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76" r:id="rId5"/>
    <p:sldId id="277" r:id="rId6"/>
  </p:sldIdLst>
  <p:sldSz cx="9144000" cy="6858000" type="screen4x3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05D404C-2B59-479A-A20B-C2DB73151DB7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0214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31CC839-B27C-4882-9705-8695DE117EF0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5388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F2F79BD-4765-41CE-8FC3-921468252E6F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81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06BCC0-4B00-4330-B3A4-874668EA2C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5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A9809E-89F6-4971-BBC3-150872FF9A2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55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BDD369-68F0-47E5-8342-86DA8D91F11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50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0844C0-EDD7-4451-9448-B3B744E9C85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54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1DBED8-8A4E-44B5-A83B-840AA88AABC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17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479413-4FB7-4F73-9F60-2787FA437273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23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28A915-4575-4FE9-A2C1-5962915F491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10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49C22C4-4E75-4C6C-9047-06656E38A04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9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05C8FB-F7A9-45DC-8473-6117E5B7390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551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861E3A-A8B8-41F9-B3CA-6ACC59399EE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30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3D499B-A85A-4045-BE07-792FA663AF27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69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793AF54-380B-4023-A022-46A77678AA6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7E27A7-6DAD-4E0B-8677-69C226FBD15D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7324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732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85F0C43A-2AF6-42A2-B6FD-7E55F8E123C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E6A726-747C-4D9B-B0C5-C07CC9A70D56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1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D38624-3F27-4C40-AFA2-0DD888922EDB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696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BC3C9CA-F198-4663-B0E6-11583D3F1EA4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6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6AF66E-B284-4B7D-872D-621DB836A4FE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786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7332AC-8B42-46F6-A5CB-C27D5EA9661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731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C7322E-F96F-4351-8E6C-ED118E010351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940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219C40-A4BC-4130-AB2D-B84B4C5929D5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5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2FF910-5221-4061-8A04-5A4FCA282006}" type="datetime1">
              <a:rPr lang="it-IT" smtClean="0"/>
              <a:pPr lvl="0"/>
              <a:t>03/05/2016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D451-F74C-4E99-8078-BB006F6E28DA}" type="slidenum">
              <a:rPr/>
              <a:pPr lvl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18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riangolo rettangolo 3"/>
          <p:cNvSpPr/>
          <p:nvPr/>
        </p:nvSpPr>
        <p:spPr>
          <a:xfrm>
            <a:off x="0" y="4664160"/>
            <a:ext cx="915012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gradFill>
            <a:gsLst>
              <a:gs pos="0">
                <a:srgbClr val="4F7493"/>
              </a:gs>
              <a:gs pos="50000">
                <a:srgbClr val="96BFE4"/>
              </a:gs>
              <a:gs pos="100000">
                <a:srgbClr val="4F7493"/>
              </a:gs>
            </a:gsLst>
            <a:lin ang="3000000"/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7" name="Gruppo 15"/>
          <p:cNvGrpSpPr/>
          <p:nvPr/>
        </p:nvGrpSpPr>
        <p:grpSpPr>
          <a:xfrm>
            <a:off x="-2880" y="4952880"/>
            <a:ext cx="9146880" cy="1911240"/>
            <a:chOff x="-2880" y="4952880"/>
            <a:chExt cx="9146880" cy="1911240"/>
          </a:xfrm>
        </p:grpSpPr>
        <p:sp>
          <p:nvSpPr>
            <p:cNvPr id="8" name="Figura a mano libera 5"/>
            <p:cNvSpPr/>
            <p:nvPr/>
          </p:nvSpPr>
          <p:spPr>
            <a:xfrm>
              <a:off x="1687680" y="4952880"/>
              <a:ext cx="7455960" cy="487080"/>
            </a:xfrm>
            <a:custGeom>
              <a:avLst/>
              <a:gdLst>
                <a:gd name="f0" fmla="val 0"/>
                <a:gd name="f1" fmla="val 4697"/>
                <a:gd name="f2" fmla="val 367"/>
                <a:gd name="f3" fmla="val 21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4697" h="367">
                  <a:moveTo>
                    <a:pt x="f1" y="f0"/>
                  </a:moveTo>
                  <a:lnTo>
                    <a:pt x="f1" y="f2"/>
                  </a:lnTo>
                  <a:lnTo>
                    <a:pt x="f0" y="f3"/>
                  </a:lnTo>
                  <a:lnTo>
                    <a:pt x="f1" y="f0"/>
                  </a:lnTo>
                  <a:close/>
                </a:path>
              </a:pathLst>
            </a:custGeom>
            <a:solidFill>
              <a:srgbClr val="C0D3E5">
                <a:alpha val="40000"/>
              </a:srgbClr>
            </a:solidFill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igura a mano libera 6"/>
            <p:cNvSpPr/>
            <p:nvPr/>
          </p:nvSpPr>
          <p:spPr>
            <a:xfrm>
              <a:off x="36360" y="5237279"/>
              <a:ext cx="9107280" cy="788759"/>
            </a:xfrm>
            <a:custGeom>
              <a:avLst/>
              <a:gdLst>
                <a:gd name="f0" fmla="val 0"/>
                <a:gd name="f1" fmla="val 5760"/>
                <a:gd name="f2" fmla="val 528"/>
                <a:gd name="f3" fmla="val 4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528">
                  <a:moveTo>
                    <a:pt x="f0" y="f0"/>
                  </a:moveTo>
                  <a:lnTo>
                    <a:pt x="f1" y="f0"/>
                  </a:lnTo>
                  <a:lnTo>
                    <a:pt x="f1" y="f2"/>
                  </a:lnTo>
                  <a:lnTo>
                    <a:pt x="f3" y="f0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igura a mano libera 7"/>
            <p:cNvSpPr/>
            <p:nvPr/>
          </p:nvSpPr>
          <p:spPr>
            <a:xfrm>
              <a:off x="720" y="5001120"/>
              <a:ext cx="9142920" cy="1863000"/>
            </a:xfrm>
            <a:custGeom>
              <a:avLst/>
              <a:gdLst>
                <a:gd name="f0" fmla="val 0"/>
                <a:gd name="f1" fmla="val 5760"/>
                <a:gd name="f2" fmla="val 1248"/>
                <a:gd name="f3" fmla="val 528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5760" h="1248">
                  <a:moveTo>
                    <a:pt x="f0" y="f0"/>
                  </a:moveTo>
                  <a:lnTo>
                    <a:pt x="f0" y="f2"/>
                  </a:lnTo>
                  <a:lnTo>
                    <a:pt x="f1" y="f2"/>
                  </a:lnTo>
                  <a:lnTo>
                    <a:pt x="f1" y="f3"/>
                  </a:lnTo>
                  <a:lnTo>
                    <a:pt x="f0" y="f0"/>
                  </a:lnTo>
                  <a:close/>
                </a:path>
              </a:pathLst>
            </a:custGeom>
            <a:blipFill>
              <a:blip r:embed="rId13" cstate="print"/>
              <a:tile sx="49961" sy="49961" algn="t"/>
            </a:blip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Connettore 1 9"/>
            <p:cNvSpPr/>
            <p:nvPr/>
          </p:nvSpPr>
          <p:spPr>
            <a:xfrm>
              <a:off x="-2880" y="4997520"/>
              <a:ext cx="9146880" cy="789840"/>
            </a:xfrm>
            <a:prstGeom prst="line">
              <a:avLst/>
            </a:prstGeom>
            <a:noFill/>
            <a:ln w="12240">
              <a:solidFill>
                <a:srgbClr val="617A8E"/>
              </a:solidFill>
              <a:prstDash val="solid"/>
              <a:miter/>
            </a:ln>
          </p:spPr>
          <p:txBody>
            <a:bodyPr vert="horz" wrap="squar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it-IT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2" name="Titolo 8"/>
          <p:cNvSpPr txBox="1">
            <a:spLocks noGrp="1"/>
          </p:cNvSpPr>
          <p:nvPr>
            <p:ph type="title"/>
          </p:nvPr>
        </p:nvSpPr>
        <p:spPr>
          <a:xfrm>
            <a:off x="685799" y="1752479"/>
            <a:ext cx="7772039" cy="182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13" name="Segnaposto data 2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C2FF910-5221-4061-8A04-5A4FCA28200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14" name="Segnaposto piè di pagina 18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5" name="Segnaposto numero diapositiva 26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F55A4F-452E-4E4C-BA0B-963E276AAF4F}" type="slidenum">
              <a:rPr/>
              <a:pPr lvl="0"/>
              <a:t>‹N›</a:t>
            </a:fld>
            <a:endParaRPr lang="it-IT"/>
          </a:p>
        </p:txBody>
      </p:sp>
      <p:sp>
        <p:nvSpPr>
          <p:cNvPr id="16" name="Segnaposto testo 1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8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it-IT" sz="2700" b="0" i="0" u="none" strike="noStrike" kern="1200" spc="0">
          <a:ln>
            <a:noFill/>
          </a:ln>
          <a:solidFill>
            <a:srgbClr val="000000"/>
          </a:solidFill>
          <a:latin typeface="Lucida Sans Unicode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2"/>
          <p:cNvSpPr/>
          <p:nvPr/>
        </p:nvSpPr>
        <p:spPr>
          <a:xfrm>
            <a:off x="500040" y="5945040"/>
            <a:ext cx="4939920" cy="920520"/>
          </a:xfrm>
          <a:custGeom>
            <a:avLst/>
            <a:gdLst>
              <a:gd name="f0" fmla="val 0"/>
              <a:gd name="f1" fmla="val 7485"/>
              <a:gd name="f2" fmla="val 337"/>
              <a:gd name="f3" fmla="val 2"/>
              <a:gd name="f4" fmla="val 5558"/>
              <a:gd name="f5" fmla="val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485" h="337">
                <a:moveTo>
                  <a:pt x="f0" y="f3"/>
                </a:moveTo>
                <a:lnTo>
                  <a:pt x="f1" y="f2"/>
                </a:lnTo>
                <a:lnTo>
                  <a:pt x="f4" y="f2"/>
                </a:lnTo>
                <a:lnTo>
                  <a:pt x="f5" y="f0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igura a mano libera 11"/>
          <p:cNvSpPr/>
          <p:nvPr/>
        </p:nvSpPr>
        <p:spPr>
          <a:xfrm>
            <a:off x="485640" y="5938920"/>
            <a:ext cx="3690720" cy="933119"/>
          </a:xfrm>
          <a:custGeom>
            <a:avLst/>
            <a:gdLst>
              <a:gd name="f0" fmla="val 0"/>
              <a:gd name="f1" fmla="val 5591"/>
              <a:gd name="f2" fmla="val 588"/>
              <a:gd name="f3" fmla="val 585"/>
              <a:gd name="f4" fmla="val 4415"/>
              <a:gd name="f5" fmla="val 12"/>
              <a:gd name="f6" fmla="val 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5591" h="588">
                <a:moveTo>
                  <a:pt x="f0" y="f0"/>
                </a:moveTo>
                <a:lnTo>
                  <a:pt x="f1" y="f3"/>
                </a:lnTo>
                <a:lnTo>
                  <a:pt x="f4" y="f2"/>
                </a:lnTo>
                <a:lnTo>
                  <a:pt x="f5" y="f6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riangolo rettangolo 13"/>
          <p:cNvSpPr/>
          <p:nvPr/>
        </p:nvSpPr>
        <p:spPr>
          <a:xfrm>
            <a:off x="-6120" y="5791320"/>
            <a:ext cx="3402000" cy="1080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+- 0 0 0"/>
              <a:gd name="f8" fmla="*/ f3 1 21600"/>
              <a:gd name="f9" fmla="*/ f4 1 21600"/>
              <a:gd name="f10" fmla="*/ f7 f0 1"/>
              <a:gd name="f11" fmla="*/ 1900 f8 1"/>
              <a:gd name="f12" fmla="*/ 12700 f8 1"/>
              <a:gd name="f13" fmla="*/ 19700 f9 1"/>
              <a:gd name="f14" fmla="*/ 12700 f9 1"/>
              <a:gd name="f15" fmla="*/ 0 f8 1"/>
              <a:gd name="f16" fmla="*/ 0 f9 1"/>
              <a:gd name="f17" fmla="*/ f10 1 f2"/>
              <a:gd name="f18" fmla="*/ 10800 f9 1"/>
              <a:gd name="f19" fmla="*/ 21600 f9 1"/>
              <a:gd name="f20" fmla="*/ 10800 f8 1"/>
              <a:gd name="f21" fmla="*/ 21600 f8 1"/>
              <a:gd name="f22" fmla="+- f17 0 f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15" y="f16"/>
              </a:cxn>
              <a:cxn ang="f22">
                <a:pos x="f15" y="f18"/>
              </a:cxn>
              <a:cxn ang="f22">
                <a:pos x="f15" y="f19"/>
              </a:cxn>
              <a:cxn ang="f22">
                <a:pos x="f20" y="f19"/>
              </a:cxn>
              <a:cxn ang="f22">
                <a:pos x="f21" y="f19"/>
              </a:cxn>
              <a:cxn ang="f22">
                <a:pos x="f20" y="f18"/>
              </a:cxn>
            </a:cxnLst>
            <a:rect l="f11" t="f14" r="f12" b="f13"/>
            <a:pathLst>
              <a:path w="21600" h="21600">
                <a:moveTo>
                  <a:pt x="f5" y="f5"/>
                </a:moveTo>
                <a:lnTo>
                  <a:pt x="f6" y="f6"/>
                </a:lnTo>
                <a:lnTo>
                  <a:pt x="f5" y="f6"/>
                </a:lnTo>
                <a:lnTo>
                  <a:pt x="f5" y="f5"/>
                </a:lnTo>
                <a:close/>
              </a:path>
            </a:pathLst>
          </a:custGeom>
          <a:blipFill>
            <a:blip r:embed="rId13" cstate="print"/>
            <a:tile sx="49961" sy="49961" algn="t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nettore 1 14"/>
          <p:cNvSpPr/>
          <p:nvPr/>
        </p:nvSpPr>
        <p:spPr>
          <a:xfrm>
            <a:off x="-9000" y="5787720"/>
            <a:ext cx="3405239" cy="1084319"/>
          </a:xfrm>
          <a:prstGeom prst="line">
            <a:avLst/>
          </a:prstGeom>
          <a:noFill/>
          <a:ln w="12240">
            <a:solidFill>
              <a:srgbClr val="617A8E"/>
            </a:solidFill>
            <a:prstDash val="solid"/>
            <a:miter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egnaposto contenuto 2"/>
          <p:cNvSpPr txBox="1">
            <a:spLocks noGrp="1"/>
          </p:cNvSpPr>
          <p:nvPr>
            <p:ph type="body" idx="1"/>
          </p:nvPr>
        </p:nvSpPr>
        <p:spPr>
          <a:xfrm>
            <a:off x="457200" y="1481039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defPPr>
            <a:lvl1pPr marL="432000" lvl="0" indent="-324000" algn="l" rtl="0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it-IT" sz="27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1pPr>
            <a:lvl2pPr marL="864000" lvl="1" indent="-324000" algn="l" rtl="0" hangingPunct="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1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2pPr>
            <a:lvl3pPr marL="1295999" lvl="2" indent="-288000" algn="l" rtl="0" hangingPunct="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19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3pPr>
            <a:lvl4pPr marL="1728000" lvl="3" indent="-216000" algn="l" rtl="0" hangingPunct="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4pPr>
            <a:lvl5pPr marL="2160000" lvl="4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5pPr>
            <a:lvl6pPr marL="2592000" lvl="5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6pPr>
            <a:lvl7pPr marL="3024000" lvl="6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7pPr>
            <a:lvl8pPr marL="3456000" lvl="7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8pPr>
            <a:lvl9pPr marL="3887999" lvl="8" indent="-216000" algn="l" rtl="0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Lucida Sans Unicode"/>
                <a:ea typeface="Microsoft YaHei" pitchFamily="2"/>
                <a:cs typeface="Arial"/>
              </a:defRPr>
            </a:lvl9pPr>
          </a:lstStyle>
          <a:p>
            <a:pPr lvl="0"/>
            <a:r>
              <a:rPr lang="it-IT"/>
              <a:t>Click to edit the outline text format</a:t>
            </a:r>
          </a:p>
          <a:p>
            <a:pPr lvl="1"/>
            <a:r>
              <a:rPr lang="it-IT"/>
              <a:t>Second Outline Level</a:t>
            </a:r>
          </a:p>
          <a:p>
            <a:pPr lvl="2"/>
            <a:r>
              <a:rPr lang="it-IT"/>
              <a:t>Third Outline Level</a:t>
            </a:r>
          </a:p>
          <a:p>
            <a:pPr lvl="3"/>
            <a:r>
              <a:rPr lang="it-IT"/>
              <a:t>Fourth Outline Level</a:t>
            </a:r>
          </a:p>
          <a:p>
            <a:pPr lvl="4"/>
            <a:r>
              <a:rPr lang="it-IT"/>
              <a:t>Fifth Outline Level</a:t>
            </a:r>
          </a:p>
          <a:p>
            <a:pPr lvl="5"/>
            <a:r>
              <a:rPr lang="it-IT"/>
              <a:t>Sixth Outline Level</a:t>
            </a:r>
          </a:p>
          <a:p>
            <a:pPr lvl="6"/>
            <a:r>
              <a:rPr lang="it-IT"/>
              <a:t>Seventh Outline Level</a:t>
            </a:r>
          </a:p>
          <a:p>
            <a:pPr lvl="7"/>
            <a:r>
              <a:rPr lang="it-IT"/>
              <a:t>Eighth Outline Level</a:t>
            </a:r>
          </a:p>
          <a:p>
            <a:pPr lvl="0"/>
            <a:r>
              <a:rPr lang="it-IT"/>
              <a:t>Ninth Outline LevelFare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Titolo 6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it-IT"/>
              <a:t>Click to edit the title text formatFare clic per modificare lo stile del titolo</a:t>
            </a:r>
          </a:p>
        </p:txBody>
      </p:sp>
      <p:sp>
        <p:nvSpPr>
          <p:cNvPr id="8" name="Segnaposto data 9"/>
          <p:cNvSpPr txBox="1">
            <a:spLocks noGrp="1"/>
          </p:cNvSpPr>
          <p:nvPr>
            <p:ph type="dt" sz="half" idx="2"/>
          </p:nvPr>
        </p:nvSpPr>
        <p:spPr>
          <a:xfrm>
            <a:off x="6727680" y="6408720"/>
            <a:ext cx="1918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5F0C43A-2AF6-42A2-B6FD-7E55F8E123C6}" type="datetime1">
              <a:rPr lang="it-IT"/>
              <a:pPr lvl="0"/>
              <a:t>03/05/2016</a:t>
            </a:fld>
            <a:endParaRPr lang="it-IT"/>
          </a:p>
        </p:txBody>
      </p:sp>
      <p:sp>
        <p:nvSpPr>
          <p:cNvPr id="9" name="Segnaposto piè di pagina 21"/>
          <p:cNvSpPr txBox="1">
            <a:spLocks noGrp="1"/>
          </p:cNvSpPr>
          <p:nvPr>
            <p:ph type="ftr" sz="quarter" idx="3"/>
          </p:nvPr>
        </p:nvSpPr>
        <p:spPr>
          <a:xfrm>
            <a:off x="4379760" y="6408720"/>
            <a:ext cx="23508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it-IT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10" name="Segnaposto numero diapositiva 17"/>
          <p:cNvSpPr txBox="1">
            <a:spLocks noGrp="1"/>
          </p:cNvSpPr>
          <p:nvPr>
            <p:ph type="sldNum" sz="quarter" idx="4"/>
          </p:nvPr>
        </p:nvSpPr>
        <p:spPr>
          <a:xfrm>
            <a:off x="8647200" y="6408720"/>
            <a:ext cx="3664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it-IT" sz="1800" b="0" i="0" u="none" strike="noStrike" kern="1200" spc="0">
                <a:solidFill>
                  <a:srgbClr val="000000"/>
                </a:solidFill>
                <a:latin typeface="Lucida Sans Unicode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121B6A6-C6B1-4D02-BB65-E0915C9018EB}" type="slidenum">
              <a:rPr/>
              <a:pPr lvl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it-IT" sz="4100" b="1" i="0" u="none" strike="noStrike" kern="1200" spc="0">
          <a:ln>
            <a:noFill/>
          </a:ln>
          <a:solidFill>
            <a:srgbClr val="775F55"/>
          </a:solidFill>
          <a:latin typeface="Lucida Sans Unicode" pitchFamily="18"/>
          <a:ea typeface="Microsoft YaHei" pitchFamily="2"/>
          <a:cs typeface="Arial" pitchFamily="2"/>
        </a:defRPr>
      </a:lvl1pPr>
    </p:titleStyle>
    <p:bodyStyle>
      <a:lvl1pPr lvl="0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1pPr>
      <a:lvl2pPr lvl="1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2pPr>
      <a:lvl3pPr lvl="2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3pPr>
      <a:lvl4pPr lvl="3">
        <a:buSzPct val="75000"/>
        <a:buFont typeface="StarSymbol"/>
        <a:buChar char="–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4pPr>
      <a:lvl5pPr lvl="4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5pPr>
      <a:lvl6pPr lvl="5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6pPr>
      <a:lvl7pPr lvl="6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7pPr>
      <a:lvl8pPr lvl="7">
        <a:buSzPct val="45000"/>
        <a:buFont typeface="StarSymbol"/>
        <a:buChar char="●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8pPr>
      <a:lvl9pPr marL="0" marR="0" lvl="0" indent="0" algn="l" rtl="0" hangingPunct="0">
        <a:spcBef>
          <a:spcPts val="400"/>
        </a:spcBef>
        <a:spcAft>
          <a:spcPts val="0"/>
        </a:spcAft>
        <a:buClr>
          <a:srgbClr val="94B6D2"/>
        </a:buClr>
        <a:buSzPct val="68000"/>
        <a:buFont typeface="Wingdings 3" pitchFamily="16"/>
        <a:buChar char=""/>
        <a:tabLst/>
        <a:defRPr lang="it-IT" sz="2700" b="0" i="0" u="none" strike="noStrike" spc="0">
          <a:solidFill>
            <a:srgbClr val="000000"/>
          </a:solidFill>
          <a:latin typeface="Lucida Sans Unicode" pitchFamily="18"/>
          <a:cs typeface="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/>
        <p:txBody>
          <a:bodyPr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4100" dirty="0"/>
              <a:t/>
            </a:r>
            <a:br>
              <a:rPr lang="it-IT" sz="4100" dirty="0"/>
            </a:br>
            <a:endParaRPr lang="it-IT" sz="4100" dirty="0"/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467544" y="2276872"/>
            <a:ext cx="8419447" cy="1296143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FF0000"/>
                </a:solidFill>
                <a:latin typeface="Lucida Sans Unicode" pitchFamily="18"/>
                <a:cs typeface="Mangal" pitchFamily="2"/>
              </a:rPr>
              <a:t>Istituto Comprensivo di Bucine (Arezzo)</a:t>
            </a:r>
          </a:p>
          <a:p>
            <a:pPr marL="0" lvl="0" indent="0" algn="ctr" hangingPunct="1">
              <a:spcAft>
                <a:spcPts val="0"/>
              </a:spcAft>
              <a:buNone/>
            </a:pPr>
            <a:endParaRPr lang="it-IT" sz="1800" b="1" dirty="0" smtClean="0">
              <a:solidFill>
                <a:srgbClr val="FF0000"/>
              </a:solidFill>
              <a:latin typeface="Lucida Sans Unicode" pitchFamily="18"/>
              <a:cs typeface="Mangal" pitchFamily="2"/>
            </a:endParaRP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Ordini di scuola coinvolti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: Scuola Primaria e Secondaria di Primo Grado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Classi coinvolte: 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8 </a:t>
            </a:r>
            <a:r>
              <a:rPr lang="it-IT" sz="1800" b="1" dirty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classi 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primaria( su 20) </a:t>
            </a:r>
            <a:r>
              <a:rPr lang="it-IT" sz="1800" b="1" dirty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e 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8 </a:t>
            </a:r>
            <a:r>
              <a:rPr lang="it-IT" sz="1800" b="1" dirty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classi 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secondaria (su 13)</a:t>
            </a:r>
            <a:endParaRPr lang="it-IT" sz="1800" b="1" dirty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Numeri di docenti coinvolti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: 20 primaria ( su 39) e14 secondaria (su 38)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Commissione di lavoro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: 9 docenti della Scuola Primaria(classe 5^)  e 4 della Secondaria(classe 3^)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Partecipazione all’Audit dell’URS:   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Dirigente, 9 docenti  della Scuola  Primaria e 8 della Scuola Secondaria  </a:t>
            </a:r>
          </a:p>
          <a:p>
            <a:pPr marL="0" lvl="0" indent="0" hangingPunct="1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chemeClr val="tx1"/>
                </a:solidFill>
                <a:latin typeface="Lucida Sans Unicode" pitchFamily="18"/>
                <a:cs typeface="Mangal" pitchFamily="2"/>
              </a:rPr>
              <a:t>Reti di scuole</a:t>
            </a:r>
            <a:r>
              <a:rPr lang="it-IT" sz="1800" b="1" dirty="0" smtClean="0">
                <a:solidFill>
                  <a:srgbClr val="775F55"/>
                </a:solidFill>
                <a:latin typeface="Lucida Sans Unicode" pitchFamily="18"/>
                <a:cs typeface="Mangal" pitchFamily="2"/>
              </a:rPr>
              <a:t>: RISVA(rete delle scuole del Valdarno)</a:t>
            </a:r>
            <a:endParaRPr lang="it-IT" sz="1800" b="1" dirty="0">
              <a:solidFill>
                <a:srgbClr val="775F55"/>
              </a:solidFill>
              <a:latin typeface="Lucida Sans Unicode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36712"/>
            <a:ext cx="352839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61248"/>
            <a:ext cx="194421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INTESI &#10;DELLE PRINCIPALI NO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395536" y="332656"/>
            <a:ext cx="8183160" cy="50405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it-IT" sz="1800" dirty="0" smtClean="0">
                <a:solidFill>
                  <a:srgbClr val="FF0000"/>
                </a:solidFill>
              </a:rPr>
              <a:t>Attività di formazione/autoformazione:</a:t>
            </a:r>
            <a:br>
              <a:rPr lang="it-IT" sz="1800" dirty="0" smtClean="0">
                <a:solidFill>
                  <a:srgbClr val="FF0000"/>
                </a:solidFill>
              </a:rPr>
            </a:br>
            <a:r>
              <a:rPr lang="it-IT" sz="1909" dirty="0" smtClean="0">
                <a:solidFill>
                  <a:srgbClr val="FF0000"/>
                </a:solidFill>
              </a:rPr>
              <a:t/>
            </a:r>
            <a:br>
              <a:rPr lang="it-IT" sz="1909" dirty="0" smtClean="0">
                <a:solidFill>
                  <a:srgbClr val="FF0000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889096" y="827226"/>
            <a:ext cx="7488832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sz="2000" dirty="0" smtClean="0"/>
              <a:t>Autoformazione </a:t>
            </a:r>
            <a:r>
              <a:rPr lang="it-IT" sz="2000" dirty="0"/>
              <a:t>su </a:t>
            </a:r>
            <a:r>
              <a:rPr lang="it-IT" sz="2000" dirty="0" smtClean="0"/>
              <a:t>valutazione </a:t>
            </a:r>
            <a:r>
              <a:rPr lang="it-IT" sz="2000" dirty="0"/>
              <a:t>per competenze e </a:t>
            </a:r>
            <a:r>
              <a:rPr lang="it-IT" sz="2000" dirty="0" smtClean="0"/>
              <a:t>compiti autentici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err="1" smtClean="0"/>
              <a:t>Flipped</a:t>
            </a:r>
            <a:r>
              <a:rPr lang="it-IT" sz="2000" dirty="0" smtClean="0"/>
              <a:t> </a:t>
            </a:r>
            <a:r>
              <a:rPr lang="it-IT" sz="2000" dirty="0" err="1" smtClean="0"/>
              <a:t>Classroom</a:t>
            </a:r>
            <a:r>
              <a:rPr lang="it-IT" sz="2000" dirty="0" smtClean="0"/>
              <a:t> (classe capovolta)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/>
              <a:t>Laboratorio Sapere Scientifico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/>
              <a:t>CLIL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/>
              <a:t>Bisogni Educativi Speciali</a:t>
            </a:r>
          </a:p>
          <a:p>
            <a:pPr>
              <a:buFont typeface="Wingdings" pitchFamily="2" charset="2"/>
              <a:buChar char="§"/>
            </a:pPr>
            <a:r>
              <a:rPr lang="it-IT" sz="2000" dirty="0" smtClean="0"/>
              <a:t>Informatica</a:t>
            </a:r>
            <a:endParaRPr lang="it-IT" sz="2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889096" y="2912759"/>
            <a:ext cx="5339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Informazione</a:t>
            </a:r>
            <a:r>
              <a:rPr lang="it-IT" dirty="0" smtClean="0"/>
              <a:t>:</a:t>
            </a:r>
          </a:p>
          <a:p>
            <a:r>
              <a:rPr lang="it-IT" b="1" dirty="0" smtClean="0"/>
              <a:t>Collegio Docenti</a:t>
            </a:r>
            <a:r>
              <a:rPr lang="it-IT" dirty="0" smtClean="0"/>
              <a:t> maggio 2015</a:t>
            </a:r>
          </a:p>
          <a:p>
            <a:r>
              <a:rPr lang="it-IT" b="1" dirty="0" smtClean="0"/>
              <a:t>Collegio docenti </a:t>
            </a:r>
            <a:r>
              <a:rPr lang="it-IT" dirty="0" smtClean="0"/>
              <a:t>giugno 2015</a:t>
            </a:r>
            <a:br>
              <a:rPr lang="it-IT" dirty="0" smtClean="0"/>
            </a:br>
            <a:r>
              <a:rPr lang="it-IT" b="1" dirty="0" smtClean="0"/>
              <a:t>Collegio </a:t>
            </a:r>
            <a:r>
              <a:rPr lang="it-IT" b="1" dirty="0" smtClean="0"/>
              <a:t>docenti</a:t>
            </a:r>
            <a:r>
              <a:rPr lang="it-IT" dirty="0" smtClean="0"/>
              <a:t> </a:t>
            </a:r>
            <a:r>
              <a:rPr lang="it-IT" dirty="0" smtClean="0"/>
              <a:t>settembre 2015</a:t>
            </a:r>
          </a:p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/>
              <a:t>Incontri con i </a:t>
            </a:r>
            <a:r>
              <a:rPr lang="it-IT" b="1" dirty="0" smtClean="0"/>
              <a:t>genitori </a:t>
            </a:r>
            <a:r>
              <a:rPr lang="it-IT" dirty="0" smtClean="0">
                <a:sym typeface="Wingdings" pitchFamily="2" charset="2"/>
              </a:rPr>
              <a:t>(</a:t>
            </a:r>
            <a:r>
              <a:rPr lang="it-IT" dirty="0"/>
              <a:t>classe 5^ Primaria e 3^ </a:t>
            </a:r>
            <a:r>
              <a:rPr lang="it-IT" dirty="0" smtClean="0"/>
              <a:t>Secondaria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giugno </a:t>
            </a:r>
            <a:r>
              <a:rPr lang="it-IT" dirty="0" smtClean="0"/>
              <a:t>2015 </a:t>
            </a: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ottobre </a:t>
            </a:r>
            <a:r>
              <a:rPr lang="it-IT" dirty="0" smtClean="0"/>
              <a:t>2015 </a:t>
            </a: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maggio 2016</a:t>
            </a: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467544" y="332656"/>
            <a:ext cx="8183160" cy="7199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it-IT" sz="1800" dirty="0" smtClean="0">
                <a:solidFill>
                  <a:srgbClr val="FF0000"/>
                </a:solidFill>
              </a:rPr>
              <a:t>Descrizione dell’esperienza:</a:t>
            </a:r>
            <a:br>
              <a:rPr lang="it-IT" sz="1800" dirty="0" smtClean="0">
                <a:solidFill>
                  <a:srgbClr val="FF0000"/>
                </a:solidFill>
              </a:rPr>
            </a:br>
            <a:endParaRPr lang="it-IT" sz="1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323528" y="692696"/>
            <a:ext cx="648072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Revisione del Curricolo Verticale d’Istituto</a:t>
            </a:r>
            <a:r>
              <a:rPr lang="it-IT" dirty="0" smtClean="0"/>
              <a:t>: </a:t>
            </a:r>
          </a:p>
          <a:p>
            <a:r>
              <a:rPr lang="it-IT" dirty="0" smtClean="0"/>
              <a:t>Nei mesi di giugno e settembre 2015 la commissione di lavoro: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ha preso in esame  le competenze in uscita previste dal curricolo per ogni disciplina e le ha confrontate con le competenze espresse nella nuova certificazione.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Ha selezionato i contenuti fondanti e i nodi concettuali per ogni </a:t>
            </a:r>
            <a:r>
              <a:rPr lang="it-IT" dirty="0" smtClean="0"/>
              <a:t>disciplina </a:t>
            </a:r>
            <a:r>
              <a:rPr lang="it-IT" dirty="0" smtClean="0"/>
              <a:t>(sulla base dei corsi di formazione – obiettivo: orientarsi e padroneggiare problemi reali). </a:t>
            </a:r>
          </a:p>
          <a:p>
            <a:endParaRPr lang="it-IT" dirty="0" smtClean="0"/>
          </a:p>
          <a:p>
            <a:r>
              <a:rPr lang="it-IT" sz="2400" dirty="0" smtClean="0">
                <a:solidFill>
                  <a:srgbClr val="FF0000"/>
                </a:solidFill>
              </a:rPr>
              <a:t>Metodologia</a:t>
            </a:r>
          </a:p>
          <a:p>
            <a:r>
              <a:rPr lang="it-IT" dirty="0" smtClean="0"/>
              <a:t>34 docenti hanno sperimentato </a:t>
            </a:r>
            <a:r>
              <a:rPr lang="it-IT" dirty="0"/>
              <a:t>nel secondo quadrimestre nuove </a:t>
            </a:r>
            <a:r>
              <a:rPr lang="it-IT" dirty="0" smtClean="0"/>
              <a:t>metodologie (classe capovolta, CLIL, laboratorio scientifico)   su brevi segmenti del curricolo e proposto compiti autentici da svolgere con il </a:t>
            </a:r>
            <a:r>
              <a:rPr lang="it-IT" i="1" dirty="0" smtClean="0"/>
              <a:t>cooperative </a:t>
            </a:r>
            <a:r>
              <a:rPr lang="it-IT" i="1" dirty="0" err="1" smtClean="0"/>
              <a:t>learning</a:t>
            </a:r>
            <a:r>
              <a:rPr lang="it-IT" i="1" dirty="0" smtClean="0"/>
              <a:t>.</a:t>
            </a:r>
          </a:p>
          <a:p>
            <a:endParaRPr lang="it-IT" i="1" dirty="0" smtClean="0"/>
          </a:p>
          <a:p>
            <a:r>
              <a:rPr lang="it-IT" b="1" dirty="0" smtClean="0">
                <a:solidFill>
                  <a:srgbClr val="00B050"/>
                </a:solidFill>
              </a:rPr>
              <a:t>Risultati ottenuti</a:t>
            </a:r>
            <a:r>
              <a:rPr lang="it-IT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maggiore motivazione all’apprendimento da parte di tutti alunni e nel 25% di essi anche un miglioramento dei risultati.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i docenti  si sono confrontati per l’assegnazione di compiti autentici.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697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17232"/>
            <a:ext cx="2592288" cy="811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67544" y="188640"/>
            <a:ext cx="828092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Lucida Sans Unicode" pitchFamily="18"/>
                <a:ea typeface="Microsoft YaHei" pitchFamily="2"/>
                <a:cs typeface="Arial" pitchFamily="2"/>
              </a:rPr>
              <a:t>PROPOSTE OPERATIVE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Incontri disciplinari </a:t>
            </a:r>
            <a:r>
              <a:rPr lang="it-IT" dirty="0" smtClean="0"/>
              <a:t>per </a:t>
            </a:r>
            <a:r>
              <a:rPr lang="it-IT" dirty="0" smtClean="0"/>
              <a:t>rendere omogenea la </a:t>
            </a:r>
            <a:r>
              <a:rPr lang="it-IT" dirty="0" smtClean="0"/>
              <a:t>valutazione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Incontri collegiali per valutare le competenze trasversali</a:t>
            </a: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Incontri tra Istituti diversi per confrontare i materiali prodotti e individuare le buone </a:t>
            </a:r>
            <a:r>
              <a:rPr lang="it-IT" dirty="0" smtClean="0"/>
              <a:t>  </a:t>
            </a:r>
          </a:p>
          <a:p>
            <a:r>
              <a:rPr lang="it-IT" dirty="0" smtClean="0"/>
              <a:t>    </a:t>
            </a:r>
            <a:r>
              <a:rPr lang="it-IT" dirty="0" smtClean="0"/>
              <a:t>pratiche</a:t>
            </a:r>
            <a:endParaRPr lang="it-IT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772816"/>
            <a:ext cx="4752528" cy="480131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PUNTI di FORZA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La trasversalità delle competenze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La </a:t>
            </a:r>
            <a:r>
              <a:rPr lang="it-IT" dirty="0"/>
              <a:t>creazione di un profilo dello studente che metta </a:t>
            </a:r>
            <a:r>
              <a:rPr lang="it-IT" b="1" dirty="0"/>
              <a:t> </a:t>
            </a:r>
            <a:r>
              <a:rPr lang="it-IT" dirty="0"/>
              <a:t>in risalto le sue capacità </a:t>
            </a:r>
            <a:r>
              <a:rPr lang="it-IT" dirty="0" smtClean="0"/>
              <a:t>e le </a:t>
            </a:r>
            <a:r>
              <a:rPr lang="it-IT" dirty="0"/>
              <a:t>abilità personali.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/>
              <a:t>La particolare attenzione rivolta </a:t>
            </a:r>
            <a:r>
              <a:rPr lang="it-IT" dirty="0" smtClean="0"/>
              <a:t>all’affettività.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4 livelli valutativi, anziché 3 come nella certificazione in uso.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Un’occasione </a:t>
            </a:r>
            <a:r>
              <a:rPr lang="it-IT" dirty="0" smtClean="0"/>
              <a:t>per i docenti per </a:t>
            </a:r>
            <a:r>
              <a:rPr lang="it-IT" dirty="0"/>
              <a:t>rivedere il </a:t>
            </a:r>
            <a:r>
              <a:rPr lang="it-IT" dirty="0" smtClean="0"/>
              <a:t>proprio </a:t>
            </a:r>
            <a:r>
              <a:rPr lang="it-IT" dirty="0"/>
              <a:t>modo di </a:t>
            </a:r>
            <a:r>
              <a:rPr lang="it-IT" dirty="0" smtClean="0"/>
              <a:t>operare e selezionare i contenuti.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Necessario </a:t>
            </a:r>
            <a:r>
              <a:rPr lang="it-IT" dirty="0" smtClean="0"/>
              <a:t>uno strumento di valutazione nazionale  sulla base delle esperienze svolte a livello europeo.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 smtClean="0"/>
              <a:t>Il </a:t>
            </a:r>
            <a:r>
              <a:rPr lang="it-IT" dirty="0"/>
              <a:t>“livello iniziale</a:t>
            </a:r>
            <a:r>
              <a:rPr lang="it-IT" dirty="0" smtClean="0"/>
              <a:t>” che prevede la </a:t>
            </a:r>
            <a:r>
              <a:rPr lang="it-IT" dirty="0"/>
              <a:t>possibilità di un percorso futuro </a:t>
            </a:r>
            <a:r>
              <a:rPr lang="it-IT" dirty="0" smtClean="0"/>
              <a:t> ed un miglioramento delle </a:t>
            </a:r>
            <a:r>
              <a:rPr lang="it-IT" dirty="0"/>
              <a:t>competenze dello studente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536906" y="2276872"/>
            <a:ext cx="3269495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CRITICITA’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n.8 il talento artistico, musicale </a:t>
            </a:r>
            <a:endParaRPr lang="it-IT" dirty="0" smtClean="0"/>
          </a:p>
          <a:p>
            <a:r>
              <a:rPr lang="it-IT" dirty="0" smtClean="0"/>
              <a:t>    e </a:t>
            </a:r>
            <a:r>
              <a:rPr lang="it-IT" dirty="0" smtClean="0"/>
              <a:t>motorio confluiscono in </a:t>
            </a:r>
            <a:r>
              <a:rPr lang="it-IT" dirty="0" smtClean="0"/>
              <a:t>  </a:t>
            </a:r>
          </a:p>
          <a:p>
            <a:r>
              <a:rPr lang="it-IT" dirty="0"/>
              <a:t> </a:t>
            </a:r>
            <a:r>
              <a:rPr lang="it-IT" dirty="0" smtClean="0"/>
              <a:t>   </a:t>
            </a:r>
            <a:r>
              <a:rPr lang="it-IT" dirty="0" smtClean="0"/>
              <a:t>un’unica </a:t>
            </a:r>
            <a:r>
              <a:rPr lang="it-IT" dirty="0" smtClean="0"/>
              <a:t>competenza.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  n.12 adeguata per la fascia di </a:t>
            </a:r>
            <a:r>
              <a:rPr lang="it-IT" dirty="0" smtClean="0"/>
              <a:t> </a:t>
            </a:r>
          </a:p>
          <a:p>
            <a:r>
              <a:rPr lang="it-IT" dirty="0" smtClean="0"/>
              <a:t>    età </a:t>
            </a:r>
            <a:r>
              <a:rPr lang="it-IT" dirty="0" smtClean="0"/>
              <a:t>solo nella prima parte, </a:t>
            </a:r>
            <a:r>
              <a:rPr lang="it-IT" dirty="0" smtClean="0"/>
              <a:t>   </a:t>
            </a:r>
          </a:p>
          <a:p>
            <a:r>
              <a:rPr lang="it-IT" dirty="0"/>
              <a:t> </a:t>
            </a:r>
            <a:r>
              <a:rPr lang="it-IT" dirty="0" smtClean="0"/>
              <a:t>   </a:t>
            </a:r>
            <a:r>
              <a:rPr lang="it-IT" dirty="0" smtClean="0"/>
              <a:t>relativa </a:t>
            </a:r>
            <a:r>
              <a:rPr lang="it-IT" dirty="0" smtClean="0"/>
              <a:t>all’ educazione alla </a:t>
            </a:r>
            <a:r>
              <a:rPr lang="it-IT" dirty="0" smtClean="0"/>
              <a:t> </a:t>
            </a:r>
          </a:p>
          <a:p>
            <a:r>
              <a:rPr lang="it-IT" dirty="0"/>
              <a:t> </a:t>
            </a:r>
            <a:r>
              <a:rPr lang="it-IT" dirty="0" smtClean="0"/>
              <a:t>   </a:t>
            </a:r>
            <a:r>
              <a:rPr lang="it-IT" dirty="0" smtClean="0"/>
              <a:t>cittadinanza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35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450</Words>
  <Application>Microsoft Office PowerPoint</Application>
  <PresentationFormat>Presentazione su schermo (4:3)</PresentationFormat>
  <Paragraphs>56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4</vt:i4>
      </vt:variant>
    </vt:vector>
  </HeadingPairs>
  <TitlesOfParts>
    <vt:vector size="6" baseType="lpstr">
      <vt:lpstr>Default</vt:lpstr>
      <vt:lpstr>Default 1</vt:lpstr>
      <vt:lpstr> </vt:lpstr>
      <vt:lpstr>Attività di formazione/autoformazione:     </vt:lpstr>
      <vt:lpstr>Descrizione dell’esperienza: 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Linee di indirizzo per favorire il diritto allo studio degli alunni adottati</dc:title>
  <dc:creator>Pezzati Anna</dc:creator>
  <cp:lastModifiedBy>X2611G</cp:lastModifiedBy>
  <cp:revision>60</cp:revision>
  <dcterms:modified xsi:type="dcterms:W3CDTF">2016-05-03T07:34:24Z</dcterms:modified>
</cp:coreProperties>
</file>