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76" r:id="rId5"/>
    <p:sldId id="277" r:id="rId6"/>
    <p:sldId id="279" r:id="rId7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folHlink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05D404C-2B59-479A-A20B-C2DB73151DB7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214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31CC839-B27C-4882-9705-8695DE117EF0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2538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2F79BD-4765-41CE-8FC3-921468252E6F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89812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06BCC0-4B00-4330-B3A4-874668EA2C6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8457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A9809E-89F6-4971-BBC3-150872FF9A2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9553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BDD369-68F0-47E5-8342-86DA8D91F11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81509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0844C0-EDD7-4451-9448-B3B744E9C85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84542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1DBED8-8A4E-44B5-A83B-840AA88AABC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8171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479413-4FB7-4F73-9F60-2787FA437273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57238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8A915-4575-4FE9-A2C1-5962915F491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6710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9C22C4-4E75-4C6C-9047-06656E38A044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3092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05C8FB-F7A9-45DC-8473-6117E5B7390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35512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861E3A-A8B8-41F9-B3CA-6ACC59399EE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33305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3D499B-A85A-4045-BE07-792FA663AF27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698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3AF54-380B-4023-A022-46A77678AA6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325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7E27A7-6DAD-4E0B-8677-69C226FBD15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887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E6A726-747C-4D9B-B0C5-C07CC9A70D5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681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8624-3F27-4C40-AFA2-0DD888922EDB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6969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3C9CA-F198-4663-B0E6-11583D3F1EA4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01678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6AF66E-B284-4B7D-872D-621DB836A4F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0786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332AC-8B42-46F6-A5CB-C27D5EA9661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27310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C7322E-F96F-4351-8E6C-ED118E010351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19401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219C40-A4BC-4130-AB2D-B84B4C5929D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24519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04/05/2016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D451-F74C-4E99-8078-BB006F6E28D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5186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 cstate="print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riangolo rettangolo 3"/>
          <p:cNvSpPr/>
          <p:nvPr/>
        </p:nvSpPr>
        <p:spPr>
          <a:xfrm>
            <a:off x="0" y="4664160"/>
            <a:ext cx="915012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4F7493"/>
              </a:gs>
              <a:gs pos="50000">
                <a:srgbClr val="96BFE4"/>
              </a:gs>
              <a:gs pos="100000">
                <a:srgbClr val="4F7493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7" name="Gruppo 15"/>
          <p:cNvGrpSpPr/>
          <p:nvPr/>
        </p:nvGrpSpPr>
        <p:grpSpPr>
          <a:xfrm>
            <a:off x="-2880" y="4952880"/>
            <a:ext cx="9146880" cy="1911240"/>
            <a:chOff x="-2880" y="4952880"/>
            <a:chExt cx="9146880" cy="1911240"/>
          </a:xfrm>
        </p:grpSpPr>
        <p:sp>
          <p:nvSpPr>
            <p:cNvPr id="8" name="Figura a mano libera 5"/>
            <p:cNvSpPr/>
            <p:nvPr/>
          </p:nvSpPr>
          <p:spPr>
            <a:xfrm>
              <a:off x="1687680" y="4952880"/>
              <a:ext cx="7455960" cy="487080"/>
            </a:xfrm>
            <a:custGeom>
              <a:avLst/>
              <a:gdLst>
                <a:gd name="f0" fmla="val 0"/>
                <a:gd name="f1" fmla="val 4697"/>
                <a:gd name="f2" fmla="val 367"/>
                <a:gd name="f3" fmla="val 21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4697" h="367">
                  <a:moveTo>
                    <a:pt x="f1" y="f0"/>
                  </a:moveTo>
                  <a:lnTo>
                    <a:pt x="f1" y="f2"/>
                  </a:lnTo>
                  <a:lnTo>
                    <a:pt x="f0" y="f3"/>
                  </a:lnTo>
                  <a:lnTo>
                    <a:pt x="f1" y="f0"/>
                  </a:lnTo>
                  <a:close/>
                </a:path>
              </a:pathLst>
            </a:custGeom>
            <a:solidFill>
              <a:srgbClr val="C0D3E5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igura a mano libera 6"/>
            <p:cNvSpPr/>
            <p:nvPr/>
          </p:nvSpPr>
          <p:spPr>
            <a:xfrm>
              <a:off x="36360" y="5237279"/>
              <a:ext cx="9107280" cy="788759"/>
            </a:xfrm>
            <a:custGeom>
              <a:avLst/>
              <a:gdLst>
                <a:gd name="f0" fmla="val 0"/>
                <a:gd name="f1" fmla="val 5760"/>
                <a:gd name="f2" fmla="val 528"/>
                <a:gd name="f3" fmla="val 4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528">
                  <a:moveTo>
                    <a:pt x="f0" y="f0"/>
                  </a:moveTo>
                  <a:lnTo>
                    <a:pt x="f1" y="f0"/>
                  </a:lnTo>
                  <a:lnTo>
                    <a:pt x="f1" y="f2"/>
                  </a:lnTo>
                  <a:lnTo>
                    <a:pt x="f3" y="f0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igura a mano libera 7"/>
            <p:cNvSpPr/>
            <p:nvPr/>
          </p:nvSpPr>
          <p:spPr>
            <a:xfrm>
              <a:off x="720" y="5001120"/>
              <a:ext cx="9142920" cy="1863000"/>
            </a:xfrm>
            <a:custGeom>
              <a:avLst/>
              <a:gdLst>
                <a:gd name="f0" fmla="val 0"/>
                <a:gd name="f1" fmla="val 5760"/>
                <a:gd name="f2" fmla="val 1248"/>
                <a:gd name="f3" fmla="val 52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1248">
                  <a:moveTo>
                    <a:pt x="f0" y="f0"/>
                  </a:moveTo>
                  <a:lnTo>
                    <a:pt x="f0" y="f2"/>
                  </a:lnTo>
                  <a:lnTo>
                    <a:pt x="f1" y="f2"/>
                  </a:lnTo>
                  <a:lnTo>
                    <a:pt x="f1" y="f3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13" cstate="print"/>
              <a:tile sx="49961" sy="49961" algn="t"/>
            </a:blip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Connettore 1 9"/>
            <p:cNvSpPr/>
            <p:nvPr/>
          </p:nvSpPr>
          <p:spPr>
            <a:xfrm>
              <a:off x="-2880" y="4997520"/>
              <a:ext cx="9146880" cy="789840"/>
            </a:xfrm>
            <a:prstGeom prst="line">
              <a:avLst/>
            </a:prstGeom>
            <a:noFill/>
            <a:ln w="12240">
              <a:solidFill>
                <a:srgbClr val="617A8E"/>
              </a:solidFill>
              <a:prstDash val="solid"/>
              <a:miter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2" name="Titolo 8"/>
          <p:cNvSpPr txBox="1">
            <a:spLocks noGrp="1"/>
          </p:cNvSpPr>
          <p:nvPr>
            <p:ph type="title"/>
          </p:nvPr>
        </p:nvSpPr>
        <p:spPr>
          <a:xfrm>
            <a:off x="685799" y="1752479"/>
            <a:ext cx="7772039" cy="182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13" name="Segnaposto data 2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2FF910-5221-4061-8A04-5A4FCA282006}" type="datetime1">
              <a:rPr lang="it-IT"/>
              <a:pPr lvl="0"/>
              <a:t>04/05/2016</a:t>
            </a:fld>
            <a:endParaRPr lang="it-IT"/>
          </a:p>
        </p:txBody>
      </p:sp>
      <p:sp>
        <p:nvSpPr>
          <p:cNvPr id="14" name="Segnaposto piè di pagina 18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5" name="Segnaposto numero diapositiva 26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F55A4F-452E-4E4C-BA0B-963E276AAF4F}" type="slidenum">
              <a:rPr/>
              <a:pPr lvl="0"/>
              <a:t>‹N›</a:t>
            </a:fld>
            <a:endParaRPr lang="it-IT"/>
          </a:p>
        </p:txBody>
      </p:sp>
      <p:sp>
        <p:nvSpPr>
          <p:cNvPr id="16" name="Segnaposto testo 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8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it-IT" sz="2700" b="0" i="0" u="none" strike="noStrike" kern="1200" spc="0">
          <a:ln>
            <a:noFill/>
          </a:ln>
          <a:solidFill>
            <a:srgbClr val="000000"/>
          </a:solidFill>
          <a:latin typeface="Lucida Sans Unicode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 cstate="print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egnaposto contenuto 2"/>
          <p:cNvSpPr txBox="1">
            <a:spLocks noGrp="1"/>
          </p:cNvSpPr>
          <p:nvPr>
            <p:ph type="body" idx="1"/>
          </p:nvPr>
        </p:nvSpPr>
        <p:spPr>
          <a:xfrm>
            <a:off x="457200" y="1481039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/>
              <a:t>Click to edit the outline text format</a:t>
            </a:r>
          </a:p>
          <a:p>
            <a:pPr lvl="1"/>
            <a:r>
              <a:rPr lang="it-IT"/>
              <a:t>Second Outline Level</a:t>
            </a:r>
          </a:p>
          <a:p>
            <a:pPr lvl="2"/>
            <a:r>
              <a:rPr lang="it-IT"/>
              <a:t>Third Outline Level</a:t>
            </a:r>
          </a:p>
          <a:p>
            <a:pPr lvl="3"/>
            <a:r>
              <a:rPr lang="it-IT"/>
              <a:t>Fourth Outline Level</a:t>
            </a:r>
          </a:p>
          <a:p>
            <a:pPr lvl="4"/>
            <a:r>
              <a:rPr lang="it-IT"/>
              <a:t>Fifth Outline Level</a:t>
            </a:r>
          </a:p>
          <a:p>
            <a:pPr lvl="5"/>
            <a:r>
              <a:rPr lang="it-IT"/>
              <a:t>Sixth Outline Level</a:t>
            </a:r>
          </a:p>
          <a:p>
            <a:pPr lvl="6"/>
            <a:r>
              <a:rPr lang="it-IT"/>
              <a:t>Seventh Outline Level</a:t>
            </a:r>
          </a:p>
          <a:p>
            <a:pPr lvl="7"/>
            <a:r>
              <a:rPr lang="it-IT"/>
              <a:t>Eighth Outline Level</a:t>
            </a:r>
          </a:p>
          <a:p>
            <a:pPr lvl="0"/>
            <a:r>
              <a:rPr lang="it-IT"/>
              <a:t>Ninth Outline LevelFare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Titolo 6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8" name="Segnaposto data 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5F0C43A-2AF6-42A2-B6FD-7E55F8E123C6}" type="datetime1">
              <a:rPr lang="it-IT"/>
              <a:pPr lvl="0"/>
              <a:t>04/05/2016</a:t>
            </a:fld>
            <a:endParaRPr lang="it-IT"/>
          </a:p>
        </p:txBody>
      </p:sp>
      <p:sp>
        <p:nvSpPr>
          <p:cNvPr id="9" name="Segnaposto piè di pagina 21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0" name="Segnaposto numero diapositiva 17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121B6A6-C6B1-4D02-BB65-E0915C9018EB}" type="slidenum">
              <a:rPr/>
              <a:pPr lvl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1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8pPr>
      <a:lvl9pPr marL="0" marR="0" lvl="0" indent="0" algn="l" rtl="0" hangingPunct="0">
        <a:spcBef>
          <a:spcPts val="400"/>
        </a:spcBef>
        <a:spcAft>
          <a:spcPts val="0"/>
        </a:spcAft>
        <a:buClr>
          <a:srgbClr val="94B6D2"/>
        </a:buClr>
        <a:buSzPct val="68000"/>
        <a:buFont typeface="Wingdings 3" pitchFamily="16"/>
        <a:buChar char="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Allegato%20F%20storia%202&#176;competenza.d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hyperlink" Target="Presentazione%20ESAMI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tente\Desktop\ipotesi%20curriculum%20verticale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hyperlink" Target="Valutazione%20prodotto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755576" y="2060849"/>
            <a:ext cx="7992888" cy="360040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800" b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I.C.G.Micali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- Livorno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Scuola infanzia-primaria-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secondaria di primo grado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endParaRPr lang="it-IT" sz="1600" b="1" i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Classi :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38 classi secondarie di primo grado-3 pluriclassi (infanzia, primaria , secondaria ) dell’isola di Capraia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endParaRPr lang="it-IT" sz="1600" b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Docenti: 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96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endParaRPr lang="it-IT" sz="1600" b="1" i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Commissione: 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Ferrara- Falcone- </a:t>
            </a:r>
            <a:r>
              <a:rPr lang="it-IT" sz="1600" b="1" i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Sponzilli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- </a:t>
            </a:r>
            <a:r>
              <a:rPr lang="it-IT" sz="1600" b="1" i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Loi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- </a:t>
            </a:r>
            <a:r>
              <a:rPr lang="it-IT" sz="1600" b="1" i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Bachechi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- Piccini- Demi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Audit: 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30  giugno 2015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endParaRPr lang="it-IT" sz="1600" b="1" i="1" dirty="0" smtClean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6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Rete scuole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:  I.C. « </a:t>
            </a:r>
            <a:r>
              <a:rPr lang="it-IT" sz="1600" b="1" i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G.Micali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»-Circolo didattico «</a:t>
            </a:r>
            <a:r>
              <a:rPr lang="it-IT" sz="1600" b="1" i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B.Brin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»- Circolo didattico «E. De </a:t>
            </a:r>
            <a:r>
              <a:rPr lang="it-IT" sz="1600" b="1" i="1" dirty="0" err="1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Amicis</a:t>
            </a:r>
            <a:r>
              <a:rPr lang="it-IT" sz="1600" b="1" i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»- Circolo didattico «La Rosa»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35283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INTESI &#10;DELLE PRINCIPALI NO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637312" y="548680"/>
            <a:ext cx="8183160" cy="496855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 hangingPunct="1">
              <a:buNone/>
            </a:pPr>
            <a:r>
              <a:rPr lang="it-IT" sz="2400" i="1" dirty="0" smtClean="0">
                <a:solidFill>
                  <a:srgbClr val="FF0000"/>
                </a:solidFill>
              </a:rPr>
              <a:t>Attività di formazione</a:t>
            </a:r>
            <a:r>
              <a:rPr lang="it-IT" sz="1800" dirty="0" smtClean="0"/>
              <a:t>:</a:t>
            </a:r>
            <a:br>
              <a:rPr lang="it-IT" sz="1800" dirty="0" smtClean="0"/>
            </a:br>
            <a:r>
              <a:rPr lang="it-IT" sz="1800" dirty="0" smtClean="0"/>
              <a:t>«Ambiente di apprendimento e Cooperative Learning» a cura di DIRSCUOLA 2013/14</a:t>
            </a:r>
            <a:br>
              <a:rPr lang="it-IT" sz="1800" dirty="0" smtClean="0"/>
            </a:br>
            <a:r>
              <a:rPr lang="it-IT" sz="1800" dirty="0" smtClean="0"/>
              <a:t> </a:t>
            </a:r>
            <a:br>
              <a:rPr lang="it-IT" sz="1800" dirty="0" smtClean="0"/>
            </a:br>
            <a:r>
              <a:rPr lang="it-IT" sz="1800" dirty="0" smtClean="0">
                <a:hlinkClick r:id="rId3" action="ppaction://hlinkfile"/>
              </a:rPr>
              <a:t>«Competenze e curricolo verticale» Marzo- Maggio 2016</a:t>
            </a:r>
            <a:br>
              <a:rPr lang="it-IT" sz="1800" dirty="0" smtClean="0">
                <a:hlinkClick r:id="rId3" action="ppaction://hlinkfile"/>
              </a:rPr>
            </a:br>
            <a:r>
              <a:rPr lang="it-IT" sz="1800" dirty="0" smtClean="0">
                <a:hlinkClick r:id="rId3" action="ppaction://hlinkfile"/>
              </a:rPr>
              <a:t/>
            </a:r>
            <a:br>
              <a:rPr lang="it-IT" sz="1800" dirty="0" smtClean="0">
                <a:hlinkClick r:id="rId3" action="ppaction://hlinkfile"/>
              </a:rPr>
            </a:br>
            <a:r>
              <a:rPr lang="it-IT" sz="2400" i="1" dirty="0" smtClean="0">
                <a:solidFill>
                  <a:srgbClr val="FF0000"/>
                </a:solidFill>
              </a:rPr>
              <a:t>Attività di autoformazione:</a:t>
            </a:r>
            <a:br>
              <a:rPr lang="it-IT" sz="2400" i="1" dirty="0" smtClean="0">
                <a:solidFill>
                  <a:srgbClr val="FF0000"/>
                </a:solidFill>
              </a:rPr>
            </a:br>
            <a:r>
              <a:rPr lang="it-IT" sz="1800" dirty="0" smtClean="0"/>
              <a:t>Autoaggiornamento (2H) su Indicazioni nazionali – 2013/14</a:t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2400" i="1" dirty="0" smtClean="0">
                <a:solidFill>
                  <a:srgbClr val="FF0000"/>
                </a:solidFill>
              </a:rPr>
              <a:t>Passaggio informativo/formativo:</a:t>
            </a:r>
            <a:br>
              <a:rPr lang="it-IT" sz="2400" i="1" dirty="0" smtClean="0">
                <a:solidFill>
                  <a:srgbClr val="FF0000"/>
                </a:solidFill>
              </a:rPr>
            </a:br>
            <a:r>
              <a:rPr lang="it-IT" sz="1800" dirty="0" smtClean="0">
                <a:solidFill>
                  <a:srgbClr val="FF0000"/>
                </a:solidFill>
              </a:rPr>
              <a:t>Collegio</a:t>
            </a:r>
            <a:r>
              <a:rPr lang="it-IT" sz="1800" dirty="0" smtClean="0"/>
              <a:t>:  condivisione  del modello sperimentale CM 3 marzo 2015 </a:t>
            </a:r>
            <a:br>
              <a:rPr lang="it-IT" sz="1800" dirty="0" smtClean="0"/>
            </a:br>
            <a:r>
              <a:rPr lang="it-IT" sz="1800" dirty="0" smtClean="0"/>
              <a:t>individuazione commissione  per  la costruzione del curricolo</a:t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>
                <a:solidFill>
                  <a:srgbClr val="FF0000"/>
                </a:solidFill>
                <a:hlinkClick r:id="rId4" action="ppaction://hlinkpres?slideindex=1&amp;slidetitle="/>
              </a:rPr>
              <a:t>Famiglie</a:t>
            </a:r>
            <a:r>
              <a:rPr lang="it-IT" sz="1800" dirty="0" smtClean="0">
                <a:hlinkClick r:id="rId4" action="ppaction://hlinkpres?slideindex=1&amp;slidetitle="/>
              </a:rPr>
              <a:t>: incontro con le famiglie degli alunni delle classi terze sulla scheda ministeriale</a:t>
            </a:r>
            <a:endParaRPr lang="it-IT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625417" y="836712"/>
            <a:ext cx="8183160" cy="46805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1">
              <a:buNone/>
            </a:pPr>
            <a:r>
              <a:rPr lang="it-IT" sz="2400" b="0" dirty="0" smtClean="0"/>
              <a:t>Dal curriculo alla certificazione</a:t>
            </a:r>
            <a:br>
              <a:rPr lang="it-IT" sz="2400" b="0" dirty="0" smtClean="0"/>
            </a:br>
            <a:r>
              <a:rPr lang="it-IT" sz="2400" b="0" dirty="0" smtClean="0">
                <a:sym typeface="Wingdings" panose="05000000000000000000" pitchFamily="2" charset="2"/>
              </a:rPr>
              <a:t>(impostazione metodologica del lavoro)</a:t>
            </a:r>
            <a:r>
              <a:rPr lang="it-IT" sz="2400" dirty="0" smtClean="0">
                <a:sym typeface="Wingdings" panose="05000000000000000000" pitchFamily="2" charset="2"/>
              </a:rPr>
              <a:t/>
            </a:r>
            <a:br>
              <a:rPr lang="it-IT" sz="2400" dirty="0" smtClean="0">
                <a:sym typeface="Wingdings" panose="05000000000000000000" pitchFamily="2" charset="2"/>
              </a:rPr>
            </a:br>
            <a:r>
              <a:rPr lang="it-IT" sz="2400" dirty="0" smtClean="0">
                <a:sym typeface="Wingdings" panose="05000000000000000000" pitchFamily="2" charset="2"/>
              </a:rPr>
              <a:t/>
            </a:r>
            <a:br>
              <a:rPr lang="it-IT" sz="2400" dirty="0" smtClean="0">
                <a:sym typeface="Wingdings" panose="05000000000000000000" pitchFamily="2" charset="2"/>
              </a:rPr>
            </a:br>
            <a:r>
              <a:rPr lang="it-IT" sz="1800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it-IT" sz="1800" dirty="0" smtClean="0">
                <a:sym typeface="Wingdings" panose="05000000000000000000" pitchFamily="2" charset="2"/>
              </a:rPr>
              <a:t>. </a:t>
            </a: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Adozione della scheda nazionale per la certificazione delle competenze</a:t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/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 </a:t>
            </a: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  <a:hlinkClick r:id="rId3" action="ppaction://hlinkfile"/>
              </a:rPr>
              <a:t>Costituzione di un curricolo verticale  dalle competenze chiave </a:t>
            </a:r>
            <a:b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  <a:hlinkClick r:id="rId3" action="ppaction://hlinkfile"/>
              </a:rPr>
            </a:b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  <a:hlinkClick r:id="rId3" action="ppaction://hlinkfile"/>
              </a:rPr>
              <a:t> articolazione in abilità e conoscenze</a:t>
            </a:r>
            <a:b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  <a:hlinkClick r:id="rId3" action="ppaction://hlinkfile"/>
              </a:rPr>
            </a:b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it-IT" sz="1800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. </a:t>
            </a: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Progettazioni disciplinari condivise tra dipartimenti</a:t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/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4. </a:t>
            </a:r>
            <a:r>
              <a:rPr lang="it-IT" sz="1800" dirty="0">
                <a:solidFill>
                  <a:schemeClr val="tx1"/>
                </a:solidFill>
                <a:sym typeface="Wingdings" panose="05000000000000000000" pitchFamily="2" charset="2"/>
                <a:hlinkClick r:id="rId4" action="ppaction://hlinkfile"/>
              </a:rPr>
              <a:t>Ipotesi e sperimentazioni rubriche di valutazione competenze</a:t>
            </a: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  <a:hlinkClick r:id="rId4" action="ppaction://hlinkfile"/>
              </a:rPr>
              <a:t/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  <a:hlinkClick r:id="rId4" action="ppaction://hlinkfile"/>
              </a:rPr>
            </a:b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  <a:hlinkClick r:id="rId4" action="ppaction://hlinkfile"/>
              </a:rPr>
              <a:t/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  <a:hlinkClick r:id="rId4" action="ppaction://hlinkfile"/>
              </a:rPr>
            </a:b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5. </a:t>
            </a:r>
            <a:r>
              <a:rPr lang="it-IT" sz="1800" dirty="0">
                <a:solidFill>
                  <a:srgbClr val="FF0000"/>
                </a:solidFill>
                <a:sym typeface="Wingdings" panose="05000000000000000000" pitchFamily="2" charset="2"/>
              </a:rPr>
              <a:t>Esempi di « compiti significativi»</a:t>
            </a:r>
            <a: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/>
            </a:r>
            <a:br>
              <a:rPr lang="it-IT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it-IT" sz="1800" dirty="0" smtClean="0">
                <a:sym typeface="Wingdings" panose="05000000000000000000" pitchFamily="2" charset="2"/>
              </a:rPr>
              <a:t/>
            </a:r>
            <a:br>
              <a:rPr lang="it-IT" sz="1800" dirty="0" smtClean="0">
                <a:sym typeface="Wingdings" panose="05000000000000000000" pitchFamily="2" charset="2"/>
              </a:rPr>
            </a:b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/>
            </a:r>
            <a:br>
              <a:rPr lang="it-IT" sz="1800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it-IT" sz="1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6977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39552" y="980728"/>
            <a:ext cx="8280832" cy="446449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1">
              <a:buNone/>
            </a:pPr>
            <a:r>
              <a:rPr lang="it-IT" sz="2400" dirty="0" smtClean="0">
                <a:solidFill>
                  <a:srgbClr val="FF0000"/>
                </a:solidFill>
              </a:rPr>
              <a:t>Proposte operative per la compilazione</a:t>
            </a:r>
            <a:r>
              <a:rPr lang="it-IT" sz="1800" dirty="0" smtClean="0">
                <a:solidFill>
                  <a:schemeClr val="tx1"/>
                </a:solidFill>
              </a:rPr>
              <a:t>: </a:t>
            </a:r>
            <a:br>
              <a:rPr lang="it-IT" sz="1800" dirty="0" smtClean="0">
                <a:solidFill>
                  <a:schemeClr val="tx1"/>
                </a:solidFill>
              </a:rPr>
            </a:br>
            <a:r>
              <a:rPr lang="it-IT" sz="1800" dirty="0" smtClean="0">
                <a:solidFill>
                  <a:schemeClr val="tx1"/>
                </a:solidFill>
              </a:rPr>
              <a:t>- maggiore condivisione nella parte riguardante le discipline coinvolte    in particolare negli ultimi quattro indicatori del Profilo studente (9,10,11,12)</a:t>
            </a:r>
            <a:br>
              <a:rPr lang="it-IT" sz="1800" dirty="0" smtClean="0">
                <a:solidFill>
                  <a:schemeClr val="tx1"/>
                </a:solidFill>
              </a:rPr>
            </a:br>
            <a:r>
              <a:rPr lang="it-IT" sz="1800" dirty="0" smtClean="0">
                <a:solidFill>
                  <a:schemeClr val="tx1"/>
                </a:solidFill>
              </a:rPr>
              <a:t> </a:t>
            </a:r>
            <a:br>
              <a:rPr lang="it-IT" sz="1800" dirty="0" smtClean="0">
                <a:solidFill>
                  <a:schemeClr val="tx1"/>
                </a:solidFill>
              </a:rPr>
            </a:br>
            <a:r>
              <a:rPr lang="it-IT" sz="2400" dirty="0" smtClean="0">
                <a:solidFill>
                  <a:srgbClr val="FF0000"/>
                </a:solidFill>
              </a:rPr>
              <a:t>Punti di forza: </a:t>
            </a:r>
            <a:br>
              <a:rPr lang="it-IT" sz="2400" dirty="0" smtClean="0">
                <a:solidFill>
                  <a:srgbClr val="FF0000"/>
                </a:solidFill>
              </a:rPr>
            </a:br>
            <a:r>
              <a:rPr lang="it-IT" sz="2400" dirty="0" smtClean="0">
                <a:solidFill>
                  <a:schemeClr val="tx1"/>
                </a:solidFill>
              </a:rPr>
              <a:t>-</a:t>
            </a:r>
            <a:r>
              <a:rPr lang="it-IT" sz="1800" dirty="0" smtClean="0">
                <a:solidFill>
                  <a:schemeClr val="tx1"/>
                </a:solidFill>
              </a:rPr>
              <a:t>modello valido per tutto il territorio, in linea con altre forme di </a:t>
            </a:r>
            <a:r>
              <a:rPr lang="it-IT" sz="1800" smtClean="0">
                <a:solidFill>
                  <a:schemeClr val="tx1"/>
                </a:solidFill>
              </a:rPr>
              <a:t>valutazione esterna (INVALSI) </a:t>
            </a:r>
            <a:r>
              <a:rPr lang="it-IT" sz="1800" dirty="0" smtClean="0">
                <a:solidFill>
                  <a:schemeClr val="tx1"/>
                </a:solidFill>
              </a:rPr>
              <a:t/>
            </a:r>
            <a:br>
              <a:rPr lang="it-IT" sz="1800" dirty="0" smtClean="0">
                <a:solidFill>
                  <a:schemeClr val="tx1"/>
                </a:solidFill>
              </a:rPr>
            </a:br>
            <a:r>
              <a:rPr lang="it-IT" sz="1800" dirty="0" smtClean="0">
                <a:solidFill>
                  <a:schemeClr val="tx1"/>
                </a:solidFill>
              </a:rPr>
              <a:t>  </a:t>
            </a:r>
            <a:br>
              <a:rPr lang="it-IT" sz="1800" dirty="0" smtClean="0">
                <a:solidFill>
                  <a:schemeClr val="tx1"/>
                </a:solidFill>
              </a:rPr>
            </a:br>
            <a:r>
              <a:rPr lang="it-IT" sz="2400" dirty="0" smtClean="0">
                <a:solidFill>
                  <a:srgbClr val="FF0000"/>
                </a:solidFill>
              </a:rPr>
              <a:t>Criticità: </a:t>
            </a:r>
            <a:br>
              <a:rPr lang="it-IT" sz="2400" dirty="0" smtClean="0">
                <a:solidFill>
                  <a:srgbClr val="FF0000"/>
                </a:solidFill>
              </a:rPr>
            </a:br>
            <a:r>
              <a:rPr lang="it-IT" sz="2400" dirty="0" smtClean="0">
                <a:solidFill>
                  <a:schemeClr val="tx1"/>
                </a:solidFill>
              </a:rPr>
              <a:t>-</a:t>
            </a:r>
            <a:r>
              <a:rPr lang="it-IT" sz="1800" dirty="0" smtClean="0">
                <a:solidFill>
                  <a:schemeClr val="tx1"/>
                </a:solidFill>
              </a:rPr>
              <a:t>discontinuità tra voto numerico e livello di padronanza </a:t>
            </a:r>
            <a:br>
              <a:rPr lang="it-IT" sz="1800" dirty="0" smtClean="0">
                <a:solidFill>
                  <a:schemeClr val="tx1"/>
                </a:solidFill>
              </a:rPr>
            </a:br>
            <a:r>
              <a:rPr lang="it-IT" sz="1800" dirty="0" smtClean="0">
                <a:solidFill>
                  <a:schemeClr val="tx1"/>
                </a:solidFill>
              </a:rPr>
              <a:t>-presupposto lavoro interdisciplinare carente nella secondaria di </a:t>
            </a:r>
            <a:r>
              <a:rPr lang="it-IT" sz="1800" smtClean="0">
                <a:solidFill>
                  <a:schemeClr val="tx1"/>
                </a:solidFill>
              </a:rPr>
              <a:t>I grado</a:t>
            </a:r>
            <a:r>
              <a:rPr lang="it-IT" sz="1800" dirty="0" smtClean="0">
                <a:solidFill>
                  <a:schemeClr val="tx1"/>
                </a:solidFill>
              </a:rPr>
              <a:t/>
            </a:r>
            <a:br>
              <a:rPr lang="it-IT" sz="1800" dirty="0" smtClean="0">
                <a:solidFill>
                  <a:schemeClr val="tx1"/>
                </a:solidFill>
              </a:rPr>
            </a:br>
            <a:endParaRPr lang="it-IT" sz="1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3562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6920" y="2492897"/>
            <a:ext cx="7772039" cy="1296143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hangingPunct="1">
              <a:spcAft>
                <a:spcPts val="0"/>
              </a:spcAft>
              <a:buNone/>
            </a:pPr>
            <a:endParaRPr lang="it-IT" sz="4100" b="1" dirty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45638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4450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85</Words>
  <Application>Microsoft Office PowerPoint</Application>
  <PresentationFormat>Presentazione su schermo (4:3)</PresentationFormat>
  <Paragraphs>17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7" baseType="lpstr">
      <vt:lpstr>Default</vt:lpstr>
      <vt:lpstr>Default 1</vt:lpstr>
      <vt:lpstr> </vt:lpstr>
      <vt:lpstr>Attività di formazione: «Ambiente di apprendimento e Cooperative Learning» a cura di DIRSCUOLA 2013/14   «Competenze e curricolo verticale» Marzo- Maggio 2016  Attività di autoformazione: Autoaggiornamento (2H) su Indicazioni nazionali – 2013/14  Passaggio informativo/formativo: Collegio:  condivisione  del modello sperimentale CM 3 marzo 2015  individuazione commissione  per  la costruzione del curricolo  Famiglie: incontro con le famiglie degli alunni delle classi terze sulla scheda ministeriale</vt:lpstr>
      <vt:lpstr>Dal curriculo alla certificazione (impostazione metodologica del lavoro)  1. Adozione della scheda nazionale per la certificazione delle competenze  2. Costituzione di un curricolo verticale  dalle competenze chiave   articolazione in abilità e conoscenze  3. Progettazioni disciplinari condivise tra dipartimenti  4. Ipotesi e sperimentazioni rubriche di valutazione competenze  5. Esempi di « compiti significativi»    </vt:lpstr>
      <vt:lpstr>Proposte operative per la compilazione:  - maggiore condivisione nella parte riguardante le discipline coinvolte    in particolare negli ultimi quattro indicatori del Profilo studente (9,10,11,12)   Punti di forza:  -modello valido per tutto il territorio, in linea con altre forme di valutazione esterna (INVALSI)     Criticità:  -discontinuità tra voto numerico e livello di padronanza  -presupposto lavoro interdisciplinare carente nella secondaria di I grado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Linee di indirizzo per favorire il diritto allo studio degli alunni adottati</dc:title>
  <dc:creator>Pezzati Anna</dc:creator>
  <cp:lastModifiedBy>Tiziana</cp:lastModifiedBy>
  <cp:revision>62</cp:revision>
  <dcterms:modified xsi:type="dcterms:W3CDTF">2016-05-04T06:28:46Z</dcterms:modified>
</cp:coreProperties>
</file>