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76" r:id="rId5"/>
    <p:sldId id="277" r:id="rId6"/>
    <p:sldId id="279" r:id="rId7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81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5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5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50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5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17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23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1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9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51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3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1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69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6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86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1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40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5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02/05/2016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18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02/05/2016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t>‹N›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02/05/2016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6920" y="2492897"/>
            <a:ext cx="7772039" cy="1296143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4100" b="1" dirty="0" smtClean="0">
                <a:solidFill>
                  <a:schemeClr val="accent1"/>
                </a:solidFill>
                <a:latin typeface="Lucida Sans Unicode" pitchFamily="18"/>
                <a:cs typeface="Mangal" pitchFamily="2"/>
              </a:rPr>
              <a:t>La certificazione delle competenze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2800" b="1" dirty="0" smtClean="0">
                <a:solidFill>
                  <a:schemeClr val="accent1"/>
                </a:solidFill>
                <a:latin typeface="Lucida Sans Unicode" pitchFamily="18"/>
                <a:cs typeface="Mangal" pitchFamily="2"/>
              </a:rPr>
              <a:t>Contributi dell’IC Compagni - Carducci</a:t>
            </a:r>
            <a:endParaRPr lang="it-IT" sz="2800" b="1" dirty="0">
              <a:solidFill>
                <a:schemeClr val="accent1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arrotondato 4"/>
          <p:cNvSpPr/>
          <p:nvPr/>
        </p:nvSpPr>
        <p:spPr>
          <a:xfrm>
            <a:off x="467544" y="260648"/>
            <a:ext cx="54726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 </a:t>
            </a:r>
            <a:r>
              <a:rPr lang="de-DE" dirty="0" smtClean="0">
                <a:solidFill>
                  <a:srgbClr val="FF0000"/>
                </a:solidFill>
              </a:rPr>
              <a:t>ORDINI </a:t>
            </a:r>
            <a:r>
              <a:rPr lang="de-DE" dirty="0">
                <a:solidFill>
                  <a:srgbClr val="FF0000"/>
                </a:solidFill>
              </a:rPr>
              <a:t>COINVOLTI:  </a:t>
            </a:r>
            <a:r>
              <a:rPr lang="de-DE" dirty="0" smtClean="0">
                <a:solidFill>
                  <a:srgbClr val="FF0000"/>
                </a:solidFill>
              </a:rPr>
              <a:t>INFANZIA-PRIMARIA-SECONDARIA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3779912" y="1196752"/>
            <a:ext cx="525658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DOCENTI COINVOLTI:  </a:t>
            </a:r>
            <a:r>
              <a:rPr lang="de-DE" dirty="0" err="1" smtClean="0">
                <a:solidFill>
                  <a:srgbClr val="FF0000"/>
                </a:solidFill>
              </a:rPr>
              <a:t>partecipazione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a </a:t>
            </a:r>
            <a:r>
              <a:rPr lang="de-DE" dirty="0" err="1">
                <a:solidFill>
                  <a:srgbClr val="FF0000"/>
                </a:solidFill>
              </a:rPr>
              <a:t>corsi</a:t>
            </a:r>
            <a:r>
              <a:rPr lang="de-DE" dirty="0">
                <a:solidFill>
                  <a:srgbClr val="FF0000"/>
                </a:solidFill>
              </a:rPr>
              <a:t> di </a:t>
            </a:r>
            <a:r>
              <a:rPr lang="de-DE" dirty="0" err="1" smtClean="0">
                <a:solidFill>
                  <a:srgbClr val="FF0000"/>
                </a:solidFill>
              </a:rPr>
              <a:t>formazione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gruppi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di </a:t>
            </a:r>
            <a:r>
              <a:rPr lang="de-DE" dirty="0" err="1">
                <a:solidFill>
                  <a:srgbClr val="FF0000"/>
                </a:solidFill>
              </a:rPr>
              <a:t>lavoro</a:t>
            </a:r>
            <a:r>
              <a:rPr lang="de-DE" dirty="0">
                <a:solidFill>
                  <a:srgbClr val="FF0000"/>
                </a:solidFill>
              </a:rPr>
              <a:t> per </a:t>
            </a:r>
            <a:r>
              <a:rPr lang="de-DE" dirty="0" err="1">
                <a:solidFill>
                  <a:srgbClr val="FF0000"/>
                </a:solidFill>
              </a:rPr>
              <a:t>redigere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tabelle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propedeutiche</a:t>
            </a:r>
            <a:r>
              <a:rPr lang="de-DE" dirty="0">
                <a:solidFill>
                  <a:srgbClr val="FF0000"/>
                </a:solidFill>
              </a:rPr>
              <a:t> alla </a:t>
            </a:r>
            <a:r>
              <a:rPr lang="de-DE" dirty="0" err="1">
                <a:solidFill>
                  <a:srgbClr val="FF0000"/>
                </a:solidFill>
              </a:rPr>
              <a:t>compilazione</a:t>
            </a:r>
            <a:r>
              <a:rPr lang="de-DE" dirty="0">
                <a:solidFill>
                  <a:srgbClr val="FF0000"/>
                </a:solidFill>
              </a:rPr>
              <a:t> della </a:t>
            </a:r>
            <a:r>
              <a:rPr lang="de-DE" dirty="0" err="1">
                <a:solidFill>
                  <a:srgbClr val="FF0000"/>
                </a:solidFill>
              </a:rPr>
              <a:t>certificazione</a:t>
            </a:r>
            <a:r>
              <a:rPr lang="de-DE" dirty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79512" y="2852936"/>
            <a:ext cx="5904656" cy="3744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smtClean="0">
                <a:solidFill>
                  <a:srgbClr val="FF0000"/>
                </a:solidFill>
              </a:rPr>
              <a:t>COLLABORAZIONI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Rete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"</a:t>
            </a:r>
            <a:r>
              <a:rPr lang="de-DE" dirty="0" err="1">
                <a:solidFill>
                  <a:srgbClr val="FF0000"/>
                </a:solidFill>
              </a:rPr>
              <a:t>Scuole</a:t>
            </a:r>
            <a:r>
              <a:rPr lang="de-DE" dirty="0">
                <a:solidFill>
                  <a:srgbClr val="FF0000"/>
                </a:solidFill>
              </a:rPr>
              <a:t> e </a:t>
            </a:r>
            <a:r>
              <a:rPr lang="de-DE" dirty="0" err="1" smtClean="0">
                <a:solidFill>
                  <a:srgbClr val="FF0000"/>
                </a:solidFill>
              </a:rPr>
              <a:t>città</a:t>
            </a:r>
            <a:r>
              <a:rPr lang="de-DE" dirty="0" smtClean="0">
                <a:solidFill>
                  <a:srgbClr val="FF0000"/>
                </a:solidFill>
              </a:rPr>
              <a:t>“ </a:t>
            </a:r>
            <a:r>
              <a:rPr lang="de-DE" dirty="0" err="1" smtClean="0">
                <a:solidFill>
                  <a:srgbClr val="FF0000"/>
                </a:solidFill>
              </a:rPr>
              <a:t>con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diversi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gruppi</a:t>
            </a:r>
            <a:r>
              <a:rPr lang="de-DE" dirty="0">
                <a:solidFill>
                  <a:srgbClr val="FF0000"/>
                </a:solidFill>
              </a:rPr>
              <a:t> di </a:t>
            </a:r>
            <a:r>
              <a:rPr lang="de-DE" dirty="0" err="1">
                <a:solidFill>
                  <a:srgbClr val="FF0000"/>
                </a:solidFill>
              </a:rPr>
              <a:t>lavoro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</a:p>
          <a:p>
            <a:endParaRPr lang="de-DE" dirty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Rete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progetto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CLIL, </a:t>
            </a:r>
            <a:r>
              <a:rPr lang="de-DE" dirty="0" smtClean="0">
                <a:solidFill>
                  <a:srgbClr val="FF0000"/>
                </a:solidFill>
              </a:rPr>
              <a:t>per </a:t>
            </a:r>
            <a:r>
              <a:rPr lang="de-DE" dirty="0" err="1">
                <a:solidFill>
                  <a:srgbClr val="FF0000"/>
                </a:solidFill>
              </a:rPr>
              <a:t>il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potenziamento</a:t>
            </a:r>
            <a:r>
              <a:rPr lang="de-DE" dirty="0">
                <a:solidFill>
                  <a:srgbClr val="FF0000"/>
                </a:solidFill>
              </a:rPr>
              <a:t> e la </a:t>
            </a:r>
            <a:r>
              <a:rPr lang="de-DE" dirty="0" err="1">
                <a:solidFill>
                  <a:srgbClr val="FF0000"/>
                </a:solidFill>
              </a:rPr>
              <a:t>valutazione</a:t>
            </a:r>
            <a:r>
              <a:rPr lang="de-DE" dirty="0">
                <a:solidFill>
                  <a:srgbClr val="FF0000"/>
                </a:solidFill>
              </a:rPr>
              <a:t> delle </a:t>
            </a:r>
            <a:r>
              <a:rPr lang="de-DE" dirty="0" err="1">
                <a:solidFill>
                  <a:srgbClr val="FF0000"/>
                </a:solidFill>
              </a:rPr>
              <a:t>competenze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disciplinari</a:t>
            </a:r>
            <a:r>
              <a:rPr lang="de-DE" dirty="0">
                <a:solidFill>
                  <a:srgbClr val="FF0000"/>
                </a:solidFill>
              </a:rPr>
              <a:t>, </a:t>
            </a:r>
            <a:r>
              <a:rPr lang="de-DE" dirty="0" err="1">
                <a:solidFill>
                  <a:srgbClr val="FF0000"/>
                </a:solidFill>
              </a:rPr>
              <a:t>trasversali</a:t>
            </a:r>
            <a:r>
              <a:rPr lang="de-DE" dirty="0">
                <a:solidFill>
                  <a:srgbClr val="FF0000"/>
                </a:solidFill>
              </a:rPr>
              <a:t> e di </a:t>
            </a:r>
            <a:r>
              <a:rPr lang="de-DE" dirty="0" err="1">
                <a:solidFill>
                  <a:srgbClr val="FF0000"/>
                </a:solidFill>
              </a:rPr>
              <a:t>cittadinanza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</a:p>
          <a:p>
            <a:endParaRPr lang="de-DE" dirty="0" err="1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Collaborazione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l'Università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degli</a:t>
            </a:r>
            <a:r>
              <a:rPr lang="de-DE" dirty="0">
                <a:solidFill>
                  <a:srgbClr val="FF0000"/>
                </a:solidFill>
              </a:rPr>
              <a:t> Studi di Firenze </a:t>
            </a:r>
            <a:r>
              <a:rPr lang="de-DE" dirty="0" smtClean="0">
                <a:solidFill>
                  <a:srgbClr val="FF0000"/>
                </a:solidFill>
              </a:rPr>
              <a:t>per </a:t>
            </a:r>
            <a:r>
              <a:rPr lang="de-DE" dirty="0" err="1">
                <a:solidFill>
                  <a:srgbClr val="FF0000"/>
                </a:solidFill>
              </a:rPr>
              <a:t>potenziamento</a:t>
            </a:r>
            <a:r>
              <a:rPr lang="de-DE" dirty="0">
                <a:solidFill>
                  <a:srgbClr val="FF0000"/>
                </a:solidFill>
              </a:rPr>
              <a:t> delle </a:t>
            </a:r>
            <a:r>
              <a:rPr lang="de-DE" dirty="0" err="1">
                <a:solidFill>
                  <a:srgbClr val="FF0000"/>
                </a:solidFill>
              </a:rPr>
              <a:t>competenze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chiave</a:t>
            </a:r>
            <a:r>
              <a:rPr lang="de-DE" dirty="0">
                <a:solidFill>
                  <a:srgbClr val="FF0000"/>
                </a:solidFill>
              </a:rPr>
              <a:t> di </a:t>
            </a:r>
            <a:r>
              <a:rPr lang="de-DE" dirty="0" err="1">
                <a:solidFill>
                  <a:srgbClr val="FF0000"/>
                </a:solidFill>
              </a:rPr>
              <a:t>cittadinanza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attraverso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l'educazione</a:t>
            </a:r>
            <a:r>
              <a:rPr lang="de-DE" dirty="0">
                <a:solidFill>
                  <a:srgbClr val="FF0000"/>
                </a:solidFill>
              </a:rPr>
              <a:t> al "</a:t>
            </a:r>
            <a:r>
              <a:rPr lang="de-DE" dirty="0" err="1">
                <a:solidFill>
                  <a:srgbClr val="FF0000"/>
                </a:solidFill>
              </a:rPr>
              <a:t>pensiero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critico</a:t>
            </a:r>
            <a:r>
              <a:rPr lang="de-DE" dirty="0" smtClean="0">
                <a:solidFill>
                  <a:srgbClr val="FF0000"/>
                </a:solidFill>
              </a:rPr>
              <a:t>„ </a:t>
            </a:r>
            <a:r>
              <a:rPr lang="de-DE" dirty="0" err="1" smtClean="0">
                <a:solidFill>
                  <a:srgbClr val="FF0000"/>
                </a:solidFill>
              </a:rPr>
              <a:t>dall'infanzia</a:t>
            </a:r>
            <a:r>
              <a:rPr lang="de-DE" dirty="0" smtClean="0">
                <a:solidFill>
                  <a:srgbClr val="FF0000"/>
                </a:solidFill>
              </a:rPr>
              <a:t> alla </a:t>
            </a:r>
            <a:r>
              <a:rPr lang="de-DE" dirty="0" err="1" smtClean="0">
                <a:solidFill>
                  <a:srgbClr val="FF0000"/>
                </a:solidFill>
              </a:rPr>
              <a:t>secondaria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251520" y="4594190"/>
            <a:ext cx="5760640" cy="18460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SECONDA FASE  ANNO SCOLASTICO  2016-2017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 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Formazione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interna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del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Collegio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attraverso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gruppi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lavoro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per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costruzione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di EAS, da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somministrare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annulamente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agli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alunni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, e da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valutare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attraverso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delle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predisposte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grglie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valutazione</a:t>
            </a:r>
            <a:r>
              <a:rPr lang="de-DE" sz="1400" dirty="0" smtClean="0">
                <a:solidFill>
                  <a:srgbClr val="FF0000"/>
                </a:solidFill>
                <a:latin typeface="Lucida Bright" panose="02040602050505020304" pitchFamily="18" charset="0"/>
              </a:rPr>
              <a:t>/</a:t>
            </a:r>
            <a:r>
              <a:rPr lang="de-DE" sz="1400" dirty="0" err="1" smtClean="0">
                <a:solidFill>
                  <a:srgbClr val="FF0000"/>
                </a:solidFill>
                <a:latin typeface="Lucida Bright" panose="02040602050505020304" pitchFamily="18" charset="0"/>
              </a:rPr>
              <a:t>osservazione</a:t>
            </a:r>
            <a:endParaRPr lang="it-IT" sz="1400" dirty="0" smtClean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 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395536" y="921782"/>
            <a:ext cx="8136904" cy="3024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PRIMA FASE   ANNO SCOLASTICO 2015-2016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 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Corso di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formazione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Dalle </a:t>
            </a:r>
            <a:r>
              <a:rPr lang="de-DE" sz="1400" i="1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de-DE" sz="1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agli</a:t>
            </a:r>
            <a:r>
              <a:rPr lang="de-DE" sz="1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EAS </a:t>
            </a:r>
            <a:r>
              <a:rPr lang="de-DE" sz="1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(</a:t>
            </a:r>
            <a:r>
              <a:rPr lang="de-DE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prof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.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Rivoltella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):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definire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valutare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costruzione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tabelle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per la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valutazione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delle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costruzione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degli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EAS (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esperienze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apprendimento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situato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)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 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 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G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ruppi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studio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La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ceritificazione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delle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e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valutazione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autentica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dall'ottica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risultato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i="1" u="sng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all'ottica</a:t>
            </a:r>
            <a:r>
              <a:rPr lang="de-DE" sz="1400" i="1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del </a:t>
            </a:r>
            <a:r>
              <a:rPr lang="de-DE" sz="1400" i="1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processo</a:t>
            </a:r>
            <a:r>
              <a:rPr lang="de-DE" sz="1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(RETE "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Scuole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Città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" ):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definire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declinare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 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/>
            </a:r>
            <a:br>
              <a:rPr lang="it-IT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</a:b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redazione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di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rubrica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per la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valutazione</a:t>
            </a:r>
            <a:r>
              <a:rPr lang="de-DE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 delle </a:t>
            </a:r>
            <a:r>
              <a:rPr lang="de-DE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latin typeface="Lucida Bright" panose="02040602050505020304" pitchFamily="18" charset="0"/>
              </a:rPr>
              <a:t>competenze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4211960" y="3946118"/>
            <a:ext cx="360040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1763688" y="116632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accent1"/>
                </a:solidFill>
                <a:latin typeface="Lucida Bright" panose="02040602050505020304" pitchFamily="18" charset="0"/>
              </a:rPr>
              <a:t>LA FORMAZIONE</a:t>
            </a:r>
            <a:endParaRPr lang="it-IT" sz="3600" b="1" dirty="0">
              <a:solidFill>
                <a:schemeClr val="accent1"/>
              </a:solidFill>
              <a:latin typeface="Lucida Bright" panose="02040602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9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arrotondato 2"/>
          <p:cNvSpPr/>
          <p:nvPr/>
        </p:nvSpPr>
        <p:spPr>
          <a:xfrm>
            <a:off x="2017357" y="1103739"/>
            <a:ext cx="381642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DEFINIZIONE DEL CURRICOLO VERTICALE DALL'INFANZIA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  <a:p>
            <a:pPr algn="ctr"/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ALLA SECONDARIA PER COMPETENZE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4" name="Rettangolo arrotondato 3"/>
          <p:cNvSpPr/>
          <p:nvPr/>
        </p:nvSpPr>
        <p:spPr>
          <a:xfrm>
            <a:off x="1909345" y="2708920"/>
            <a:ext cx="381642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rgbClr val="FF0000"/>
                </a:solidFill>
                <a:latin typeface="Lucida Bright" panose="02040602050505020304" pitchFamily="18" charset="0"/>
              </a:rPr>
              <a:t>TABELLA CON  LA DECLINAZIONEDEI QUATTRO LIVELLI DI OGNI COMPETENZA ATTRAVERSO L'INDIVIDUAZIONE DEI DESCRITTORI</a:t>
            </a:r>
            <a:endParaRPr lang="it-IT" sz="1400" dirty="0">
              <a:solidFill>
                <a:srgbClr val="FF0000"/>
              </a:solidFill>
              <a:latin typeface="Lucida Bright" panose="02040602050505020304" pitchFamily="18" charset="0"/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323528" y="4437112"/>
            <a:ext cx="230425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OSSERVAZIONE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932040" y="4437112"/>
            <a:ext cx="22322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OSSERVAZIONE NELL'EAS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Freccia in giù 7"/>
          <p:cNvSpPr/>
          <p:nvPr/>
        </p:nvSpPr>
        <p:spPr>
          <a:xfrm>
            <a:off x="5040052" y="3923695"/>
            <a:ext cx="288032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/>
          <p:cNvSpPr/>
          <p:nvPr/>
        </p:nvSpPr>
        <p:spPr>
          <a:xfrm>
            <a:off x="3709545" y="2349296"/>
            <a:ext cx="216024" cy="28803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>
            <a:off x="2258699" y="3933056"/>
            <a:ext cx="288032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2089365" y="5805264"/>
            <a:ext cx="34563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CERTIFICAZIONE DELLE COMPETENZE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5076056" y="5157192"/>
            <a:ext cx="216024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/>
          <p:cNvSpPr/>
          <p:nvPr/>
        </p:nvSpPr>
        <p:spPr>
          <a:xfrm>
            <a:off x="2339752" y="5157192"/>
            <a:ext cx="216024" cy="64807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539552" y="260648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chemeClr val="accent1"/>
                </a:solidFill>
              </a:rPr>
              <a:t>DAL CURRICOLO ALLA CERTIFICAZIONE</a:t>
            </a:r>
            <a:endParaRPr lang="it-IT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5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1" grpId="0" animBg="1"/>
      <p:bldP spid="10" grpId="0" animBg="1"/>
      <p:bldP spid="12" grpId="0" animBg="1"/>
      <p:bldP spid="14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683568" y="1945382"/>
            <a:ext cx="7772039" cy="1017052"/>
          </a:xfrm>
        </p:spPr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826920" y="2060849"/>
            <a:ext cx="7772039" cy="108012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3600" b="1" dirty="0" smtClean="0">
                <a:solidFill>
                  <a:schemeClr val="accent1"/>
                </a:solidFill>
                <a:latin typeface="Lucida Sans Unicode" pitchFamily="18"/>
                <a:cs typeface="Mangal" pitchFamily="2"/>
              </a:rPr>
              <a:t>OSSERVAZIONI</a:t>
            </a:r>
            <a:endParaRPr lang="it-IT" sz="3600" b="1" dirty="0">
              <a:solidFill>
                <a:schemeClr val="accent1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45638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tangolo arrotondato 3"/>
          <p:cNvSpPr/>
          <p:nvPr/>
        </p:nvSpPr>
        <p:spPr>
          <a:xfrm>
            <a:off x="467544" y="2852936"/>
            <a:ext cx="3384376" cy="2304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troppo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numerose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</a:t>
            </a:r>
          </a:p>
          <a:p>
            <a:endParaRPr lang="de-DE" sz="1400" dirty="0" smtClean="0">
              <a:solidFill>
                <a:srgbClr val="92D050"/>
              </a:solidFill>
              <a:latin typeface="Lucida Bright" panose="02040602050505020304" pitchFamily="18" charset="0"/>
            </a:endParaRPr>
          </a:p>
          <a:p>
            <a:r>
              <a:rPr lang="de-DE" sz="1400" dirty="0" err="1" smtClean="0">
                <a:solidFill>
                  <a:srgbClr val="92D050"/>
                </a:solidFill>
                <a:latin typeface="Lucida Bright" panose="02040602050505020304" pitchFamily="18" charset="0"/>
              </a:rPr>
              <a:t>ripetitive</a:t>
            </a:r>
            <a:r>
              <a:rPr lang="de-DE" sz="1400" dirty="0" smtClean="0">
                <a:solidFill>
                  <a:srgbClr val="92D05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dalla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5 alla 12</a:t>
            </a:r>
            <a:endParaRPr lang="it-IT" sz="1400" dirty="0">
              <a:solidFill>
                <a:srgbClr val="92D050"/>
              </a:solidFill>
              <a:latin typeface="Lucida Bright" panose="02040602050505020304" pitchFamily="18" charset="0"/>
            </a:endParaRPr>
          </a:p>
          <a:p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 </a:t>
            </a:r>
            <a:endParaRPr lang="it-IT" sz="1400" dirty="0">
              <a:solidFill>
                <a:srgbClr val="92D050"/>
              </a:solidFill>
              <a:latin typeface="Lucida Bright" panose="02040602050505020304" pitchFamily="18" charset="0"/>
            </a:endParaRPr>
          </a:p>
          <a:p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troppo </a:t>
            </a:r>
            <a:r>
              <a:rPr lang="de-DE" sz="1400" dirty="0" err="1" smtClean="0">
                <a:solidFill>
                  <a:srgbClr val="92D050"/>
                </a:solidFill>
                <a:latin typeface="Lucida Bright" panose="02040602050505020304" pitchFamily="18" charset="0"/>
              </a:rPr>
              <a:t>complessa</a:t>
            </a:r>
            <a:r>
              <a:rPr lang="de-DE" sz="1400" dirty="0" smtClean="0">
                <a:solidFill>
                  <a:srgbClr val="92D050"/>
                </a:solidFill>
                <a:latin typeface="Lucida Bright" panose="02040602050505020304" pitchFamily="18" charset="0"/>
              </a:rPr>
              <a:t> la 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12 e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difficilmente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valutabile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in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abito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scolastico</a:t>
            </a:r>
            <a:endParaRPr lang="it-IT" sz="1400" dirty="0">
              <a:solidFill>
                <a:srgbClr val="92D050"/>
              </a:solidFill>
              <a:latin typeface="Lucida Bright" panose="02040602050505020304" pitchFamily="18" charset="0"/>
            </a:endParaRPr>
          </a:p>
          <a:p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 </a:t>
            </a:r>
            <a:endParaRPr lang="it-IT" sz="1400" dirty="0">
              <a:solidFill>
                <a:srgbClr val="92D050"/>
              </a:solidFill>
              <a:latin typeface="Lucida Bright" panose="02040602050505020304" pitchFamily="18" charset="0"/>
            </a:endParaRPr>
          </a:p>
          <a:p>
            <a:r>
              <a:rPr lang="de-DE" sz="1400" dirty="0" smtClean="0">
                <a:solidFill>
                  <a:srgbClr val="92D050"/>
                </a:solidFill>
                <a:latin typeface="Lucida Bright" panose="02040602050505020304" pitchFamily="18" charset="0"/>
              </a:rPr>
              <a:t>di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difficile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lettura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per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un'utenza</a:t>
            </a:r>
            <a:r>
              <a:rPr lang="de-DE" sz="1400" dirty="0">
                <a:solidFill>
                  <a:srgbClr val="92D050"/>
                </a:solidFill>
                <a:latin typeface="Lucida Bright" panose="02040602050505020304" pitchFamily="18" charset="0"/>
              </a:rPr>
              <a:t> non del </a:t>
            </a:r>
            <a:r>
              <a:rPr lang="de-DE" sz="1400" dirty="0" err="1">
                <a:solidFill>
                  <a:srgbClr val="92D050"/>
                </a:solidFill>
                <a:latin typeface="Lucida Bright" panose="02040602050505020304" pitchFamily="18" charset="0"/>
              </a:rPr>
              <a:t>settore</a:t>
            </a:r>
            <a:endParaRPr lang="it-IT" sz="1400" dirty="0">
              <a:solidFill>
                <a:srgbClr val="92D050"/>
              </a:solidFill>
              <a:latin typeface="Lucida Bright" panose="02040602050505020304" pitchFamily="18" charset="0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5292080" y="2852936"/>
            <a:ext cx="3384376" cy="2304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FF0000"/>
                </a:solidFill>
              </a:rPr>
              <a:t>livelli</a:t>
            </a:r>
            <a:r>
              <a:rPr lang="de-DE" dirty="0">
                <a:solidFill>
                  <a:srgbClr val="FF0000"/>
                </a:solidFill>
              </a:rPr>
              <a:t> in </a:t>
            </a:r>
            <a:r>
              <a:rPr lang="de-DE" dirty="0" err="1">
                <a:solidFill>
                  <a:srgbClr val="FF0000"/>
                </a:solidFill>
              </a:rPr>
              <a:t>lettere</a:t>
            </a:r>
            <a:r>
              <a:rPr lang="de-DE" dirty="0">
                <a:solidFill>
                  <a:srgbClr val="FF0000"/>
                </a:solidFill>
              </a:rPr>
              <a:t> e non in </a:t>
            </a:r>
            <a:r>
              <a:rPr lang="de-DE" dirty="0" err="1">
                <a:solidFill>
                  <a:srgbClr val="FF0000"/>
                </a:solidFill>
              </a:rPr>
              <a:t>numero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de-DE" dirty="0">
                <a:solidFill>
                  <a:srgbClr val="FF0000"/>
                </a:solidFill>
              </a:rPr>
              <a:t> 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FF0000"/>
                </a:solidFill>
              </a:rPr>
              <a:t>positività</a:t>
            </a:r>
            <a:r>
              <a:rPr lang="de-DE" dirty="0">
                <a:solidFill>
                  <a:srgbClr val="FF0000"/>
                </a:solidFill>
              </a:rPr>
              <a:t> del </a:t>
            </a:r>
            <a:r>
              <a:rPr lang="de-DE" dirty="0" err="1">
                <a:solidFill>
                  <a:srgbClr val="FF0000"/>
                </a:solidFill>
              </a:rPr>
              <a:t>messaggio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de-DE" dirty="0">
                <a:solidFill>
                  <a:srgbClr val="FF0000"/>
                </a:solidFill>
              </a:rPr>
              <a:t> 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FF0000"/>
                </a:solidFill>
              </a:rPr>
              <a:t>importanza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data</a:t>
            </a:r>
            <a:r>
              <a:rPr lang="de-DE" dirty="0">
                <a:solidFill>
                  <a:srgbClr val="FF0000"/>
                </a:solidFill>
              </a:rPr>
              <a:t> alle </a:t>
            </a:r>
            <a:r>
              <a:rPr lang="de-DE" dirty="0" err="1">
                <a:solidFill>
                  <a:srgbClr val="FF0000"/>
                </a:solidFill>
              </a:rPr>
              <a:t>competenze</a:t>
            </a:r>
            <a:r>
              <a:rPr lang="de-DE" dirty="0">
                <a:solidFill>
                  <a:srgbClr val="FF0000"/>
                </a:solidFill>
              </a:rPr>
              <a:t> per la </a:t>
            </a:r>
            <a:r>
              <a:rPr lang="de-DE" dirty="0" err="1">
                <a:solidFill>
                  <a:srgbClr val="FF0000"/>
                </a:solidFill>
              </a:rPr>
              <a:t>formazione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del </a:t>
            </a:r>
            <a:r>
              <a:rPr lang="de-DE" dirty="0" err="1" smtClean="0">
                <a:solidFill>
                  <a:srgbClr val="FF0000"/>
                </a:solidFill>
              </a:rPr>
              <a:t>cittadino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45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animBg="1"/>
    </p:bld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146</Words>
  <Application>Microsoft Office PowerPoint</Application>
  <PresentationFormat>Presentazione su schermo (4:3)</PresentationFormat>
  <Paragraphs>38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7" baseType="lpstr">
      <vt:lpstr>Default</vt:lpstr>
      <vt:lpstr>Default 1</vt:lpstr>
      <vt:lpstr> </vt:lpstr>
      <vt:lpstr>Presentazione standard di PowerPoint</vt:lpstr>
      <vt:lpstr>Presentazione standard di PowerPoint</vt:lpstr>
      <vt:lpstr>Presentazione standard di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</dc:title>
  <dc:creator>Pezzati Anna</dc:creator>
  <cp:lastModifiedBy>michele</cp:lastModifiedBy>
  <cp:revision>37</cp:revision>
  <dcterms:modified xsi:type="dcterms:W3CDTF">2016-05-02T19:05:41Z</dcterms:modified>
</cp:coreProperties>
</file>