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76" r:id="rId5"/>
    <p:sldId id="280" r:id="rId6"/>
    <p:sldId id="277" r:id="rId7"/>
    <p:sldId id="279" r:id="rId8"/>
  </p:sldIdLst>
  <p:sldSz cx="9144000" cy="6858000" type="screen4x3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096" y="-14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Segnaposto data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Segnaposto piè di pagina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Segnaposto numero diapositiva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C05D404C-2B59-479A-A20B-C2DB73151DB7}" type="slidenum">
              <a:t>‹n.›</a:t>
            </a:fld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202142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4" name="Segnaposto intestazione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5" name="Segnaposto data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6" name="Segnaposto piè di pagina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731CC839-B27C-4882-9705-8695DE117EF0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5388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it-IT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F2F79BD-4765-41CE-8FC3-921468252E6F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981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206BCC0-4B00-4330-B3A4-874668EA2C6D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457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7400" cy="45259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59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A9809E-89F6-4971-BBC3-150872FF9A25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955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FBDD369-68F0-47E5-8342-86DA8D91F11E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150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60844C0-EDD7-4451-9448-B3B744E9C85A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454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1DBED8-8A4E-44B5-A83B-840AA88AABC6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817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B479413-4FB7-4F73-9F60-2787FA437273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723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8A915-4575-4FE9-A2C1-5962915F491A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710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49C22C4-4E75-4C6C-9047-06656E38A044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092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05C8FB-F7A9-45DC-8473-6117E5B73905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551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861E3A-A8B8-41F9-B3CA-6ACC59399EE5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330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3D499B-A85A-4045-BE07-792FA663AF27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98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793AF54-380B-4023-A022-46A77678AA6D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325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97E27A7-6DAD-4E0B-8677-69C226FBD15D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87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7324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24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E6A726-747C-4D9B-B0C5-C07CC9A70D56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81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D38624-3F27-4C40-AFA2-0DD888922EDB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696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BC3C9CA-F198-4663-B0E6-11583D3F1EA4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167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6AF66E-B284-4B7D-872D-621DB836A4FE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786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C7332AC-8B42-46F6-A5CB-C27D5EA96615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31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DC7322E-F96F-4351-8E6C-ED118E010351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940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219C40-A4BC-4130-AB2D-B84B4C5929D5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451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2BD451-F74C-4E99-8078-BB006F6E28DA}" type="slidenum"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518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igura a mano libera 12"/>
          <p:cNvSpPr/>
          <p:nvPr/>
        </p:nvSpPr>
        <p:spPr>
          <a:xfrm>
            <a:off x="500040" y="5945040"/>
            <a:ext cx="4939920" cy="920520"/>
          </a:xfrm>
          <a:custGeom>
            <a:avLst/>
            <a:gdLst>
              <a:gd name="f0" fmla="val 0"/>
              <a:gd name="f1" fmla="val 7485"/>
              <a:gd name="f2" fmla="val 337"/>
              <a:gd name="f3" fmla="val 2"/>
              <a:gd name="f4" fmla="val 5558"/>
              <a:gd name="f5" fmla="val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485" h="337">
                <a:moveTo>
                  <a:pt x="f0" y="f3"/>
                </a:moveTo>
                <a:lnTo>
                  <a:pt x="f1" y="f2"/>
                </a:lnTo>
                <a:lnTo>
                  <a:pt x="f4" y="f2"/>
                </a:lnTo>
                <a:lnTo>
                  <a:pt x="f5" y="f0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Figura a mano libera 11"/>
          <p:cNvSpPr/>
          <p:nvPr/>
        </p:nvSpPr>
        <p:spPr>
          <a:xfrm>
            <a:off x="485640" y="5938920"/>
            <a:ext cx="3690720" cy="933119"/>
          </a:xfrm>
          <a:custGeom>
            <a:avLst/>
            <a:gdLst>
              <a:gd name="f0" fmla="val 0"/>
              <a:gd name="f1" fmla="val 5591"/>
              <a:gd name="f2" fmla="val 588"/>
              <a:gd name="f3" fmla="val 585"/>
              <a:gd name="f4" fmla="val 4415"/>
              <a:gd name="f5" fmla="val 12"/>
              <a:gd name="f6" fmla="val 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591" h="588">
                <a:moveTo>
                  <a:pt x="f0" y="f0"/>
                </a:moveTo>
                <a:lnTo>
                  <a:pt x="f1" y="f3"/>
                </a:lnTo>
                <a:lnTo>
                  <a:pt x="f4" y="f2"/>
                </a:lnTo>
                <a:lnTo>
                  <a:pt x="f5" y="f6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riangolo rettangolo 13"/>
          <p:cNvSpPr/>
          <p:nvPr/>
        </p:nvSpPr>
        <p:spPr>
          <a:xfrm>
            <a:off x="-6120" y="5791320"/>
            <a:ext cx="3402000" cy="1080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blipFill>
            <a:blip r:embed="rId13"/>
            <a:tile sx="49961" sy="49961" algn="t"/>
          </a:blip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nettore 1 14"/>
          <p:cNvSpPr/>
          <p:nvPr/>
        </p:nvSpPr>
        <p:spPr>
          <a:xfrm>
            <a:off x="-9000" y="5787720"/>
            <a:ext cx="3405239" cy="1084319"/>
          </a:xfrm>
          <a:prstGeom prst="line">
            <a:avLst/>
          </a:prstGeom>
          <a:noFill/>
          <a:ln w="12240">
            <a:solidFill>
              <a:srgbClr val="617A8E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riangolo rettangolo 3"/>
          <p:cNvSpPr/>
          <p:nvPr/>
        </p:nvSpPr>
        <p:spPr>
          <a:xfrm>
            <a:off x="0" y="4664160"/>
            <a:ext cx="9150120" cy="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gradFill>
            <a:gsLst>
              <a:gs pos="0">
                <a:srgbClr val="4F7493"/>
              </a:gs>
              <a:gs pos="50000">
                <a:srgbClr val="96BFE4"/>
              </a:gs>
              <a:gs pos="100000">
                <a:srgbClr val="4F7493"/>
              </a:gs>
            </a:gsLst>
            <a:lin ang="3000000"/>
          </a:gra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7" name="Gruppo 15"/>
          <p:cNvGrpSpPr/>
          <p:nvPr/>
        </p:nvGrpSpPr>
        <p:grpSpPr>
          <a:xfrm>
            <a:off x="-2880" y="4952880"/>
            <a:ext cx="9146880" cy="1911240"/>
            <a:chOff x="-2880" y="4952880"/>
            <a:chExt cx="9146880" cy="1911240"/>
          </a:xfrm>
        </p:grpSpPr>
        <p:sp>
          <p:nvSpPr>
            <p:cNvPr id="8" name="Figura a mano libera 5"/>
            <p:cNvSpPr/>
            <p:nvPr/>
          </p:nvSpPr>
          <p:spPr>
            <a:xfrm>
              <a:off x="1687680" y="4952880"/>
              <a:ext cx="7455960" cy="487080"/>
            </a:xfrm>
            <a:custGeom>
              <a:avLst/>
              <a:gdLst>
                <a:gd name="f0" fmla="val 0"/>
                <a:gd name="f1" fmla="val 4697"/>
                <a:gd name="f2" fmla="val 367"/>
                <a:gd name="f3" fmla="val 21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4697" h="367">
                  <a:moveTo>
                    <a:pt x="f1" y="f0"/>
                  </a:moveTo>
                  <a:lnTo>
                    <a:pt x="f1" y="f2"/>
                  </a:lnTo>
                  <a:lnTo>
                    <a:pt x="f0" y="f3"/>
                  </a:lnTo>
                  <a:lnTo>
                    <a:pt x="f1" y="f0"/>
                  </a:lnTo>
                  <a:close/>
                </a:path>
              </a:pathLst>
            </a:custGeom>
            <a:solidFill>
              <a:srgbClr val="C0D3E5">
                <a:alpha val="40000"/>
              </a:srgbClr>
            </a:solidFill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9" name="Figura a mano libera 6"/>
            <p:cNvSpPr/>
            <p:nvPr/>
          </p:nvSpPr>
          <p:spPr>
            <a:xfrm>
              <a:off x="36360" y="5237279"/>
              <a:ext cx="9107280" cy="788759"/>
            </a:xfrm>
            <a:custGeom>
              <a:avLst/>
              <a:gdLst>
                <a:gd name="f0" fmla="val 0"/>
                <a:gd name="f1" fmla="val 5760"/>
                <a:gd name="f2" fmla="val 528"/>
                <a:gd name="f3" fmla="val 4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5760" h="528">
                  <a:moveTo>
                    <a:pt x="f0" y="f0"/>
                  </a:moveTo>
                  <a:lnTo>
                    <a:pt x="f1" y="f0"/>
                  </a:lnTo>
                  <a:lnTo>
                    <a:pt x="f1" y="f2"/>
                  </a:lnTo>
                  <a:lnTo>
                    <a:pt x="f3" y="f0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0" name="Figura a mano libera 7"/>
            <p:cNvSpPr/>
            <p:nvPr/>
          </p:nvSpPr>
          <p:spPr>
            <a:xfrm>
              <a:off x="720" y="5001120"/>
              <a:ext cx="9142920" cy="1863000"/>
            </a:xfrm>
            <a:custGeom>
              <a:avLst/>
              <a:gdLst>
                <a:gd name="f0" fmla="val 0"/>
                <a:gd name="f1" fmla="val 5760"/>
                <a:gd name="f2" fmla="val 1248"/>
                <a:gd name="f3" fmla="val 52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5760" h="1248">
                  <a:moveTo>
                    <a:pt x="f0" y="f0"/>
                  </a:moveTo>
                  <a:lnTo>
                    <a:pt x="f0" y="f2"/>
                  </a:lnTo>
                  <a:lnTo>
                    <a:pt x="f1" y="f2"/>
                  </a:lnTo>
                  <a:lnTo>
                    <a:pt x="f1" y="f3"/>
                  </a:lnTo>
                  <a:lnTo>
                    <a:pt x="f0" y="f0"/>
                  </a:lnTo>
                  <a:close/>
                </a:path>
              </a:pathLst>
            </a:custGeom>
            <a:blipFill>
              <a:blip r:embed="rId13"/>
              <a:tile sx="49961" sy="49961" algn="t"/>
            </a:blipFill>
            <a:ln>
              <a:noFill/>
              <a:prstDash val="solid"/>
            </a:ln>
          </p:spPr>
          <p:txBody>
            <a:bodyPr vert="horz" wrap="squar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1" name="Connettore 1 9"/>
            <p:cNvSpPr/>
            <p:nvPr/>
          </p:nvSpPr>
          <p:spPr>
            <a:xfrm>
              <a:off x="-2880" y="4997520"/>
              <a:ext cx="9146880" cy="789840"/>
            </a:xfrm>
            <a:prstGeom prst="line">
              <a:avLst/>
            </a:prstGeom>
            <a:noFill/>
            <a:ln w="12240">
              <a:solidFill>
                <a:srgbClr val="617A8E"/>
              </a:solidFill>
              <a:prstDash val="solid"/>
              <a:miter/>
            </a:ln>
          </p:spPr>
          <p:txBody>
            <a:bodyPr vert="horz" wrap="squar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  <p:sp>
        <p:nvSpPr>
          <p:cNvPr id="12" name="Titolo 8"/>
          <p:cNvSpPr txBox="1">
            <a:spLocks noGrp="1"/>
          </p:cNvSpPr>
          <p:nvPr>
            <p:ph type="title"/>
          </p:nvPr>
        </p:nvSpPr>
        <p:spPr>
          <a:xfrm>
            <a:off x="685799" y="1752479"/>
            <a:ext cx="7772039" cy="1829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it-IT"/>
              <a:t>Click to edit the title text formatFare clic per modificare lo stile del titolo</a:t>
            </a:r>
          </a:p>
        </p:txBody>
      </p:sp>
      <p:sp>
        <p:nvSpPr>
          <p:cNvPr id="13" name="Segnaposto data 29"/>
          <p:cNvSpPr txBox="1">
            <a:spLocks noGrp="1"/>
          </p:cNvSpPr>
          <p:nvPr>
            <p:ph type="dt" sz="half" idx="2"/>
          </p:nvPr>
        </p:nvSpPr>
        <p:spPr>
          <a:xfrm>
            <a:off x="6727680" y="6408720"/>
            <a:ext cx="1918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BC2FF910-5221-4061-8A04-5A4FCA282006}" type="datetime1">
              <a:rPr lang="it-IT"/>
              <a:pPr lvl="0"/>
              <a:t>03/05/16</a:t>
            </a:fld>
            <a:endParaRPr lang="it-IT"/>
          </a:p>
        </p:txBody>
      </p:sp>
      <p:sp>
        <p:nvSpPr>
          <p:cNvPr id="14" name="Segnaposto piè di pagina 18"/>
          <p:cNvSpPr txBox="1">
            <a:spLocks noGrp="1"/>
          </p:cNvSpPr>
          <p:nvPr>
            <p:ph type="ftr" sz="quarter" idx="3"/>
          </p:nvPr>
        </p:nvSpPr>
        <p:spPr>
          <a:xfrm>
            <a:off x="4379760" y="6408720"/>
            <a:ext cx="2350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it-IT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15" name="Segnaposto numero diapositiva 26"/>
          <p:cNvSpPr txBox="1">
            <a:spLocks noGrp="1"/>
          </p:cNvSpPr>
          <p:nvPr>
            <p:ph type="sldNum" sz="quarter" idx="4"/>
          </p:nvPr>
        </p:nvSpPr>
        <p:spPr>
          <a:xfrm>
            <a:off x="8647200" y="6408720"/>
            <a:ext cx="36648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4FF55A4F-452E-4E4C-BA0B-963E276AAF4F}" type="slidenum">
              <a:t>‹n.›</a:t>
            </a:fld>
            <a:endParaRPr lang="it-IT"/>
          </a:p>
        </p:txBody>
      </p:sp>
      <p:sp>
        <p:nvSpPr>
          <p:cNvPr id="16" name="Segnaposto testo 1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it-IT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it-IT" sz="19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it-IT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5pPr>
            <a:lvl6pPr marL="2592000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6pPr>
            <a:lvl7pPr marL="3024000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l" rtl="0" hangingPunct="0">
        <a:spcBef>
          <a:spcPts val="0"/>
        </a:spcBef>
        <a:spcAft>
          <a:spcPts val="0"/>
        </a:spcAft>
        <a:buNone/>
        <a:tabLst/>
        <a:defRPr lang="it-IT" sz="4800" b="1" i="0" u="none" strike="noStrike" kern="1200" spc="0">
          <a:ln>
            <a:noFill/>
          </a:ln>
          <a:solidFill>
            <a:srgbClr val="775F55"/>
          </a:solidFill>
          <a:latin typeface="Lucida Sans Unicode" pitchFamily="18"/>
          <a:ea typeface="Microsoft YaHei" pitchFamily="2"/>
          <a:cs typeface="Arial" pitchFamily="2"/>
        </a:defRPr>
      </a:lvl1pPr>
    </p:titleStyle>
    <p:bodyStyle>
      <a:lvl1pPr algn="l" rtl="0" hangingPunct="0">
        <a:spcBef>
          <a:spcPts val="0"/>
        </a:spcBef>
        <a:spcAft>
          <a:spcPts val="1417"/>
        </a:spcAft>
        <a:tabLst/>
        <a:defRPr lang="it-IT" sz="2700" b="0" i="0" u="none" strike="noStrike" kern="1200" spc="0">
          <a:ln>
            <a:noFill/>
          </a:ln>
          <a:solidFill>
            <a:srgbClr val="000000"/>
          </a:solidFill>
          <a:latin typeface="Lucida Sans Unicode" pitchFamily="18"/>
          <a:ea typeface="Microsoft YaHei" pitchFamily="2"/>
          <a:cs typeface="Ari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igura a mano libera 12"/>
          <p:cNvSpPr/>
          <p:nvPr/>
        </p:nvSpPr>
        <p:spPr>
          <a:xfrm>
            <a:off x="500040" y="5945040"/>
            <a:ext cx="4939920" cy="920520"/>
          </a:xfrm>
          <a:custGeom>
            <a:avLst/>
            <a:gdLst>
              <a:gd name="f0" fmla="val 0"/>
              <a:gd name="f1" fmla="val 7485"/>
              <a:gd name="f2" fmla="val 337"/>
              <a:gd name="f3" fmla="val 2"/>
              <a:gd name="f4" fmla="val 5558"/>
              <a:gd name="f5" fmla="val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485" h="337">
                <a:moveTo>
                  <a:pt x="f0" y="f3"/>
                </a:moveTo>
                <a:lnTo>
                  <a:pt x="f1" y="f2"/>
                </a:lnTo>
                <a:lnTo>
                  <a:pt x="f4" y="f2"/>
                </a:lnTo>
                <a:lnTo>
                  <a:pt x="f5" y="f0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Figura a mano libera 11"/>
          <p:cNvSpPr/>
          <p:nvPr/>
        </p:nvSpPr>
        <p:spPr>
          <a:xfrm>
            <a:off x="485640" y="5938920"/>
            <a:ext cx="3690720" cy="933119"/>
          </a:xfrm>
          <a:custGeom>
            <a:avLst/>
            <a:gdLst>
              <a:gd name="f0" fmla="val 0"/>
              <a:gd name="f1" fmla="val 5591"/>
              <a:gd name="f2" fmla="val 588"/>
              <a:gd name="f3" fmla="val 585"/>
              <a:gd name="f4" fmla="val 4415"/>
              <a:gd name="f5" fmla="val 12"/>
              <a:gd name="f6" fmla="val 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591" h="588">
                <a:moveTo>
                  <a:pt x="f0" y="f0"/>
                </a:moveTo>
                <a:lnTo>
                  <a:pt x="f1" y="f3"/>
                </a:lnTo>
                <a:lnTo>
                  <a:pt x="f4" y="f2"/>
                </a:lnTo>
                <a:lnTo>
                  <a:pt x="f5" y="f6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riangolo rettangolo 13"/>
          <p:cNvSpPr/>
          <p:nvPr/>
        </p:nvSpPr>
        <p:spPr>
          <a:xfrm>
            <a:off x="-6120" y="5791320"/>
            <a:ext cx="3402000" cy="1080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blipFill>
            <a:blip r:embed="rId13"/>
            <a:tile sx="49961" sy="49961" algn="t"/>
          </a:blip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nettore 1 14"/>
          <p:cNvSpPr/>
          <p:nvPr/>
        </p:nvSpPr>
        <p:spPr>
          <a:xfrm>
            <a:off x="-9000" y="5787720"/>
            <a:ext cx="3405239" cy="1084319"/>
          </a:xfrm>
          <a:prstGeom prst="line">
            <a:avLst/>
          </a:prstGeom>
          <a:noFill/>
          <a:ln w="12240">
            <a:solidFill>
              <a:srgbClr val="617A8E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Segnaposto contenuto 2"/>
          <p:cNvSpPr txBox="1">
            <a:spLocks noGrp="1"/>
          </p:cNvSpPr>
          <p:nvPr>
            <p:ph type="body" idx="1"/>
          </p:nvPr>
        </p:nvSpPr>
        <p:spPr>
          <a:xfrm>
            <a:off x="457200" y="1481039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it-IT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it-IT" sz="19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it-IT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5pPr>
            <a:lvl6pPr marL="2592000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6pPr>
            <a:lvl7pPr marL="3024000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9pPr>
          </a:lstStyle>
          <a:p>
            <a:pPr lvl="0"/>
            <a:r>
              <a:rPr lang="it-IT"/>
              <a:t>Click to edit the outline text format</a:t>
            </a:r>
          </a:p>
          <a:p>
            <a:pPr lvl="1"/>
            <a:r>
              <a:rPr lang="it-IT"/>
              <a:t>Second Outline Level</a:t>
            </a:r>
          </a:p>
          <a:p>
            <a:pPr lvl="2"/>
            <a:r>
              <a:rPr lang="it-IT"/>
              <a:t>Third Outline Level</a:t>
            </a:r>
          </a:p>
          <a:p>
            <a:pPr lvl="3"/>
            <a:r>
              <a:rPr lang="it-IT"/>
              <a:t>Fourth Outline Level</a:t>
            </a:r>
          </a:p>
          <a:p>
            <a:pPr lvl="4"/>
            <a:r>
              <a:rPr lang="it-IT"/>
              <a:t>Fifth Outline Level</a:t>
            </a:r>
          </a:p>
          <a:p>
            <a:pPr lvl="5"/>
            <a:r>
              <a:rPr lang="it-IT"/>
              <a:t>Sixth Outline Level</a:t>
            </a:r>
          </a:p>
          <a:p>
            <a:pPr lvl="6"/>
            <a:r>
              <a:rPr lang="it-IT"/>
              <a:t>Seventh Outline Level</a:t>
            </a:r>
          </a:p>
          <a:p>
            <a:pPr lvl="7"/>
            <a:r>
              <a:rPr lang="it-IT"/>
              <a:t>Eighth Outline Level</a:t>
            </a:r>
          </a:p>
          <a:p>
            <a:pPr lvl="0"/>
            <a:r>
              <a:rPr lang="it-IT"/>
              <a:t>Ninth Outline LevelFare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Titolo 6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it-IT"/>
              <a:t>Click to edit the title text formatFare clic per modificare lo stile del titolo</a:t>
            </a:r>
          </a:p>
        </p:txBody>
      </p:sp>
      <p:sp>
        <p:nvSpPr>
          <p:cNvPr id="8" name="Segnaposto data 9"/>
          <p:cNvSpPr txBox="1">
            <a:spLocks noGrp="1"/>
          </p:cNvSpPr>
          <p:nvPr>
            <p:ph type="dt" sz="half" idx="2"/>
          </p:nvPr>
        </p:nvSpPr>
        <p:spPr>
          <a:xfrm>
            <a:off x="6727680" y="6408720"/>
            <a:ext cx="1918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85F0C43A-2AF6-42A2-B6FD-7E55F8E123C6}" type="datetime1">
              <a:rPr lang="it-IT"/>
              <a:pPr lvl="0"/>
              <a:t>03/05/16</a:t>
            </a:fld>
            <a:endParaRPr lang="it-IT"/>
          </a:p>
        </p:txBody>
      </p:sp>
      <p:sp>
        <p:nvSpPr>
          <p:cNvPr id="9" name="Segnaposto piè di pagina 21"/>
          <p:cNvSpPr txBox="1">
            <a:spLocks noGrp="1"/>
          </p:cNvSpPr>
          <p:nvPr>
            <p:ph type="ftr" sz="quarter" idx="3"/>
          </p:nvPr>
        </p:nvSpPr>
        <p:spPr>
          <a:xfrm>
            <a:off x="4379760" y="6408720"/>
            <a:ext cx="2350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it-IT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10" name="Segnaposto numero diapositiva 17"/>
          <p:cNvSpPr txBox="1">
            <a:spLocks noGrp="1"/>
          </p:cNvSpPr>
          <p:nvPr>
            <p:ph type="sldNum" sz="quarter" idx="4"/>
          </p:nvPr>
        </p:nvSpPr>
        <p:spPr>
          <a:xfrm>
            <a:off x="8647200" y="6408720"/>
            <a:ext cx="36648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121B6A6-C6B1-4D02-BB65-E0915C9018EB}" type="slidenum"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l" rtl="0" hangingPunct="0">
        <a:spcBef>
          <a:spcPts val="0"/>
        </a:spcBef>
        <a:spcAft>
          <a:spcPts val="0"/>
        </a:spcAft>
        <a:buNone/>
        <a:tabLst/>
        <a:defRPr lang="it-IT" sz="4100" b="1" i="0" u="none" strike="noStrike" kern="1200" spc="0">
          <a:ln>
            <a:noFill/>
          </a:ln>
          <a:solidFill>
            <a:srgbClr val="775F55"/>
          </a:solidFill>
          <a:latin typeface="Lucida Sans Unicode" pitchFamily="18"/>
          <a:ea typeface="Microsoft YaHei" pitchFamily="2"/>
          <a:cs typeface="Arial" pitchFamily="2"/>
        </a:defRPr>
      </a:lvl1pPr>
    </p:titleStyle>
    <p:bodyStyle>
      <a:lvl1pPr lvl="0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1pPr>
      <a:lvl2pPr lvl="1">
        <a:buSzPct val="75000"/>
        <a:buFont typeface="StarSymbol"/>
        <a:buChar char="–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2pPr>
      <a:lvl3pPr lvl="2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3pPr>
      <a:lvl4pPr lvl="3">
        <a:buSzPct val="75000"/>
        <a:buFont typeface="StarSymbol"/>
        <a:buChar char="–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4pPr>
      <a:lvl5pPr lvl="4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5pPr>
      <a:lvl6pPr lvl="5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6pPr>
      <a:lvl7pPr lvl="6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7pPr>
      <a:lvl8pPr lvl="7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8pPr>
      <a:lvl9pPr marL="0" marR="0" lvl="0" indent="0" algn="l" rtl="0" hangingPunct="0">
        <a:spcBef>
          <a:spcPts val="400"/>
        </a:spcBef>
        <a:spcAft>
          <a:spcPts val="0"/>
        </a:spcAft>
        <a:buClr>
          <a:srgbClr val="94B6D2"/>
        </a:buClr>
        <a:buSzPct val="68000"/>
        <a:buFont typeface="Wingdings 3" pitchFamily="16"/>
        <a:buChar char="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/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it-IT" sz="4100" dirty="0"/>
              <a:t/>
            </a:r>
            <a:br>
              <a:rPr lang="it-IT" sz="4100" dirty="0"/>
            </a:br>
            <a:endParaRPr lang="it-IT" sz="4100" dirty="0"/>
          </a:p>
        </p:txBody>
      </p:sp>
      <p:sp>
        <p:nvSpPr>
          <p:cNvPr id="3" name="Sottotitolo 2"/>
          <p:cNvSpPr txBox="1">
            <a:spLocks noGrp="1"/>
          </p:cNvSpPr>
          <p:nvPr>
            <p:ph type="subTitle" idx="4294967295"/>
          </p:nvPr>
        </p:nvSpPr>
        <p:spPr>
          <a:xfrm>
            <a:off x="826920" y="2492897"/>
            <a:ext cx="7772039" cy="1872207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41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IC GUIDO MONACO</a:t>
            </a:r>
          </a:p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41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Castel Focognano (AR)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836712"/>
            <a:ext cx="352839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61248"/>
            <a:ext cx="194421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INTESI &#10;DELLE PRINCIPALI NOVIT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179512" y="116632"/>
            <a:ext cx="8964488" cy="6192688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it-IT" sz="2200" b="0" dirty="0">
                <a:solidFill>
                  <a:srgbClr val="FF0000"/>
                </a:solidFill>
              </a:rPr>
              <a:t>ordini di scuola </a:t>
            </a:r>
            <a:r>
              <a:rPr lang="it-IT" sz="2200" b="0" dirty="0" smtClean="0">
                <a:solidFill>
                  <a:srgbClr val="FF0000"/>
                </a:solidFill>
              </a:rPr>
              <a:t>coinvolti</a:t>
            </a:r>
            <a:r>
              <a:rPr lang="it-IT" sz="2200" dirty="0" smtClean="0">
                <a:solidFill>
                  <a:srgbClr val="FF0000"/>
                </a:solidFill>
              </a:rPr>
              <a:t>:</a:t>
            </a:r>
            <a:r>
              <a:rPr lang="it-IT" sz="2200" dirty="0" smtClean="0"/>
              <a:t> </a:t>
            </a:r>
            <a:br>
              <a:rPr lang="it-IT" sz="2200" dirty="0" smtClean="0"/>
            </a:br>
            <a:r>
              <a:rPr lang="it-IT" sz="2200" dirty="0" smtClean="0"/>
              <a:t>scuola </a:t>
            </a:r>
            <a:r>
              <a:rPr lang="it-IT" sz="2200" dirty="0"/>
              <a:t>primaria e </a:t>
            </a:r>
            <a:r>
              <a:rPr lang="it-IT" sz="2200" dirty="0" smtClean="0"/>
              <a:t>secondaria</a:t>
            </a:r>
            <a:br>
              <a:rPr lang="it-IT" sz="2200" dirty="0" smtClean="0"/>
            </a:br>
            <a:r>
              <a:rPr lang="it-IT" sz="800" dirty="0" smtClean="0"/>
              <a:t/>
            </a:r>
            <a:br>
              <a:rPr lang="it-IT" sz="800" dirty="0" smtClean="0"/>
            </a:br>
            <a:r>
              <a:rPr lang="it-IT" sz="2200" b="0" dirty="0" smtClean="0">
                <a:solidFill>
                  <a:srgbClr val="FF0000"/>
                </a:solidFill>
              </a:rPr>
              <a:t>classi </a:t>
            </a:r>
            <a:r>
              <a:rPr lang="it-IT" sz="2200" b="0" dirty="0">
                <a:solidFill>
                  <a:srgbClr val="FF0000"/>
                </a:solidFill>
              </a:rPr>
              <a:t>coinvolte: </a:t>
            </a:r>
            <a:r>
              <a:rPr lang="it-IT" sz="2200" b="0" dirty="0" smtClean="0">
                <a:solidFill>
                  <a:srgbClr val="FF0000"/>
                </a:solidFill>
              </a:rPr>
              <a:t/>
            </a:r>
            <a:br>
              <a:rPr lang="it-IT" sz="2200" b="0" dirty="0" smtClean="0">
                <a:solidFill>
                  <a:srgbClr val="FF0000"/>
                </a:solidFill>
              </a:rPr>
            </a:br>
            <a:r>
              <a:rPr lang="it-IT" sz="2200" b="0" dirty="0" smtClean="0"/>
              <a:t>7 </a:t>
            </a:r>
            <a:r>
              <a:rPr lang="it-IT" sz="2200" b="0" dirty="0"/>
              <a:t>classi V </a:t>
            </a:r>
            <a:r>
              <a:rPr lang="it-IT" sz="2200" b="0" dirty="0" smtClean="0"/>
              <a:t>  sc. </a:t>
            </a:r>
            <a:r>
              <a:rPr lang="it-IT" sz="2200" b="0" dirty="0"/>
              <a:t>p</a:t>
            </a:r>
            <a:r>
              <a:rPr lang="it-IT" sz="2200" b="0" dirty="0" smtClean="0"/>
              <a:t>rimaria     di cui 4 </a:t>
            </a:r>
            <a:r>
              <a:rPr lang="it-IT" sz="2200" b="0" dirty="0"/>
              <a:t>pluriclasse </a:t>
            </a:r>
            <a:r>
              <a:rPr lang="it-IT" sz="2200" b="0" dirty="0" smtClean="0"/>
              <a:t>(Tn </a:t>
            </a:r>
            <a:r>
              <a:rPr lang="it-IT" sz="2200" b="0" dirty="0"/>
              <a:t>e TP); </a:t>
            </a:r>
            <a:r>
              <a:rPr lang="it-IT" sz="2200" b="0" dirty="0" smtClean="0"/>
              <a:t/>
            </a:r>
            <a:br>
              <a:rPr lang="it-IT" sz="2200" b="0" dirty="0" smtClean="0"/>
            </a:br>
            <a:r>
              <a:rPr lang="it-IT" sz="2200" b="0" dirty="0" smtClean="0"/>
              <a:t>3 classi III sc. secondaria </a:t>
            </a:r>
            <a:r>
              <a:rPr lang="it-IT" sz="2200" b="0" dirty="0"/>
              <a:t>di cui 1 </a:t>
            </a:r>
            <a:r>
              <a:rPr lang="it-IT" sz="2200" b="0" dirty="0"/>
              <a:t> </a:t>
            </a:r>
            <a:r>
              <a:rPr lang="it-IT" sz="2200" b="0" dirty="0" smtClean="0"/>
              <a:t> </a:t>
            </a:r>
            <a:r>
              <a:rPr lang="it-IT" sz="2200" b="0" dirty="0"/>
              <a:t>pluriclasse </a:t>
            </a:r>
            <a:r>
              <a:rPr lang="it-IT" sz="2200" b="0" dirty="0" smtClean="0"/>
              <a:t>(2 </a:t>
            </a:r>
            <a:r>
              <a:rPr lang="it-IT" sz="2200" b="0" dirty="0"/>
              <a:t>Tn e 1 TP)</a:t>
            </a:r>
            <a:br>
              <a:rPr lang="it-IT" sz="2200" b="0" dirty="0"/>
            </a:br>
            <a:r>
              <a:rPr lang="it-IT" sz="800" b="0" dirty="0" smtClean="0"/>
              <a:t/>
            </a:r>
            <a:br>
              <a:rPr lang="it-IT" sz="800" b="0" dirty="0" smtClean="0"/>
            </a:br>
            <a:r>
              <a:rPr lang="it-IT" sz="2400" dirty="0" smtClean="0"/>
              <a:t> </a:t>
            </a:r>
            <a:r>
              <a:rPr lang="it-IT" sz="2200" b="0" dirty="0" smtClean="0">
                <a:solidFill>
                  <a:srgbClr val="FF0000"/>
                </a:solidFill>
              </a:rPr>
              <a:t>numero </a:t>
            </a:r>
            <a:r>
              <a:rPr lang="it-IT" sz="2200" b="0" dirty="0">
                <a:solidFill>
                  <a:srgbClr val="FF0000"/>
                </a:solidFill>
              </a:rPr>
              <a:t>docenti: </a:t>
            </a:r>
            <a:r>
              <a:rPr lang="it-IT" sz="2200" b="0" dirty="0" smtClean="0">
                <a:solidFill>
                  <a:srgbClr val="FF0000"/>
                </a:solidFill>
              </a:rPr>
              <a:t/>
            </a:r>
            <a:br>
              <a:rPr lang="it-IT" sz="2200" b="0" dirty="0" smtClean="0">
                <a:solidFill>
                  <a:srgbClr val="FF0000"/>
                </a:solidFill>
              </a:rPr>
            </a:br>
            <a:r>
              <a:rPr lang="it-IT" sz="2200" b="0" dirty="0" smtClean="0"/>
              <a:t>n</a:t>
            </a:r>
            <a:r>
              <a:rPr lang="it-IT" sz="2200" b="0" dirty="0"/>
              <a:t>. 65 </a:t>
            </a:r>
            <a:r>
              <a:rPr lang="it-IT" sz="2200" b="0" dirty="0" smtClean="0"/>
              <a:t>docenti primaria </a:t>
            </a:r>
            <a:r>
              <a:rPr lang="it-IT" sz="2200" b="0" dirty="0"/>
              <a:t>e </a:t>
            </a:r>
            <a:r>
              <a:rPr lang="it-IT" sz="2200" b="0" dirty="0" smtClean="0"/>
              <a:t>secondaria </a:t>
            </a:r>
            <a:r>
              <a:rPr lang="it-IT" sz="2200" b="0" dirty="0"/>
              <a:t/>
            </a:r>
            <a:br>
              <a:rPr lang="it-IT" sz="2200" b="0" dirty="0"/>
            </a:br>
            <a:r>
              <a:rPr lang="it-IT" sz="2200" b="0" dirty="0"/>
              <a:t/>
            </a:r>
            <a:br>
              <a:rPr lang="it-IT" sz="2200" b="0" dirty="0"/>
            </a:br>
            <a:r>
              <a:rPr lang="it-IT" sz="800" b="0" dirty="0" smtClean="0"/>
              <a:t/>
            </a:r>
            <a:br>
              <a:rPr lang="it-IT" sz="800" b="0" dirty="0" smtClean="0"/>
            </a:br>
            <a:r>
              <a:rPr lang="it-IT" sz="2200" b="0" dirty="0" smtClean="0">
                <a:solidFill>
                  <a:srgbClr val="FF0000"/>
                </a:solidFill>
              </a:rPr>
              <a:t>Commissione </a:t>
            </a:r>
            <a:r>
              <a:rPr lang="it-IT" sz="2200" b="0" dirty="0">
                <a:solidFill>
                  <a:srgbClr val="FF0000"/>
                </a:solidFill>
              </a:rPr>
              <a:t>specifica di </a:t>
            </a:r>
            <a:r>
              <a:rPr lang="it-IT" sz="2200" b="0" dirty="0" smtClean="0">
                <a:solidFill>
                  <a:srgbClr val="FF0000"/>
                </a:solidFill>
              </a:rPr>
              <a:t>lavoro: </a:t>
            </a:r>
            <a:br>
              <a:rPr lang="it-IT" sz="2200" b="0" dirty="0" smtClean="0">
                <a:solidFill>
                  <a:srgbClr val="FF0000"/>
                </a:solidFill>
              </a:rPr>
            </a:br>
            <a:r>
              <a:rPr lang="it-IT" sz="2200" dirty="0"/>
              <a:t>S</a:t>
            </a:r>
            <a:r>
              <a:rPr lang="it-IT" sz="2200" dirty="0"/>
              <a:t>taff </a:t>
            </a:r>
            <a:r>
              <a:rPr lang="it-IT" sz="2200" dirty="0"/>
              <a:t>di coordinamento della ricerca </a:t>
            </a:r>
            <a:r>
              <a:rPr lang="it-IT" sz="2200" dirty="0" smtClean="0"/>
              <a:t>(coordinatori 2 ordini </a:t>
            </a:r>
            <a:r>
              <a:rPr lang="it-IT" sz="2200" dirty="0"/>
              <a:t>di scuola coinvolti + Ds</a:t>
            </a:r>
            <a:r>
              <a:rPr lang="it-IT" sz="2200" dirty="0" smtClean="0"/>
              <a:t>+ referenti Gruppi di lavoro +  </a:t>
            </a:r>
            <a:r>
              <a:rPr lang="it-IT" sz="2200" dirty="0"/>
              <a:t>programmatore </a:t>
            </a:r>
            <a:r>
              <a:rPr lang="it-IT" sz="2200" dirty="0" smtClean="0"/>
              <a:t> registro)</a:t>
            </a:r>
            <a:br>
              <a:rPr lang="it-IT" sz="2200" dirty="0" smtClean="0"/>
            </a:br>
            <a:r>
              <a:rPr lang="it-IT" sz="2200" dirty="0" smtClean="0"/>
              <a:t>Gruppi di lavoro </a:t>
            </a:r>
            <a:r>
              <a:rPr lang="it-IT" sz="2200" b="0" dirty="0" smtClean="0"/>
              <a:t>all’interno dei 2 collegi </a:t>
            </a:r>
            <a:r>
              <a:rPr lang="it-IT" sz="2200" b="0" dirty="0"/>
              <a:t>di </a:t>
            </a:r>
            <a:r>
              <a:rPr lang="it-IT" sz="2200" b="0" dirty="0" smtClean="0"/>
              <a:t>settore</a:t>
            </a:r>
            <a:br>
              <a:rPr lang="it-IT" sz="2200" b="0" dirty="0" smtClean="0"/>
            </a:br>
            <a:r>
              <a:rPr lang="it-IT" sz="2200" b="0" dirty="0"/>
              <a:t/>
            </a:r>
            <a:br>
              <a:rPr lang="it-IT" sz="2200" b="0" dirty="0"/>
            </a:br>
            <a:r>
              <a:rPr lang="it-IT" sz="2200" b="0" dirty="0" smtClean="0">
                <a:solidFill>
                  <a:srgbClr val="FF0000"/>
                </a:solidFill>
              </a:rPr>
              <a:t>reti di scuole</a:t>
            </a:r>
            <a:br>
              <a:rPr lang="it-IT" sz="2200" b="0" dirty="0" smtClean="0">
                <a:solidFill>
                  <a:srgbClr val="FF0000"/>
                </a:solidFill>
              </a:rPr>
            </a:br>
            <a:r>
              <a:rPr lang="it-IT" sz="2200" dirty="0"/>
              <a:t>Rete su progetto di formazione sulle </a:t>
            </a:r>
            <a:r>
              <a:rPr lang="it-IT" sz="2200" dirty="0" smtClean="0"/>
              <a:t>NI </a:t>
            </a:r>
            <a:r>
              <a:rPr lang="it-IT" sz="2200" dirty="0"/>
              <a:t>3° fase sulla certificazione di competenze </a:t>
            </a:r>
            <a:br>
              <a:rPr lang="it-IT" sz="2200" dirty="0"/>
            </a:br>
            <a:endParaRPr lang="it-IT" sz="2200" b="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017966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323528" y="692696"/>
            <a:ext cx="8496944" cy="5112568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just">
              <a:buNone/>
            </a:pPr>
            <a:r>
              <a:rPr lang="it-IT" sz="2200" dirty="0">
                <a:solidFill>
                  <a:srgbClr val="FF0000"/>
                </a:solidFill>
              </a:rPr>
              <a:t>attività di formazione e/o autoformazione: </a:t>
            </a:r>
            <a:br>
              <a:rPr lang="it-IT" sz="2200" dirty="0">
                <a:solidFill>
                  <a:srgbClr val="FF0000"/>
                </a:solidFill>
              </a:rPr>
            </a:br>
            <a:r>
              <a:rPr lang="it-IT" sz="2200" b="0" dirty="0"/>
              <a:t>il collegio ha privilegiato la </a:t>
            </a:r>
            <a:r>
              <a:rPr lang="it-IT" sz="2200" dirty="0"/>
              <a:t>forma di autoformazione </a:t>
            </a:r>
            <a:r>
              <a:rPr lang="it-IT" sz="2200" b="0" dirty="0"/>
              <a:t>basandosi su quanto elaborato nei precedenti anni anche grazie all’esperienza VSQ; </a:t>
            </a:r>
            <a:br>
              <a:rPr lang="it-IT" sz="2200" b="0" dirty="0"/>
            </a:br>
            <a:r>
              <a:rPr lang="it-IT" sz="2200" dirty="0"/>
              <a:t> </a:t>
            </a:r>
            <a:br>
              <a:rPr lang="it-IT" sz="2200" dirty="0"/>
            </a:br>
            <a:r>
              <a:rPr lang="it-IT" sz="2200" dirty="0">
                <a:solidFill>
                  <a:srgbClr val="FF0000"/>
                </a:solidFill>
              </a:rPr>
              <a:t>passaggio informativo/formativo Collegio e famiglie:</a:t>
            </a:r>
            <a:r>
              <a:rPr lang="it-IT" sz="2200" dirty="0"/>
              <a:t/>
            </a:r>
            <a:br>
              <a:rPr lang="it-IT" sz="2200" dirty="0"/>
            </a:br>
            <a:r>
              <a:rPr lang="it-IT" sz="2200" dirty="0"/>
              <a:t>Collegio </a:t>
            </a:r>
            <a:r>
              <a:rPr lang="it-IT" sz="2200" b="0" dirty="0" smtClean="0"/>
              <a:t>sostanzialmente </a:t>
            </a:r>
            <a:r>
              <a:rPr lang="it-IT" sz="2200" b="0" dirty="0"/>
              <a:t>tutto in formazione ad eccezione della scuola dell’infanzia  e negli incontri di Collegio Unito si riportava gli esiti dell’elaborazione con punti di forza e criticità</a:t>
            </a:r>
            <a:br>
              <a:rPr lang="it-IT" sz="2200" b="0" dirty="0"/>
            </a:br>
            <a:r>
              <a:rPr lang="it-IT" sz="2200" dirty="0" smtClean="0"/>
              <a:t/>
            </a:r>
            <a:br>
              <a:rPr lang="it-IT" sz="2200" dirty="0" smtClean="0"/>
            </a:br>
            <a:r>
              <a:rPr lang="it-IT" sz="2200" dirty="0" smtClean="0"/>
              <a:t>Famiglie</a:t>
            </a:r>
            <a:r>
              <a:rPr lang="it-IT" sz="2200" dirty="0"/>
              <a:t>: incontro di spiegazione del modello e della sua adozione con questionario di rilevazione dopo aver avuto la documentazione (maggior numero di risposte </a:t>
            </a:r>
            <a:r>
              <a:rPr lang="it-IT" sz="2200" dirty="0" smtClean="0"/>
              <a:t>con i </a:t>
            </a:r>
            <a:r>
              <a:rPr lang="it-IT" sz="2200" dirty="0"/>
              <a:t>genitori della scuola primaria…)</a:t>
            </a:r>
            <a:br>
              <a:rPr lang="it-IT" sz="2200" dirty="0"/>
            </a:br>
            <a:endParaRPr lang="it-IT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877272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97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29260" y="0"/>
            <a:ext cx="9114739" cy="68580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it-IT" sz="2000" dirty="0">
                <a:solidFill>
                  <a:srgbClr val="FF0000"/>
                </a:solidFill>
              </a:rPr>
              <a:t>p</a:t>
            </a:r>
            <a:r>
              <a:rPr lang="it-IT" sz="2000" dirty="0" smtClean="0">
                <a:solidFill>
                  <a:srgbClr val="FF0000"/>
                </a:solidFill>
              </a:rPr>
              <a:t>remessa </a:t>
            </a:r>
            <a:br>
              <a:rPr lang="it-IT" sz="2000" dirty="0" smtClean="0">
                <a:solidFill>
                  <a:srgbClr val="FF0000"/>
                </a:solidFill>
              </a:rPr>
            </a:br>
            <a:r>
              <a:rPr lang="it-IT" sz="2000" b="0" dirty="0" smtClean="0"/>
              <a:t>Il </a:t>
            </a:r>
            <a:r>
              <a:rPr lang="it-IT" sz="2000" b="0" dirty="0" err="1"/>
              <a:t>MsC</a:t>
            </a:r>
            <a:r>
              <a:rPr lang="it-IT" sz="2000" b="0" dirty="0"/>
              <a:t> diventa matrice per costruire il </a:t>
            </a:r>
            <a:r>
              <a:rPr lang="it-IT" sz="2000" b="0" dirty="0" smtClean="0"/>
              <a:t>curricolo.</a:t>
            </a:r>
            <a:br>
              <a:rPr lang="it-IT" sz="2000" b="0" dirty="0" smtClean="0"/>
            </a:br>
            <a:r>
              <a:rPr lang="it-IT" sz="2000" b="0" dirty="0" smtClean="0"/>
              <a:t/>
            </a:r>
            <a:br>
              <a:rPr lang="it-IT" sz="2000" b="0" dirty="0" smtClean="0"/>
            </a:br>
            <a:r>
              <a:rPr lang="it-IT" sz="2000" dirty="0">
                <a:solidFill>
                  <a:srgbClr val="FF0000"/>
                </a:solidFill>
              </a:rPr>
              <a:t>s</a:t>
            </a:r>
            <a:r>
              <a:rPr lang="it-IT" sz="2000" dirty="0" smtClean="0">
                <a:solidFill>
                  <a:srgbClr val="FF0000"/>
                </a:solidFill>
              </a:rPr>
              <a:t>celta </a:t>
            </a:r>
            <a:r>
              <a:rPr lang="it-IT" sz="2000" dirty="0">
                <a:solidFill>
                  <a:srgbClr val="FF0000"/>
                </a:solidFill>
              </a:rPr>
              <a:t>di fondo: </a:t>
            </a:r>
            <a:r>
              <a:rPr lang="it-IT" sz="2000" b="0" dirty="0"/>
              <a:t>fare una distinzione tra certificare competenze </a:t>
            </a:r>
            <a:r>
              <a:rPr lang="it-IT" sz="1600" b="0" dirty="0" smtClean="0"/>
              <a:t>(standard)  </a:t>
            </a:r>
            <a:r>
              <a:rPr lang="it-IT" sz="2000" b="0" dirty="0"/>
              <a:t>e documentare il percorso formativo per competenze </a:t>
            </a:r>
            <a:r>
              <a:rPr lang="it-IT" sz="1600" b="0" dirty="0" smtClean="0"/>
              <a:t>(modalità </a:t>
            </a:r>
            <a:r>
              <a:rPr lang="it-IT" sz="1600" b="0" dirty="0"/>
              <a:t>proprie di ciascuno </a:t>
            </a:r>
            <a:r>
              <a:rPr lang="it-IT" sz="1600" b="0" dirty="0" smtClean="0"/>
              <a:t>non dettate </a:t>
            </a:r>
            <a:r>
              <a:rPr lang="it-IT" sz="1600" b="0" dirty="0"/>
              <a:t>a </a:t>
            </a:r>
            <a:r>
              <a:rPr lang="it-IT" sz="1600" b="0" dirty="0" smtClean="0"/>
              <a:t>priori su matrice c. di cittadinanza  Dm139/07)</a:t>
            </a:r>
            <a:br>
              <a:rPr lang="it-IT" sz="1600" b="0" dirty="0" smtClean="0"/>
            </a:br>
            <a:r>
              <a:rPr lang="it-IT" sz="2000" dirty="0" smtClean="0"/>
              <a:t> </a:t>
            </a:r>
            <a:r>
              <a:rPr lang="it-IT" dirty="0"/>
              <a:t/>
            </a:r>
            <a:br>
              <a:rPr lang="it-IT" dirty="0"/>
            </a:br>
            <a:r>
              <a:rPr lang="it-IT" sz="2000" dirty="0" smtClean="0">
                <a:solidFill>
                  <a:srgbClr val="FF0000"/>
                </a:solidFill>
              </a:rPr>
              <a:t>Certificare </a:t>
            </a:r>
            <a:r>
              <a:rPr lang="it-IT" sz="2000" dirty="0">
                <a:solidFill>
                  <a:srgbClr val="FF0000"/>
                </a:solidFill>
              </a:rPr>
              <a:t/>
            </a:r>
            <a:br>
              <a:rPr lang="it-IT" sz="2000" dirty="0">
                <a:solidFill>
                  <a:srgbClr val="FF0000"/>
                </a:solidFill>
              </a:rPr>
            </a:br>
            <a:r>
              <a:rPr lang="it-IT" sz="2000" b="0" dirty="0">
                <a:solidFill>
                  <a:srgbClr val="FF0000"/>
                </a:solidFill>
              </a:rPr>
              <a:t>Step.1. </a:t>
            </a:r>
            <a:r>
              <a:rPr lang="it-IT" sz="2000" b="0" dirty="0" smtClean="0"/>
              <a:t>attenzione alla </a:t>
            </a:r>
            <a:r>
              <a:rPr lang="it-IT" sz="2000" b="0" dirty="0"/>
              <a:t>caratterizzazione del processo di certificazione della </a:t>
            </a:r>
            <a:r>
              <a:rPr lang="it-IT" sz="2000" b="0" dirty="0" smtClean="0"/>
              <a:t>competenza (</a:t>
            </a:r>
            <a:r>
              <a:rPr lang="it-IT" sz="2000" b="0" dirty="0" err="1" smtClean="0"/>
              <a:t>QdR</a:t>
            </a:r>
            <a:r>
              <a:rPr lang="it-IT" sz="2000" b="0" dirty="0" smtClean="0"/>
              <a:t> </a:t>
            </a:r>
            <a:r>
              <a:rPr lang="it-IT" sz="2000" b="0" dirty="0"/>
              <a:t>dei sistemi nazionali ed internazionali/ </a:t>
            </a:r>
            <a:r>
              <a:rPr lang="it-IT" sz="2000" b="0" dirty="0" err="1"/>
              <a:t>QdR</a:t>
            </a:r>
            <a:r>
              <a:rPr lang="it-IT" sz="2000" b="0" dirty="0"/>
              <a:t> </a:t>
            </a:r>
            <a:r>
              <a:rPr lang="it-IT" sz="2000" b="0" dirty="0" smtClean="0"/>
              <a:t>EQF), chiarire </a:t>
            </a:r>
            <a:r>
              <a:rPr lang="it-IT" sz="2000" b="0" dirty="0"/>
              <a:t>a se stessi come docenti e alle famiglie cosa ci stava dietro a un livello di “padronanza</a:t>
            </a:r>
            <a:r>
              <a:rPr lang="it-IT" sz="2000" b="0" dirty="0" smtClean="0"/>
              <a:t>” e affiancare al  </a:t>
            </a:r>
            <a:r>
              <a:rPr lang="it-IT" sz="2000" b="0" dirty="0" err="1"/>
              <a:t>MsC</a:t>
            </a:r>
            <a:r>
              <a:rPr lang="it-IT" sz="2000" b="0" dirty="0"/>
              <a:t> </a:t>
            </a:r>
            <a:r>
              <a:rPr lang="it-IT" sz="2000" b="0" dirty="0" smtClean="0"/>
              <a:t>una legenda; </a:t>
            </a:r>
            <a:r>
              <a:rPr lang="it-IT" sz="2000" b="0" dirty="0"/>
              <a:t/>
            </a:r>
            <a:br>
              <a:rPr lang="it-IT" sz="2000" b="0" dirty="0"/>
            </a:br>
            <a:r>
              <a:rPr lang="it-IT" sz="2000" b="0" dirty="0" smtClean="0"/>
              <a:t/>
            </a:r>
            <a:br>
              <a:rPr lang="it-IT" sz="2000" b="0" dirty="0" smtClean="0"/>
            </a:br>
            <a:r>
              <a:rPr lang="it-IT" sz="2000" dirty="0" err="1" smtClean="0">
                <a:solidFill>
                  <a:srgbClr val="FF0000"/>
                </a:solidFill>
              </a:rPr>
              <a:t>Step</a:t>
            </a:r>
            <a:r>
              <a:rPr lang="it-IT" sz="2000" dirty="0">
                <a:solidFill>
                  <a:srgbClr val="FF0000"/>
                </a:solidFill>
              </a:rPr>
              <a:t>. 2 </a:t>
            </a:r>
            <a:r>
              <a:rPr lang="it-IT" sz="2000" dirty="0" smtClean="0"/>
              <a:t>definito </a:t>
            </a:r>
            <a:r>
              <a:rPr lang="it-IT" sz="2000" dirty="0"/>
              <a:t>un livello tramite una parola-soglia che in modo flessibile delimitava i processi sottesi e con  l’ausilio del registro elettronico si è pensato di combinare i descrittori;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err="1" smtClean="0">
                <a:solidFill>
                  <a:srgbClr val="FF0000"/>
                </a:solidFill>
              </a:rPr>
              <a:t>Step</a:t>
            </a:r>
            <a:r>
              <a:rPr lang="it-IT" sz="2000" dirty="0">
                <a:solidFill>
                  <a:srgbClr val="FF0000"/>
                </a:solidFill>
              </a:rPr>
              <a:t>. 3</a:t>
            </a:r>
            <a:r>
              <a:rPr lang="it-IT" sz="2000" dirty="0"/>
              <a:t>. dalle prove condivise al protocollo operativo: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/>
              <a:t/>
            </a:r>
            <a:br>
              <a:rPr lang="it-IT" sz="2000" dirty="0"/>
            </a:br>
            <a:r>
              <a:rPr lang="it-IT" sz="2000" dirty="0" err="1" smtClean="0">
                <a:solidFill>
                  <a:srgbClr val="FF0000"/>
                </a:solidFill>
              </a:rPr>
              <a:t>Step</a:t>
            </a:r>
            <a:r>
              <a:rPr lang="it-IT" sz="2000" dirty="0">
                <a:solidFill>
                  <a:srgbClr val="FF0000"/>
                </a:solidFill>
              </a:rPr>
              <a:t>. 4. </a:t>
            </a:r>
            <a:r>
              <a:rPr lang="it-IT" sz="2000" dirty="0"/>
              <a:t>con l’ausilio del registro elettronico ciò che si osserva in prove reali/autentiche è collegato ai descrittori e ai livelli della certificazione </a:t>
            </a:r>
            <a:r>
              <a:rPr lang="it-IT" sz="2000" dirty="0" err="1"/>
              <a:t>MsC</a:t>
            </a:r>
            <a:r>
              <a:rPr lang="it-IT" sz="2000" dirty="0"/>
              <a:t> </a:t>
            </a:r>
            <a:br>
              <a:rPr lang="it-IT" sz="2000" dirty="0"/>
            </a:br>
            <a:r>
              <a:rPr lang="it-IT" b="0" dirty="0"/>
              <a:t/>
            </a:r>
            <a:br>
              <a:rPr lang="it-IT" b="0" dirty="0"/>
            </a:br>
            <a:endParaRPr lang="it-IT" b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0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125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237312"/>
            <a:ext cx="1596694" cy="500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ottotitolo 2"/>
          <p:cNvSpPr txBox="1">
            <a:spLocks noGrp="1"/>
          </p:cNvSpPr>
          <p:nvPr>
            <p:ph type="title" idx="4294967295"/>
          </p:nvPr>
        </p:nvSpPr>
        <p:spPr>
          <a:xfrm>
            <a:off x="107504" y="44624"/>
            <a:ext cx="9036496" cy="6813376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it-IT" sz="2000" dirty="0">
                <a:solidFill>
                  <a:srgbClr val="FF0000"/>
                </a:solidFill>
              </a:rPr>
              <a:t>proposte operative per la compilazione: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gli insegnanti hanno portato la </a:t>
            </a:r>
            <a:r>
              <a:rPr lang="it-IT" sz="2000" dirty="0"/>
              <a:t>proposta </a:t>
            </a:r>
            <a:r>
              <a:rPr lang="it-IT" sz="2000" dirty="0" smtClean="0"/>
              <a:t>al </a:t>
            </a:r>
            <a:r>
              <a:rPr lang="it-IT" sz="2000" dirty="0"/>
              <a:t>Consiglio  per le loro discipline </a:t>
            </a:r>
            <a:r>
              <a:rPr lang="it-IT" sz="1800" dirty="0"/>
              <a:t>(specificazione riportata  nel </a:t>
            </a:r>
            <a:r>
              <a:rPr lang="it-IT" sz="1800" dirty="0" err="1"/>
              <a:t>MsC</a:t>
            </a:r>
            <a:r>
              <a:rPr lang="it-IT" sz="1800" dirty="0"/>
              <a:t>) </a:t>
            </a:r>
            <a:r>
              <a:rPr lang="it-IT" sz="2000" dirty="0"/>
              <a:t> quelle trasversali sono state proposte dal coordinatore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/>
              <a:t/>
            </a:r>
            <a:br>
              <a:rPr lang="it-IT" sz="2000" dirty="0"/>
            </a:br>
            <a:r>
              <a:rPr lang="it-IT" sz="2000" dirty="0" smtClean="0"/>
              <a:t>competenza </a:t>
            </a:r>
            <a:r>
              <a:rPr lang="it-IT" sz="2000" dirty="0"/>
              <a:t>n°12 scuola secondaria non è stata compilata perché fuori dall’osservazione della scuola</a:t>
            </a:r>
            <a:r>
              <a:rPr lang="it-IT" sz="2000" dirty="0" smtClean="0"/>
              <a:t>.</a:t>
            </a:r>
            <a:br>
              <a:rPr lang="it-IT" sz="2000" dirty="0" smtClean="0"/>
            </a:br>
            <a:endParaRPr lang="it-IT" sz="2000" dirty="0"/>
          </a:p>
          <a:p>
            <a:pPr>
              <a:buNone/>
            </a:pPr>
            <a:r>
              <a:rPr lang="it-IT" sz="2000" dirty="0">
                <a:solidFill>
                  <a:srgbClr val="FF0000"/>
                </a:solidFill>
              </a:rPr>
              <a:t>criticità </a:t>
            </a:r>
          </a:p>
          <a:p>
            <a:pPr>
              <a:buNone/>
            </a:pPr>
            <a:r>
              <a:rPr lang="it-IT" sz="2000" dirty="0"/>
              <a:t>nel livello “iniziale”  l’aiuto può essere interpretato come “non competente” </a:t>
            </a:r>
          </a:p>
          <a:p>
            <a:pPr>
              <a:buNone/>
            </a:pP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competenza </a:t>
            </a:r>
            <a:r>
              <a:rPr lang="it-IT" sz="2000" dirty="0"/>
              <a:t>n°8 confluenza di discipline ben distinte con accentuazione impropria dell’accezione “talenti”</a:t>
            </a:r>
          </a:p>
          <a:p>
            <a:pPr>
              <a:buNone/>
            </a:pPr>
            <a:r>
              <a:rPr lang="it-IT" sz="2000" dirty="0" smtClean="0">
                <a:solidFill>
                  <a:srgbClr val="FF0000"/>
                </a:solidFill>
              </a:rPr>
              <a:t/>
            </a:r>
            <a:br>
              <a:rPr lang="it-IT" sz="2000" dirty="0" smtClean="0">
                <a:solidFill>
                  <a:srgbClr val="FF0000"/>
                </a:solidFill>
              </a:rPr>
            </a:br>
            <a:r>
              <a:rPr lang="it-IT" sz="2000" dirty="0" smtClean="0">
                <a:solidFill>
                  <a:srgbClr val="FF0000"/>
                </a:solidFill>
              </a:rPr>
              <a:t>punti </a:t>
            </a:r>
            <a:r>
              <a:rPr lang="it-IT" sz="2000" dirty="0">
                <a:solidFill>
                  <a:srgbClr val="FF0000"/>
                </a:solidFill>
              </a:rPr>
              <a:t>di forza: </a:t>
            </a:r>
          </a:p>
          <a:p>
            <a:pPr>
              <a:buNone/>
            </a:pPr>
            <a:r>
              <a:rPr lang="it-IT" sz="2000" dirty="0"/>
              <a:t>molto apprezzata la scelta dell’utilizzo di 4 livelli che scardinava la scala di assegnazione numerica</a:t>
            </a:r>
          </a:p>
          <a:p>
            <a:pPr>
              <a:buNone/>
            </a:pPr>
            <a:r>
              <a:rPr lang="it-IT" sz="2000" dirty="0"/>
              <a:t/>
            </a:r>
            <a:br>
              <a:rPr lang="it-IT" sz="2000" dirty="0"/>
            </a:br>
            <a:r>
              <a:rPr lang="it-IT" sz="2000" dirty="0" smtClean="0"/>
              <a:t>pari </a:t>
            </a:r>
            <a:r>
              <a:rPr lang="it-IT" sz="2000" dirty="0"/>
              <a:t>dignità a competenze sociali e metacognitive di forte impatto </a:t>
            </a:r>
            <a:r>
              <a:rPr lang="it-IT" sz="2000" dirty="0" smtClean="0"/>
              <a:t>orientativo</a:t>
            </a:r>
            <a:endParaRPr lang="it-IT" sz="2000" dirty="0"/>
          </a:p>
          <a:p>
            <a:pPr marL="0" lvl="0" indent="0" hangingPunct="1">
              <a:spcAft>
                <a:spcPts val="0"/>
              </a:spcAft>
              <a:buNone/>
            </a:pPr>
            <a:endParaRPr lang="it-IT" sz="4100" b="1" dirty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3356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1259632" y="2564904"/>
            <a:ext cx="7056784" cy="2808312"/>
          </a:xfrm>
        </p:spPr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hangingPunct="1">
              <a:buNone/>
            </a:pPr>
            <a:r>
              <a:rPr lang="it-IT" sz="2400" dirty="0" smtClean="0"/>
              <a:t>dirigente scolastico:       GIUNTINI CRISTINA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docente </a:t>
            </a:r>
            <a:r>
              <a:rPr lang="it-IT" sz="2400" dirty="0" err="1" smtClean="0"/>
              <a:t>ref</a:t>
            </a:r>
            <a:r>
              <a:rPr lang="it-IT" sz="2400" dirty="0" smtClean="0"/>
              <a:t>. primaria:     INNOCENTI CARLA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docente </a:t>
            </a:r>
            <a:r>
              <a:rPr lang="it-IT" sz="2400" dirty="0" err="1" smtClean="0"/>
              <a:t>ref</a:t>
            </a:r>
            <a:r>
              <a:rPr lang="it-IT" sz="2400" dirty="0" smtClean="0"/>
              <a:t>. secondaria:  BIAGIOTTI ALIDA</a:t>
            </a:r>
            <a:endParaRPr lang="it-IT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80728"/>
            <a:ext cx="345638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61248"/>
            <a:ext cx="194421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445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33</Words>
  <Application>Microsoft Macintosh PowerPoint</Application>
  <PresentationFormat>Presentazione su schermo (4:3)</PresentationFormat>
  <Paragraphs>14</Paragraphs>
  <Slides>6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6</vt:i4>
      </vt:variant>
    </vt:vector>
  </HeadingPairs>
  <TitlesOfParts>
    <vt:vector size="8" baseType="lpstr">
      <vt:lpstr>Default</vt:lpstr>
      <vt:lpstr>Default 1</vt:lpstr>
      <vt:lpstr> </vt:lpstr>
      <vt:lpstr>ordini di scuola coinvolti:  scuola primaria e secondaria  classi coinvolte:  7 classi V   sc. primaria     di cui 4 pluriclasse (Tn e TP);  3 classi III sc. secondaria di cui 1   pluriclasse (2 Tn e 1 TP)   numero docenti:  n. 65 docenti primaria e secondaria    Commissione specifica di lavoro:  Staff di coordinamento della ricerca (coordinatori 2 ordini di scuola coinvolti + Ds+ referenti Gruppi di lavoro +  programmatore  registro) Gruppi di lavoro all’interno dei 2 collegi di settore  reti di scuole Rete su progetto di formazione sulle NI 3° fase sulla certificazione di competenze  </vt:lpstr>
      <vt:lpstr>attività di formazione e/o autoformazione:  il collegio ha privilegiato la forma di autoformazione basandosi su quanto elaborato nei precedenti anni anche grazie all’esperienza VSQ;    passaggio informativo/formativo Collegio e famiglie: Collegio sostanzialmente tutto in formazione ad eccezione della scuola dell’infanzia  e negli incontri di Collegio Unito si riportava gli esiti dell’elaborazione con punti di forza e criticità  Famiglie: incontro di spiegazione del modello e della sua adozione con questionario di rilevazione dopo aver avuto la documentazione (maggior numero di risposte con i genitori della scuola primaria…) </vt:lpstr>
      <vt:lpstr>premessa  Il MsC diventa matrice per costruire il curricolo.  scelta di fondo: fare una distinzione tra certificare competenze (standard)  e documentare il percorso formativo per competenze (modalità proprie di ciascuno non dettate a priori su matrice c. di cittadinanza  Dm139/07)   Certificare  Step.1. attenzione alla caratterizzazione del processo di certificazione della competenza (QdR dei sistemi nazionali ed internazionali/ QdR EQF), chiarire a se stessi come docenti e alle famiglie cosa ci stava dietro a un livello di “padronanza” e affiancare al  MsC una legenda;   Step. 2 definito un livello tramite una parola-soglia che in modo flessibile delimitava i processi sottesi e con  l’ausilio del registro elettronico si è pensato di combinare i descrittori;   Step. 3. dalle prove condivise al protocollo operativo:   Step. 4. con l’ausilio del registro elettronico ciò che si osserva in prove reali/autentiche è collegato ai descrittori e ai livelli della certificazione MsC   </vt:lpstr>
      <vt:lpstr>proposte operative per la compilazione:  gli insegnanti hanno portato la proposta al Consiglio  per le loro discipline (specificazione riportata  nel MsC)  quelle trasversali sono state proposte dal coordinatore   competenza n°12 scuola secondaria non è stata compilata perché fuori dall’osservazione della scuola.  criticità  nel livello “iniziale”  l’aiuto può essere interpretato come “non competente”   competenza n°8 confluenza di discipline ben distinte con accentuazione impropria dell’accezione “talenti”  punti di forza:  molto apprezzata la scelta dell’utilizzo di 4 livelli che scardinava la scala di assegnazione numerica  pari dignità a competenze sociali e metacognitive di forte impatto orientativo </vt:lpstr>
      <vt:lpstr>dirigente scolastico:       GIUNTINI CRISTINA  docente ref. primaria:     INNOCENTI CARLA  docente ref. secondaria:  BIAGIOTTI ALIDA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Linee di indirizzo per favorire il diritto allo studio degli alunni adottati </dc:title>
  <dc:creator>Pezzati Anna</dc:creator>
  <cp:lastModifiedBy>Nocentini</cp:lastModifiedBy>
  <cp:revision>33</cp:revision>
  <dcterms:modified xsi:type="dcterms:W3CDTF">2016-05-03T21:41:22Z</dcterms:modified>
</cp:coreProperties>
</file>