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8"/>
  </p:notesMasterIdLst>
  <p:handoutMasterIdLst>
    <p:handoutMasterId r:id="rId9"/>
  </p:handoutMasterIdLst>
  <p:sldIdLst>
    <p:sldId id="256" r:id="rId3"/>
    <p:sldId id="277" r:id="rId4"/>
    <p:sldId id="279" r:id="rId5"/>
    <p:sldId id="257" r:id="rId6"/>
    <p:sldId id="276" r:id="rId7"/>
  </p:sldIdLst>
  <p:sldSz cx="9144000" cy="6858000" type="screen4x3"/>
  <p:notesSz cx="7559675" cy="106918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5" d="100"/>
          <a:sy n="95" d="100"/>
        </p:scale>
        <p:origin x="-444" y="-2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3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it-IT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Segnaposto data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it-IT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Segnaposto piè di pagina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it-IT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Segnaposto numero diapositiva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C05D404C-2B59-479A-A20B-C2DB73151DB7}" type="slidenum">
              <a:t>‹N›</a:t>
            </a:fld>
            <a:endParaRPr lang="it-IT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2021426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it-IT"/>
          </a:p>
        </p:txBody>
      </p:sp>
      <p:sp>
        <p:nvSpPr>
          <p:cNvPr id="4" name="Segnaposto intestazione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it-IT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5" name="Segnaposto data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it-IT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6" name="Segnaposto piè di pagina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it-IT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7" name="Segnaposto numero diapositiva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it-IT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731CC839-B27C-4882-9705-8695DE117EF0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5388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it-IT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it-IT" dirty="0" smtClean="0"/>
              <a:t>Il Profilo delle competenze è quello dell’attuale Certificazione delle Competenze al termine del primo</a:t>
            </a:r>
            <a:r>
              <a:rPr lang="it-IT" baseline="0" dirty="0" smtClean="0"/>
              <a:t> ciclo </a:t>
            </a:r>
            <a:r>
              <a:rPr lang="it-IT" baseline="0" smtClean="0"/>
              <a:t>di Istruzione, </a:t>
            </a:r>
            <a:r>
              <a:rPr lang="it-IT" smtClean="0"/>
              <a:t>che </a:t>
            </a:r>
            <a:r>
              <a:rPr lang="it-IT" dirty="0" smtClean="0"/>
              <a:t>il</a:t>
            </a:r>
            <a:r>
              <a:rPr lang="it-IT" baseline="0" dirty="0" smtClean="0"/>
              <a:t> </a:t>
            </a:r>
            <a:r>
              <a:rPr lang="it-IT" baseline="0" smtClean="0"/>
              <a:t>nostro Istituto </a:t>
            </a:r>
            <a:r>
              <a:rPr lang="it-IT" baseline="0" dirty="0" smtClean="0"/>
              <a:t>ha adottato fin dalla fase sperimentale.</a:t>
            </a:r>
          </a:p>
          <a:p>
            <a:r>
              <a:rPr lang="it-IT" baseline="0" dirty="0" smtClean="0"/>
              <a:t>La scelta dei compiti di realtà è coerente con il lavoro che tutte le classi dei tre ordini di scuola sta facendo per il Progetto di Istituto. Le criticità e i punti di forza saranno analizzati al termine dell’anno scolastico</a:t>
            </a:r>
            <a:endParaRPr lang="it-IT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F2F79BD-4765-41CE-8FC3-921468252E6F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9812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206BCC0-4B00-4330-B3A4-874668EA2C6D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4576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1604963"/>
            <a:ext cx="2057400" cy="45259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9800" cy="45259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3A9809E-89F6-4971-BBC3-150872FF9A25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9553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FBDD369-68F0-47E5-8342-86DA8D91F11E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1509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60844C0-EDD7-4451-9448-B3B744E9C85A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4542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01DBED8-8A4E-44B5-A83B-840AA88AABC6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8171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B479413-4FB7-4F73-9F60-2787FA437273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7238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8A915-4575-4FE9-A2C1-5962915F491A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67101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49C22C4-4E75-4C6C-9047-06656E38A044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0928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705C8FB-F7A9-45DC-8473-6117E5B73905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5512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C861E3A-A8B8-41F9-B3CA-6ACC59399EE5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3305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F3D499B-A85A-4045-BE07-792FA663AF27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6980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793AF54-380B-4023-A022-46A77678AA6D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3256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97E27A7-6DAD-4E0B-8677-69C226FBD15D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874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7324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7324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7E6A726-747C-4D9B-B0C5-C07CC9A70D56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814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3D38624-3F27-4C40-AFA2-0DD888922EDB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6969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BC3C9CA-F198-4663-B0E6-11583D3F1EA4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1678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26AF66E-B284-4B7D-872D-621DB836A4FE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7860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C7332AC-8B42-46F6-A5CB-C27D5EA96615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7310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DC7322E-F96F-4351-8E6C-ED118E010351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9401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9219C40-A4BC-4130-AB2D-B84B4C5929D5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451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12BD451-F74C-4E99-8078-BB006F6E28DA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5186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igura a mano libera 12"/>
          <p:cNvSpPr/>
          <p:nvPr/>
        </p:nvSpPr>
        <p:spPr>
          <a:xfrm>
            <a:off x="500040" y="5945040"/>
            <a:ext cx="4939920" cy="920520"/>
          </a:xfrm>
          <a:custGeom>
            <a:avLst/>
            <a:gdLst>
              <a:gd name="f0" fmla="val 0"/>
              <a:gd name="f1" fmla="val 7485"/>
              <a:gd name="f2" fmla="val 337"/>
              <a:gd name="f3" fmla="val 2"/>
              <a:gd name="f4" fmla="val 5558"/>
              <a:gd name="f5" fmla="val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7485" h="337">
                <a:moveTo>
                  <a:pt x="f0" y="f3"/>
                </a:moveTo>
                <a:lnTo>
                  <a:pt x="f1" y="f2"/>
                </a:lnTo>
                <a:lnTo>
                  <a:pt x="f4" y="f2"/>
                </a:lnTo>
                <a:lnTo>
                  <a:pt x="f5" y="f0"/>
                </a:lnTo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Figura a mano libera 11"/>
          <p:cNvSpPr/>
          <p:nvPr/>
        </p:nvSpPr>
        <p:spPr>
          <a:xfrm>
            <a:off x="485640" y="5938920"/>
            <a:ext cx="3690720" cy="933119"/>
          </a:xfrm>
          <a:custGeom>
            <a:avLst/>
            <a:gdLst>
              <a:gd name="f0" fmla="val 0"/>
              <a:gd name="f1" fmla="val 5591"/>
              <a:gd name="f2" fmla="val 588"/>
              <a:gd name="f3" fmla="val 585"/>
              <a:gd name="f4" fmla="val 4415"/>
              <a:gd name="f5" fmla="val 12"/>
              <a:gd name="f6" fmla="val 4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5591" h="588">
                <a:moveTo>
                  <a:pt x="f0" y="f0"/>
                </a:moveTo>
                <a:lnTo>
                  <a:pt x="f1" y="f3"/>
                </a:lnTo>
                <a:lnTo>
                  <a:pt x="f4" y="f2"/>
                </a:lnTo>
                <a:lnTo>
                  <a:pt x="f5" y="f6"/>
                </a:lnTo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Triangolo rettangolo 13"/>
          <p:cNvSpPr/>
          <p:nvPr/>
        </p:nvSpPr>
        <p:spPr>
          <a:xfrm>
            <a:off x="-6120" y="5791320"/>
            <a:ext cx="3402000" cy="108036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+- 0 0 0"/>
              <a:gd name="f8" fmla="*/ f3 1 21600"/>
              <a:gd name="f9" fmla="*/ f4 1 21600"/>
              <a:gd name="f10" fmla="*/ f7 f0 1"/>
              <a:gd name="f11" fmla="*/ 1900 f8 1"/>
              <a:gd name="f12" fmla="*/ 12700 f8 1"/>
              <a:gd name="f13" fmla="*/ 19700 f9 1"/>
              <a:gd name="f14" fmla="*/ 12700 f9 1"/>
              <a:gd name="f15" fmla="*/ 0 f8 1"/>
              <a:gd name="f16" fmla="*/ 0 f9 1"/>
              <a:gd name="f17" fmla="*/ f10 1 f2"/>
              <a:gd name="f18" fmla="*/ 10800 f9 1"/>
              <a:gd name="f19" fmla="*/ 21600 f9 1"/>
              <a:gd name="f20" fmla="*/ 10800 f8 1"/>
              <a:gd name="f21" fmla="*/ 21600 f8 1"/>
              <a:gd name="f22" fmla="+- f17 0 f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2">
                <a:pos x="f15" y="f16"/>
              </a:cxn>
              <a:cxn ang="f22">
                <a:pos x="f15" y="f18"/>
              </a:cxn>
              <a:cxn ang="f22">
                <a:pos x="f15" y="f19"/>
              </a:cxn>
              <a:cxn ang="f22">
                <a:pos x="f20" y="f19"/>
              </a:cxn>
              <a:cxn ang="f22">
                <a:pos x="f21" y="f19"/>
              </a:cxn>
              <a:cxn ang="f22">
                <a:pos x="f20" y="f18"/>
              </a:cxn>
            </a:cxnLst>
            <a:rect l="f11" t="f14" r="f12" b="f13"/>
            <a:pathLst>
              <a:path w="21600" h="21600">
                <a:moveTo>
                  <a:pt x="f5" y="f5"/>
                </a:moveTo>
                <a:lnTo>
                  <a:pt x="f6" y="f6"/>
                </a:lnTo>
                <a:lnTo>
                  <a:pt x="f5" y="f6"/>
                </a:lnTo>
                <a:lnTo>
                  <a:pt x="f5" y="f5"/>
                </a:lnTo>
                <a:close/>
              </a:path>
            </a:pathLst>
          </a:custGeom>
          <a:blipFill>
            <a:blip r:embed="rId13"/>
            <a:tile sx="49961" sy="49961" algn="t"/>
          </a:blipFill>
          <a:ln>
            <a:noFill/>
            <a:prstDash val="solid"/>
          </a:ln>
        </p:spPr>
        <p:txBody>
          <a:bodyPr vert="horz" wrap="squar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Connettore 1 14"/>
          <p:cNvSpPr/>
          <p:nvPr/>
        </p:nvSpPr>
        <p:spPr>
          <a:xfrm>
            <a:off x="-9000" y="5787720"/>
            <a:ext cx="3405239" cy="1084319"/>
          </a:xfrm>
          <a:prstGeom prst="line">
            <a:avLst/>
          </a:prstGeom>
          <a:noFill/>
          <a:ln w="12240">
            <a:solidFill>
              <a:srgbClr val="617A8E"/>
            </a:solidFill>
            <a:prstDash val="solid"/>
            <a:miter/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Triangolo rettangolo 3"/>
          <p:cNvSpPr/>
          <p:nvPr/>
        </p:nvSpPr>
        <p:spPr>
          <a:xfrm>
            <a:off x="0" y="4664160"/>
            <a:ext cx="9150120" cy="36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+- 0 0 0"/>
              <a:gd name="f8" fmla="*/ f3 1 21600"/>
              <a:gd name="f9" fmla="*/ f4 1 21600"/>
              <a:gd name="f10" fmla="*/ f7 f0 1"/>
              <a:gd name="f11" fmla="*/ 1900 f8 1"/>
              <a:gd name="f12" fmla="*/ 12700 f8 1"/>
              <a:gd name="f13" fmla="*/ 19700 f9 1"/>
              <a:gd name="f14" fmla="*/ 12700 f9 1"/>
              <a:gd name="f15" fmla="*/ 0 f8 1"/>
              <a:gd name="f16" fmla="*/ 0 f9 1"/>
              <a:gd name="f17" fmla="*/ f10 1 f2"/>
              <a:gd name="f18" fmla="*/ 10800 f9 1"/>
              <a:gd name="f19" fmla="*/ 21600 f9 1"/>
              <a:gd name="f20" fmla="*/ 10800 f8 1"/>
              <a:gd name="f21" fmla="*/ 21600 f8 1"/>
              <a:gd name="f22" fmla="+- f17 0 f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2">
                <a:pos x="f15" y="f16"/>
              </a:cxn>
              <a:cxn ang="f22">
                <a:pos x="f15" y="f18"/>
              </a:cxn>
              <a:cxn ang="f22">
                <a:pos x="f15" y="f19"/>
              </a:cxn>
              <a:cxn ang="f22">
                <a:pos x="f20" y="f19"/>
              </a:cxn>
              <a:cxn ang="f22">
                <a:pos x="f21" y="f19"/>
              </a:cxn>
              <a:cxn ang="f22">
                <a:pos x="f20" y="f18"/>
              </a:cxn>
            </a:cxnLst>
            <a:rect l="f11" t="f14" r="f12" b="f13"/>
            <a:pathLst>
              <a:path w="21600" h="21600">
                <a:moveTo>
                  <a:pt x="f5" y="f5"/>
                </a:moveTo>
                <a:lnTo>
                  <a:pt x="f6" y="f6"/>
                </a:lnTo>
                <a:lnTo>
                  <a:pt x="f5" y="f6"/>
                </a:lnTo>
                <a:lnTo>
                  <a:pt x="f5" y="f5"/>
                </a:lnTo>
                <a:close/>
              </a:path>
            </a:pathLst>
          </a:custGeom>
          <a:gradFill>
            <a:gsLst>
              <a:gs pos="0">
                <a:srgbClr val="4F7493"/>
              </a:gs>
              <a:gs pos="50000">
                <a:srgbClr val="96BFE4"/>
              </a:gs>
              <a:gs pos="100000">
                <a:srgbClr val="4F7493"/>
              </a:gs>
            </a:gsLst>
            <a:lin ang="3000000"/>
          </a:gradFill>
          <a:ln>
            <a:noFill/>
            <a:prstDash val="solid"/>
          </a:ln>
        </p:spPr>
        <p:txBody>
          <a:bodyPr vert="horz" wrap="squar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grpSp>
        <p:nvGrpSpPr>
          <p:cNvPr id="7" name="Gruppo 15"/>
          <p:cNvGrpSpPr/>
          <p:nvPr/>
        </p:nvGrpSpPr>
        <p:grpSpPr>
          <a:xfrm>
            <a:off x="-2880" y="4952880"/>
            <a:ext cx="9146880" cy="1911240"/>
            <a:chOff x="-2880" y="4952880"/>
            <a:chExt cx="9146880" cy="1911240"/>
          </a:xfrm>
        </p:grpSpPr>
        <p:sp>
          <p:nvSpPr>
            <p:cNvPr id="8" name="Figura a mano libera 5"/>
            <p:cNvSpPr/>
            <p:nvPr/>
          </p:nvSpPr>
          <p:spPr>
            <a:xfrm>
              <a:off x="1687680" y="4952880"/>
              <a:ext cx="7455960" cy="487080"/>
            </a:xfrm>
            <a:custGeom>
              <a:avLst/>
              <a:gdLst>
                <a:gd name="f0" fmla="val 0"/>
                <a:gd name="f1" fmla="val 4697"/>
                <a:gd name="f2" fmla="val 367"/>
                <a:gd name="f3" fmla="val 218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4697" h="367">
                  <a:moveTo>
                    <a:pt x="f1" y="f0"/>
                  </a:moveTo>
                  <a:lnTo>
                    <a:pt x="f1" y="f2"/>
                  </a:lnTo>
                  <a:lnTo>
                    <a:pt x="f0" y="f3"/>
                  </a:lnTo>
                  <a:lnTo>
                    <a:pt x="f1" y="f0"/>
                  </a:lnTo>
                  <a:close/>
                </a:path>
              </a:pathLst>
            </a:custGeom>
            <a:solidFill>
              <a:srgbClr val="C0D3E5">
                <a:alpha val="40000"/>
              </a:srgbClr>
            </a:solidFill>
            <a:ln>
              <a:noFill/>
              <a:prstDash val="solid"/>
            </a:ln>
          </p:spPr>
          <p:txBody>
            <a:bodyPr vert="horz" wrap="square" lIns="90000" tIns="45000" rIns="90000" bIns="450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9" name="Figura a mano libera 6"/>
            <p:cNvSpPr/>
            <p:nvPr/>
          </p:nvSpPr>
          <p:spPr>
            <a:xfrm>
              <a:off x="36360" y="5237279"/>
              <a:ext cx="9107280" cy="788759"/>
            </a:xfrm>
            <a:custGeom>
              <a:avLst/>
              <a:gdLst>
                <a:gd name="f0" fmla="val 0"/>
                <a:gd name="f1" fmla="val 5760"/>
                <a:gd name="f2" fmla="val 528"/>
                <a:gd name="f3" fmla="val 48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5760" h="528">
                  <a:moveTo>
                    <a:pt x="f0" y="f0"/>
                  </a:moveTo>
                  <a:lnTo>
                    <a:pt x="f1" y="f0"/>
                  </a:lnTo>
                  <a:lnTo>
                    <a:pt x="f1" y="f2"/>
                  </a:lnTo>
                  <a:lnTo>
                    <a:pt x="f3" y="f0"/>
                  </a:lnTo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5000" rIns="90000" bIns="450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10" name="Figura a mano libera 7"/>
            <p:cNvSpPr/>
            <p:nvPr/>
          </p:nvSpPr>
          <p:spPr>
            <a:xfrm>
              <a:off x="720" y="5001120"/>
              <a:ext cx="9142920" cy="1863000"/>
            </a:xfrm>
            <a:custGeom>
              <a:avLst/>
              <a:gdLst>
                <a:gd name="f0" fmla="val 0"/>
                <a:gd name="f1" fmla="val 5760"/>
                <a:gd name="f2" fmla="val 1248"/>
                <a:gd name="f3" fmla="val 528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5760" h="1248">
                  <a:moveTo>
                    <a:pt x="f0" y="f0"/>
                  </a:moveTo>
                  <a:lnTo>
                    <a:pt x="f0" y="f2"/>
                  </a:lnTo>
                  <a:lnTo>
                    <a:pt x="f1" y="f2"/>
                  </a:lnTo>
                  <a:lnTo>
                    <a:pt x="f1" y="f3"/>
                  </a:lnTo>
                  <a:lnTo>
                    <a:pt x="f0" y="f0"/>
                  </a:lnTo>
                  <a:close/>
                </a:path>
              </a:pathLst>
            </a:custGeom>
            <a:blipFill>
              <a:blip r:embed="rId13"/>
              <a:tile sx="49961" sy="49961" algn="t"/>
            </a:blipFill>
            <a:ln>
              <a:noFill/>
              <a:prstDash val="solid"/>
            </a:ln>
          </p:spPr>
          <p:txBody>
            <a:bodyPr vert="horz" wrap="square" lIns="90000" tIns="45000" rIns="90000" bIns="450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11" name="Connettore 1 9"/>
            <p:cNvSpPr/>
            <p:nvPr/>
          </p:nvSpPr>
          <p:spPr>
            <a:xfrm>
              <a:off x="-2880" y="4997520"/>
              <a:ext cx="9146880" cy="789840"/>
            </a:xfrm>
            <a:prstGeom prst="line">
              <a:avLst/>
            </a:prstGeom>
            <a:noFill/>
            <a:ln w="12240">
              <a:solidFill>
                <a:srgbClr val="617A8E"/>
              </a:solidFill>
              <a:prstDash val="solid"/>
              <a:miter/>
            </a:ln>
          </p:spPr>
          <p:txBody>
            <a:bodyPr vert="horz" wrap="squar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</p:grpSp>
      <p:sp>
        <p:nvSpPr>
          <p:cNvPr id="12" name="Titolo 8"/>
          <p:cNvSpPr txBox="1">
            <a:spLocks noGrp="1"/>
          </p:cNvSpPr>
          <p:nvPr>
            <p:ph type="title"/>
          </p:nvPr>
        </p:nvSpPr>
        <p:spPr>
          <a:xfrm>
            <a:off x="685799" y="1752479"/>
            <a:ext cx="7772039" cy="18295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b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it-IT"/>
              <a:t>Click to edit the title text formatFare clic per modificare lo stile del titolo</a:t>
            </a:r>
          </a:p>
        </p:txBody>
      </p:sp>
      <p:sp>
        <p:nvSpPr>
          <p:cNvPr id="13" name="Segnaposto data 29"/>
          <p:cNvSpPr txBox="1">
            <a:spLocks noGrp="1"/>
          </p:cNvSpPr>
          <p:nvPr>
            <p:ph type="dt" sz="half" idx="2"/>
          </p:nvPr>
        </p:nvSpPr>
        <p:spPr>
          <a:xfrm>
            <a:off x="6727680" y="6408720"/>
            <a:ext cx="191880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it-IT" sz="1800" b="0" i="0" u="none" strike="noStrike" kern="1200" spc="0">
                <a:solidFill>
                  <a:srgbClr val="000000"/>
                </a:solidFill>
                <a:latin typeface="Lucida Sans Unicode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BC2FF910-5221-4061-8A04-5A4FCA282006}" type="datetime1">
              <a:rPr lang="it-IT"/>
              <a:pPr lvl="0"/>
              <a:t>03/05/2016</a:t>
            </a:fld>
            <a:endParaRPr lang="it-IT"/>
          </a:p>
        </p:txBody>
      </p:sp>
      <p:sp>
        <p:nvSpPr>
          <p:cNvPr id="14" name="Segnaposto piè di pagina 18"/>
          <p:cNvSpPr txBox="1">
            <a:spLocks noGrp="1"/>
          </p:cNvSpPr>
          <p:nvPr>
            <p:ph type="ftr" sz="quarter" idx="3"/>
          </p:nvPr>
        </p:nvSpPr>
        <p:spPr>
          <a:xfrm>
            <a:off x="4379760" y="6408720"/>
            <a:ext cx="235080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it-IT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15" name="Segnaposto numero diapositiva 26"/>
          <p:cNvSpPr txBox="1">
            <a:spLocks noGrp="1"/>
          </p:cNvSpPr>
          <p:nvPr>
            <p:ph type="sldNum" sz="quarter" idx="4"/>
          </p:nvPr>
        </p:nvSpPr>
        <p:spPr>
          <a:xfrm>
            <a:off x="8647200" y="6408720"/>
            <a:ext cx="36648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it-IT" sz="1800" b="0" i="0" u="none" strike="noStrike" kern="1200" spc="0">
                <a:solidFill>
                  <a:srgbClr val="000000"/>
                </a:solidFill>
                <a:latin typeface="Lucida Sans Unicode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4FF55A4F-452E-4E4C-BA0B-963E276AAF4F}" type="slidenum">
              <a:t>‹N›</a:t>
            </a:fld>
            <a:endParaRPr lang="it-IT"/>
          </a:p>
        </p:txBody>
      </p:sp>
      <p:sp>
        <p:nvSpPr>
          <p:cNvPr id="16" name="Segnaposto testo 1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/>
          <a:lstStyle>
            <a:defPPr marL="432000" lvl="0" indent="-324000" algn="l" rtl="0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it-IT" sz="27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defPPr>
            <a:lvl1pPr marL="432000" lvl="0" indent="-324000" algn="l" rtl="0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it-IT" sz="27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1pPr>
            <a:lvl2pPr marL="864000" lvl="1" indent="-324000" algn="l" rtl="0" hangingPunct="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it-IT" sz="21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2pPr>
            <a:lvl3pPr marL="1295999" lvl="2" indent="-288000" algn="l" rtl="0" hangingPunct="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it-IT" sz="19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3pPr>
            <a:lvl4pPr marL="1728000" lvl="3" indent="-216000" algn="l" rtl="0" hangingPunct="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it-IT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4pPr>
            <a:lvl5pPr marL="2160000" lvl="4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5pPr>
            <a:lvl6pPr marL="2592000" lvl="5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6pPr>
            <a:lvl7pPr marL="3024000" lvl="6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7pPr>
            <a:lvl8pPr marL="3456000" lvl="7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8pPr>
            <a:lvl9pPr marL="3887999" lvl="8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lvl="0" algn="l" rtl="0" hangingPunct="0">
        <a:spcBef>
          <a:spcPts val="0"/>
        </a:spcBef>
        <a:spcAft>
          <a:spcPts val="0"/>
        </a:spcAft>
        <a:buNone/>
        <a:tabLst/>
        <a:defRPr lang="it-IT" sz="4800" b="1" i="0" u="none" strike="noStrike" kern="1200" spc="0">
          <a:ln>
            <a:noFill/>
          </a:ln>
          <a:solidFill>
            <a:srgbClr val="775F55"/>
          </a:solidFill>
          <a:latin typeface="Lucida Sans Unicode" pitchFamily="18"/>
          <a:ea typeface="Microsoft YaHei" pitchFamily="2"/>
          <a:cs typeface="Arial" pitchFamily="2"/>
        </a:defRPr>
      </a:lvl1pPr>
    </p:titleStyle>
    <p:bodyStyle>
      <a:lvl1pPr algn="l" rtl="0" hangingPunct="0">
        <a:spcBef>
          <a:spcPts val="0"/>
        </a:spcBef>
        <a:spcAft>
          <a:spcPts val="1417"/>
        </a:spcAft>
        <a:tabLst/>
        <a:defRPr lang="it-IT" sz="2700" b="0" i="0" u="none" strike="noStrike" kern="1200" spc="0">
          <a:ln>
            <a:noFill/>
          </a:ln>
          <a:solidFill>
            <a:srgbClr val="000000"/>
          </a:solidFill>
          <a:latin typeface="Lucida Sans Unicode" pitchFamily="18"/>
          <a:ea typeface="Microsoft YaHei" pitchFamily="2"/>
          <a:cs typeface="Arial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igura a mano libera 12"/>
          <p:cNvSpPr/>
          <p:nvPr/>
        </p:nvSpPr>
        <p:spPr>
          <a:xfrm>
            <a:off x="500040" y="5945040"/>
            <a:ext cx="4939920" cy="920520"/>
          </a:xfrm>
          <a:custGeom>
            <a:avLst/>
            <a:gdLst>
              <a:gd name="f0" fmla="val 0"/>
              <a:gd name="f1" fmla="val 7485"/>
              <a:gd name="f2" fmla="val 337"/>
              <a:gd name="f3" fmla="val 2"/>
              <a:gd name="f4" fmla="val 5558"/>
              <a:gd name="f5" fmla="val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7485" h="337">
                <a:moveTo>
                  <a:pt x="f0" y="f3"/>
                </a:moveTo>
                <a:lnTo>
                  <a:pt x="f1" y="f2"/>
                </a:lnTo>
                <a:lnTo>
                  <a:pt x="f4" y="f2"/>
                </a:lnTo>
                <a:lnTo>
                  <a:pt x="f5" y="f0"/>
                </a:lnTo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Figura a mano libera 11"/>
          <p:cNvSpPr/>
          <p:nvPr/>
        </p:nvSpPr>
        <p:spPr>
          <a:xfrm>
            <a:off x="485640" y="5938920"/>
            <a:ext cx="3690720" cy="933119"/>
          </a:xfrm>
          <a:custGeom>
            <a:avLst/>
            <a:gdLst>
              <a:gd name="f0" fmla="val 0"/>
              <a:gd name="f1" fmla="val 5591"/>
              <a:gd name="f2" fmla="val 588"/>
              <a:gd name="f3" fmla="val 585"/>
              <a:gd name="f4" fmla="val 4415"/>
              <a:gd name="f5" fmla="val 12"/>
              <a:gd name="f6" fmla="val 4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5591" h="588">
                <a:moveTo>
                  <a:pt x="f0" y="f0"/>
                </a:moveTo>
                <a:lnTo>
                  <a:pt x="f1" y="f3"/>
                </a:lnTo>
                <a:lnTo>
                  <a:pt x="f4" y="f2"/>
                </a:lnTo>
                <a:lnTo>
                  <a:pt x="f5" y="f6"/>
                </a:lnTo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Triangolo rettangolo 13"/>
          <p:cNvSpPr/>
          <p:nvPr/>
        </p:nvSpPr>
        <p:spPr>
          <a:xfrm>
            <a:off x="-6120" y="5791320"/>
            <a:ext cx="3402000" cy="108036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+- 0 0 0"/>
              <a:gd name="f8" fmla="*/ f3 1 21600"/>
              <a:gd name="f9" fmla="*/ f4 1 21600"/>
              <a:gd name="f10" fmla="*/ f7 f0 1"/>
              <a:gd name="f11" fmla="*/ 1900 f8 1"/>
              <a:gd name="f12" fmla="*/ 12700 f8 1"/>
              <a:gd name="f13" fmla="*/ 19700 f9 1"/>
              <a:gd name="f14" fmla="*/ 12700 f9 1"/>
              <a:gd name="f15" fmla="*/ 0 f8 1"/>
              <a:gd name="f16" fmla="*/ 0 f9 1"/>
              <a:gd name="f17" fmla="*/ f10 1 f2"/>
              <a:gd name="f18" fmla="*/ 10800 f9 1"/>
              <a:gd name="f19" fmla="*/ 21600 f9 1"/>
              <a:gd name="f20" fmla="*/ 10800 f8 1"/>
              <a:gd name="f21" fmla="*/ 21600 f8 1"/>
              <a:gd name="f22" fmla="+- f17 0 f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2">
                <a:pos x="f15" y="f16"/>
              </a:cxn>
              <a:cxn ang="f22">
                <a:pos x="f15" y="f18"/>
              </a:cxn>
              <a:cxn ang="f22">
                <a:pos x="f15" y="f19"/>
              </a:cxn>
              <a:cxn ang="f22">
                <a:pos x="f20" y="f19"/>
              </a:cxn>
              <a:cxn ang="f22">
                <a:pos x="f21" y="f19"/>
              </a:cxn>
              <a:cxn ang="f22">
                <a:pos x="f20" y="f18"/>
              </a:cxn>
            </a:cxnLst>
            <a:rect l="f11" t="f14" r="f12" b="f13"/>
            <a:pathLst>
              <a:path w="21600" h="21600">
                <a:moveTo>
                  <a:pt x="f5" y="f5"/>
                </a:moveTo>
                <a:lnTo>
                  <a:pt x="f6" y="f6"/>
                </a:lnTo>
                <a:lnTo>
                  <a:pt x="f5" y="f6"/>
                </a:lnTo>
                <a:lnTo>
                  <a:pt x="f5" y="f5"/>
                </a:lnTo>
                <a:close/>
              </a:path>
            </a:pathLst>
          </a:custGeom>
          <a:blipFill>
            <a:blip r:embed="rId13"/>
            <a:tile sx="49961" sy="49961" algn="t"/>
          </a:blipFill>
          <a:ln>
            <a:noFill/>
            <a:prstDash val="solid"/>
          </a:ln>
        </p:spPr>
        <p:txBody>
          <a:bodyPr vert="horz" wrap="squar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Connettore 1 14"/>
          <p:cNvSpPr/>
          <p:nvPr/>
        </p:nvSpPr>
        <p:spPr>
          <a:xfrm>
            <a:off x="-9000" y="5787720"/>
            <a:ext cx="3405239" cy="1084319"/>
          </a:xfrm>
          <a:prstGeom prst="line">
            <a:avLst/>
          </a:prstGeom>
          <a:noFill/>
          <a:ln w="12240">
            <a:solidFill>
              <a:srgbClr val="617A8E"/>
            </a:solidFill>
            <a:prstDash val="solid"/>
            <a:miter/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Segnaposto contenuto 2"/>
          <p:cNvSpPr txBox="1">
            <a:spLocks noGrp="1"/>
          </p:cNvSpPr>
          <p:nvPr>
            <p:ph type="body" idx="1"/>
          </p:nvPr>
        </p:nvSpPr>
        <p:spPr>
          <a:xfrm>
            <a:off x="457200" y="1481039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/>
          <a:lstStyle>
            <a:defPPr marL="432000" lvl="0" indent="-324000" algn="l" rtl="0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it-IT" sz="27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defPPr>
            <a:lvl1pPr marL="432000" lvl="0" indent="-324000" algn="l" rtl="0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it-IT" sz="27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1pPr>
            <a:lvl2pPr marL="864000" lvl="1" indent="-324000" algn="l" rtl="0" hangingPunct="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it-IT" sz="21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2pPr>
            <a:lvl3pPr marL="1295999" lvl="2" indent="-288000" algn="l" rtl="0" hangingPunct="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it-IT" sz="19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3pPr>
            <a:lvl4pPr marL="1728000" lvl="3" indent="-216000" algn="l" rtl="0" hangingPunct="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it-IT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4pPr>
            <a:lvl5pPr marL="2160000" lvl="4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5pPr>
            <a:lvl6pPr marL="2592000" lvl="5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6pPr>
            <a:lvl7pPr marL="3024000" lvl="6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7pPr>
            <a:lvl8pPr marL="3456000" lvl="7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8pPr>
            <a:lvl9pPr marL="3887999" lvl="8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9pPr>
          </a:lstStyle>
          <a:p>
            <a:pPr lvl="0"/>
            <a:r>
              <a:rPr lang="it-IT"/>
              <a:t>Click to edit the outline text format</a:t>
            </a:r>
          </a:p>
          <a:p>
            <a:pPr lvl="1"/>
            <a:r>
              <a:rPr lang="it-IT"/>
              <a:t>Second Outline Level</a:t>
            </a:r>
          </a:p>
          <a:p>
            <a:pPr lvl="2"/>
            <a:r>
              <a:rPr lang="it-IT"/>
              <a:t>Third Outline Level</a:t>
            </a:r>
          </a:p>
          <a:p>
            <a:pPr lvl="3"/>
            <a:r>
              <a:rPr lang="it-IT"/>
              <a:t>Fourth Outline Level</a:t>
            </a:r>
          </a:p>
          <a:p>
            <a:pPr lvl="4"/>
            <a:r>
              <a:rPr lang="it-IT"/>
              <a:t>Fifth Outline Level</a:t>
            </a:r>
          </a:p>
          <a:p>
            <a:pPr lvl="5"/>
            <a:r>
              <a:rPr lang="it-IT"/>
              <a:t>Sixth Outline Level</a:t>
            </a:r>
          </a:p>
          <a:p>
            <a:pPr lvl="6"/>
            <a:r>
              <a:rPr lang="it-IT"/>
              <a:t>Seventh Outline Level</a:t>
            </a:r>
          </a:p>
          <a:p>
            <a:pPr lvl="7"/>
            <a:r>
              <a:rPr lang="it-IT"/>
              <a:t>Eighth Outline Level</a:t>
            </a:r>
          </a:p>
          <a:p>
            <a:pPr lvl="0"/>
            <a:r>
              <a:rPr lang="it-IT"/>
              <a:t>Ninth Outline LevelFare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Titolo 6"/>
          <p:cNvSpPr txBox="1"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it-IT"/>
              <a:t>Click to edit the title text formatFare clic per modificare lo stile del titolo</a:t>
            </a:r>
          </a:p>
        </p:txBody>
      </p:sp>
      <p:sp>
        <p:nvSpPr>
          <p:cNvPr id="8" name="Segnaposto data 9"/>
          <p:cNvSpPr txBox="1">
            <a:spLocks noGrp="1"/>
          </p:cNvSpPr>
          <p:nvPr>
            <p:ph type="dt" sz="half" idx="2"/>
          </p:nvPr>
        </p:nvSpPr>
        <p:spPr>
          <a:xfrm>
            <a:off x="6727680" y="6408720"/>
            <a:ext cx="191880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it-IT" sz="1800" b="0" i="0" u="none" strike="noStrike" kern="1200" spc="0">
                <a:solidFill>
                  <a:srgbClr val="000000"/>
                </a:solidFill>
                <a:latin typeface="Lucida Sans Unicode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85F0C43A-2AF6-42A2-B6FD-7E55F8E123C6}" type="datetime1">
              <a:rPr lang="it-IT"/>
              <a:pPr lvl="0"/>
              <a:t>03/05/2016</a:t>
            </a:fld>
            <a:endParaRPr lang="it-IT"/>
          </a:p>
        </p:txBody>
      </p:sp>
      <p:sp>
        <p:nvSpPr>
          <p:cNvPr id="9" name="Segnaposto piè di pagina 21"/>
          <p:cNvSpPr txBox="1">
            <a:spLocks noGrp="1"/>
          </p:cNvSpPr>
          <p:nvPr>
            <p:ph type="ftr" sz="quarter" idx="3"/>
          </p:nvPr>
        </p:nvSpPr>
        <p:spPr>
          <a:xfrm>
            <a:off x="4379760" y="6408720"/>
            <a:ext cx="235080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it-IT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10" name="Segnaposto numero diapositiva 17"/>
          <p:cNvSpPr txBox="1">
            <a:spLocks noGrp="1"/>
          </p:cNvSpPr>
          <p:nvPr>
            <p:ph type="sldNum" sz="quarter" idx="4"/>
          </p:nvPr>
        </p:nvSpPr>
        <p:spPr>
          <a:xfrm>
            <a:off x="8647200" y="6408720"/>
            <a:ext cx="36648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it-IT" sz="1800" b="0" i="0" u="none" strike="noStrike" kern="1200" spc="0">
                <a:solidFill>
                  <a:srgbClr val="000000"/>
                </a:solidFill>
                <a:latin typeface="Lucida Sans Unicode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1121B6A6-C6B1-4D02-BB65-E0915C9018EB}" type="slidenum"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lvl="0" algn="l" rtl="0" hangingPunct="0">
        <a:spcBef>
          <a:spcPts val="0"/>
        </a:spcBef>
        <a:spcAft>
          <a:spcPts val="0"/>
        </a:spcAft>
        <a:buNone/>
        <a:tabLst/>
        <a:defRPr lang="it-IT" sz="4100" b="1" i="0" u="none" strike="noStrike" kern="1200" spc="0">
          <a:ln>
            <a:noFill/>
          </a:ln>
          <a:solidFill>
            <a:srgbClr val="775F55"/>
          </a:solidFill>
          <a:latin typeface="Lucida Sans Unicode" pitchFamily="18"/>
          <a:ea typeface="Microsoft YaHei" pitchFamily="2"/>
          <a:cs typeface="Arial" pitchFamily="2"/>
        </a:defRPr>
      </a:lvl1pPr>
    </p:titleStyle>
    <p:bodyStyle>
      <a:lvl1pPr lvl="0">
        <a:buSzPct val="45000"/>
        <a:buFont typeface="StarSymbol"/>
        <a:buChar char="●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1pPr>
      <a:lvl2pPr lvl="1">
        <a:buSzPct val="75000"/>
        <a:buFont typeface="StarSymbol"/>
        <a:buChar char="–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2pPr>
      <a:lvl3pPr lvl="2">
        <a:buSzPct val="45000"/>
        <a:buFont typeface="StarSymbol"/>
        <a:buChar char="●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3pPr>
      <a:lvl4pPr lvl="3">
        <a:buSzPct val="75000"/>
        <a:buFont typeface="StarSymbol"/>
        <a:buChar char="–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4pPr>
      <a:lvl5pPr lvl="4">
        <a:buSzPct val="45000"/>
        <a:buFont typeface="StarSymbol"/>
        <a:buChar char="●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5pPr>
      <a:lvl6pPr lvl="5">
        <a:buSzPct val="45000"/>
        <a:buFont typeface="StarSymbol"/>
        <a:buChar char="●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6pPr>
      <a:lvl7pPr lvl="6">
        <a:buSzPct val="45000"/>
        <a:buFont typeface="StarSymbol"/>
        <a:buChar char="●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7pPr>
      <a:lvl8pPr lvl="7">
        <a:buSzPct val="45000"/>
        <a:buFont typeface="StarSymbol"/>
        <a:buChar char="●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8pPr>
      <a:lvl9pPr marL="0" marR="0" lvl="0" indent="0" algn="l" rtl="0" hangingPunct="0">
        <a:spcBef>
          <a:spcPts val="400"/>
        </a:spcBef>
        <a:spcAft>
          <a:spcPts val="0"/>
        </a:spcAft>
        <a:buClr>
          <a:srgbClr val="94B6D2"/>
        </a:buClr>
        <a:buSzPct val="68000"/>
        <a:buFont typeface="Wingdings 3" pitchFamily="16"/>
        <a:buChar char="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 idx="4294967295"/>
          </p:nvPr>
        </p:nvSpPr>
        <p:spPr/>
        <p:txBody>
          <a:bodyPr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 hangingPunct="1">
              <a:buNone/>
            </a:pPr>
            <a:r>
              <a:rPr lang="it-IT" sz="4100" dirty="0"/>
              <a:t/>
            </a:r>
            <a:br>
              <a:rPr lang="it-IT" sz="4100" dirty="0"/>
            </a:br>
            <a:endParaRPr lang="it-IT" sz="4100" dirty="0"/>
          </a:p>
        </p:txBody>
      </p:sp>
      <p:sp>
        <p:nvSpPr>
          <p:cNvPr id="3" name="Sottotitolo 2"/>
          <p:cNvSpPr txBox="1">
            <a:spLocks noGrp="1"/>
          </p:cNvSpPr>
          <p:nvPr>
            <p:ph type="subTitle" idx="4294967295"/>
          </p:nvPr>
        </p:nvSpPr>
        <p:spPr>
          <a:xfrm>
            <a:off x="827584" y="2492896"/>
            <a:ext cx="7772039" cy="2448272"/>
          </a:xfrm>
        </p:spPr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 hangingPunct="1">
              <a:spcAft>
                <a:spcPts val="0"/>
              </a:spcAft>
              <a:buNone/>
            </a:pPr>
            <a:r>
              <a:rPr lang="it-IT" sz="1800" b="1" dirty="0" smtClean="0">
                <a:solidFill>
                  <a:schemeClr val="tx1"/>
                </a:solidFill>
                <a:latin typeface="Lucida Sans Unicode" pitchFamily="18"/>
                <a:cs typeface="Mangal" pitchFamily="2"/>
              </a:rPr>
              <a:t>ISTITUTO COMPRENSIVO MONTEMURLO</a:t>
            </a:r>
          </a:p>
          <a:p>
            <a:pPr marL="0" lvl="0" indent="0" algn="ctr" hangingPunct="1">
              <a:spcAft>
                <a:spcPts val="0"/>
              </a:spcAft>
              <a:buNone/>
            </a:pPr>
            <a:r>
              <a:rPr lang="it-IT" sz="1400" b="1" i="1" dirty="0" smtClean="0">
                <a:solidFill>
                  <a:schemeClr val="tx1"/>
                </a:solidFill>
                <a:latin typeface="Lucida Sans Unicode" pitchFamily="18"/>
                <a:cs typeface="Mangal" pitchFamily="2"/>
              </a:rPr>
              <a:t>Via G. Deledda, 3  Montemurlo (PO)</a:t>
            </a:r>
            <a:endParaRPr lang="it-IT" sz="1200" b="1" i="1" dirty="0" smtClean="0">
              <a:solidFill>
                <a:schemeClr val="tx1"/>
              </a:solidFill>
              <a:latin typeface="Lucida Sans Unicode" pitchFamily="18"/>
              <a:cs typeface="Mangal" pitchFamily="2"/>
            </a:endParaRPr>
          </a:p>
          <a:p>
            <a:pPr marL="0" lvl="0" indent="0" hangingPunct="1">
              <a:spcAft>
                <a:spcPts val="0"/>
              </a:spcAft>
              <a:buNone/>
            </a:pPr>
            <a:r>
              <a:rPr lang="it-IT" sz="1800" b="1" dirty="0" smtClean="0">
                <a:solidFill>
                  <a:schemeClr val="tx1"/>
                </a:solidFill>
                <a:latin typeface="Lucida Sans Unicode" pitchFamily="18"/>
                <a:cs typeface="Mangal" pitchFamily="2"/>
              </a:rPr>
              <a:t>Scuola </a:t>
            </a:r>
            <a:r>
              <a:rPr lang="it-IT" sz="1800" b="1" dirty="0" smtClean="0">
                <a:solidFill>
                  <a:schemeClr val="tx1"/>
                </a:solidFill>
                <a:latin typeface="Lucida Sans Unicode" pitchFamily="18"/>
                <a:cs typeface="Mangal" pitchFamily="2"/>
              </a:rPr>
              <a:t>dell’INFANZIA                             5 plessi e17 sezioni</a:t>
            </a:r>
          </a:p>
          <a:p>
            <a:pPr marL="0" lvl="0" indent="0" hangingPunct="1">
              <a:spcAft>
                <a:spcPts val="0"/>
              </a:spcAft>
              <a:buNone/>
            </a:pPr>
            <a:r>
              <a:rPr lang="it-IT" sz="1800" b="1" dirty="0" smtClean="0">
                <a:solidFill>
                  <a:schemeClr val="tx1"/>
                </a:solidFill>
                <a:latin typeface="Lucida Sans Unicode" pitchFamily="18"/>
                <a:cs typeface="Mangal" pitchFamily="2"/>
              </a:rPr>
              <a:t>Scuola PRIMARIA                                   3 plessi e 7 sezioni</a:t>
            </a:r>
          </a:p>
          <a:p>
            <a:pPr marL="0" lvl="0" indent="0" hangingPunct="1">
              <a:spcAft>
                <a:spcPts val="0"/>
              </a:spcAft>
              <a:buNone/>
            </a:pPr>
            <a:r>
              <a:rPr lang="it-IT" sz="1800" b="1" dirty="0" smtClean="0">
                <a:solidFill>
                  <a:schemeClr val="tx1"/>
                </a:solidFill>
                <a:latin typeface="Lucida Sans Unicode" pitchFamily="18"/>
                <a:cs typeface="Mangal" pitchFamily="2"/>
              </a:rPr>
              <a:t>Scuola SECONDARIA DI I GRADO           1 plesso e 8 sezioni</a:t>
            </a:r>
          </a:p>
          <a:p>
            <a:pPr marL="0" lvl="0" indent="0" hangingPunct="1">
              <a:spcAft>
                <a:spcPts val="0"/>
              </a:spcAft>
              <a:buNone/>
            </a:pPr>
            <a:r>
              <a:rPr lang="it-IT" sz="1800" b="1" i="1" dirty="0" smtClean="0">
                <a:solidFill>
                  <a:schemeClr val="tx1"/>
                </a:solidFill>
                <a:latin typeface="Lucida Sans Unicode" pitchFamily="18"/>
                <a:cs typeface="Mangal" pitchFamily="2"/>
              </a:rPr>
              <a:t>I docenti coinvolti  nel Curricolo in verticale sono  </a:t>
            </a:r>
            <a:r>
              <a:rPr lang="it-IT" sz="1800" b="1" i="1" dirty="0" smtClean="0">
                <a:solidFill>
                  <a:schemeClr val="tx1"/>
                </a:solidFill>
                <a:latin typeface="Lucida Sans Unicode" pitchFamily="18"/>
                <a:cs typeface="Mangal" pitchFamily="2"/>
              </a:rPr>
              <a:t>stati  158</a:t>
            </a:r>
            <a:r>
              <a:rPr lang="it-IT" sz="1800" b="1" i="1" dirty="0" smtClean="0">
                <a:solidFill>
                  <a:schemeClr val="tx1"/>
                </a:solidFill>
                <a:latin typeface="Lucida Sans Unicode" pitchFamily="18"/>
                <a:cs typeface="Mangal" pitchFamily="2"/>
              </a:rPr>
              <a:t>;</a:t>
            </a:r>
            <a:r>
              <a:rPr lang="it-IT" sz="1800" b="1" i="1" dirty="0" smtClean="0">
                <a:solidFill>
                  <a:schemeClr val="tx1"/>
                </a:solidFill>
                <a:latin typeface="Lucida Sans Unicode" pitchFamily="18"/>
                <a:cs typeface="Mangal" pitchFamily="2"/>
              </a:rPr>
              <a:t>  </a:t>
            </a:r>
            <a:r>
              <a:rPr lang="it-IT" sz="1800" b="1" i="1" dirty="0" smtClean="0">
                <a:solidFill>
                  <a:schemeClr val="tx1"/>
                </a:solidFill>
                <a:latin typeface="Lucida Sans Unicode" pitchFamily="18"/>
                <a:cs typeface="Mangal" pitchFamily="2"/>
              </a:rPr>
              <a:t>per la stesura  delle Rubriche valutative  è stata costituita una </a:t>
            </a:r>
            <a:r>
              <a:rPr lang="it-IT" sz="1800" b="1" i="1" dirty="0" smtClean="0">
                <a:solidFill>
                  <a:schemeClr val="tx1"/>
                </a:solidFill>
                <a:latin typeface="Lucida Sans Unicode" pitchFamily="18"/>
                <a:cs typeface="Mangal" pitchFamily="2"/>
              </a:rPr>
              <a:t>Commissione </a:t>
            </a:r>
            <a:r>
              <a:rPr lang="it-IT" sz="1800" b="1" i="1" dirty="0" smtClean="0">
                <a:solidFill>
                  <a:schemeClr val="tx1"/>
                </a:solidFill>
                <a:latin typeface="Lucida Sans Unicode" pitchFamily="18"/>
                <a:cs typeface="Mangal" pitchFamily="2"/>
              </a:rPr>
              <a:t>formata da 18 </a:t>
            </a:r>
            <a:r>
              <a:rPr lang="it-IT" sz="1800" b="1" i="1" dirty="0" smtClean="0">
                <a:solidFill>
                  <a:schemeClr val="tx1"/>
                </a:solidFill>
                <a:latin typeface="Lucida Sans Unicode" pitchFamily="18"/>
                <a:cs typeface="Mangal" pitchFamily="2"/>
              </a:rPr>
              <a:t>docenti </a:t>
            </a:r>
            <a:r>
              <a:rPr lang="it-IT" sz="1800" b="1" i="1" dirty="0" smtClean="0">
                <a:solidFill>
                  <a:schemeClr val="tx1"/>
                </a:solidFill>
                <a:latin typeface="Lucida Sans Unicode" pitchFamily="18"/>
                <a:cs typeface="Mangal" pitchFamily="2"/>
              </a:rPr>
              <a:t>dei tre ordini di Scuola. </a:t>
            </a:r>
            <a:endParaRPr lang="it-IT" sz="1600" b="1" i="1" dirty="0">
              <a:solidFill>
                <a:schemeClr val="tx1"/>
              </a:solidFill>
              <a:latin typeface="Lucida Sans Unicode" pitchFamily="18"/>
              <a:cs typeface="Mangal" pitchFamily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836712"/>
            <a:ext cx="3528392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61248"/>
            <a:ext cx="194421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 idx="4294967295"/>
          </p:nvPr>
        </p:nvSpPr>
        <p:spPr>
          <a:xfrm>
            <a:off x="539552" y="1988840"/>
            <a:ext cx="8183160" cy="2304256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hangingPunct="1">
              <a:buNone/>
            </a:pPr>
            <a:r>
              <a:rPr lang="it-IT" sz="2000" dirty="0" smtClean="0">
                <a:solidFill>
                  <a:schemeClr val="tx1"/>
                </a:solidFill>
              </a:rPr>
              <a:t>L’intero Collegio docenti è stato coinvolto per due anni nell’attività di </a:t>
            </a:r>
            <a:r>
              <a:rPr lang="it-IT" sz="2000" dirty="0" smtClean="0">
                <a:solidFill>
                  <a:schemeClr val="tx1"/>
                </a:solidFill>
              </a:rPr>
              <a:t>formazione - </a:t>
            </a:r>
            <a:r>
              <a:rPr lang="it-IT" sz="2000" dirty="0">
                <a:solidFill>
                  <a:schemeClr val="tx1"/>
                </a:solidFill>
              </a:rPr>
              <a:t>con incontri in plenaria </a:t>
            </a:r>
            <a:r>
              <a:rPr lang="it-IT" sz="2000" dirty="0" smtClean="0">
                <a:solidFill>
                  <a:schemeClr val="tx1"/>
                </a:solidFill>
              </a:rPr>
              <a:t>guidati da un’esperta - </a:t>
            </a:r>
            <a:r>
              <a:rPr lang="it-IT" sz="2000" dirty="0" smtClean="0">
                <a:solidFill>
                  <a:schemeClr val="tx1"/>
                </a:solidFill>
              </a:rPr>
              <a:t>e di autoformazione </a:t>
            </a:r>
            <a:r>
              <a:rPr lang="it-IT" sz="2000" dirty="0" smtClean="0">
                <a:solidFill>
                  <a:schemeClr val="tx1"/>
                </a:solidFill>
              </a:rPr>
              <a:t>con </a:t>
            </a:r>
            <a:r>
              <a:rPr lang="it-IT" sz="2000" dirty="0" smtClean="0">
                <a:solidFill>
                  <a:schemeClr val="tx1"/>
                </a:solidFill>
              </a:rPr>
              <a:t>gruppi </a:t>
            </a:r>
            <a:r>
              <a:rPr lang="it-IT" sz="2000" dirty="0" smtClean="0">
                <a:solidFill>
                  <a:schemeClr val="tx1"/>
                </a:solidFill>
              </a:rPr>
              <a:t>di lavoro disciplinari. </a:t>
            </a:r>
            <a:r>
              <a:rPr lang="it-IT" sz="2000" dirty="0" smtClean="0">
                <a:solidFill>
                  <a:schemeClr val="tx1"/>
                </a:solidFill>
              </a:rPr>
              <a:t>La Commissione </a:t>
            </a:r>
            <a:r>
              <a:rPr lang="it-IT" sz="2000" dirty="0" smtClean="0">
                <a:solidFill>
                  <a:schemeClr val="tx1"/>
                </a:solidFill>
              </a:rPr>
              <a:t>attualmente redige le Rubriche valutative. </a:t>
            </a:r>
            <a:r>
              <a:rPr lang="it-IT" sz="2000" dirty="0" smtClean="0">
                <a:solidFill>
                  <a:schemeClr val="tx1"/>
                </a:solidFill>
              </a:rPr>
              <a:t>Il risultato </a:t>
            </a:r>
            <a:r>
              <a:rPr lang="it-IT" sz="2000" dirty="0" smtClean="0">
                <a:solidFill>
                  <a:schemeClr val="tx1"/>
                </a:solidFill>
              </a:rPr>
              <a:t>è stato condiviso in sede di Collegio  docenti, pubblicato sul sito della </a:t>
            </a:r>
            <a:r>
              <a:rPr lang="it-IT" sz="2000" dirty="0" smtClean="0">
                <a:solidFill>
                  <a:schemeClr val="tx1"/>
                </a:solidFill>
              </a:rPr>
              <a:t>Scuola e </a:t>
            </a:r>
            <a:r>
              <a:rPr lang="it-IT" sz="2000" dirty="0" smtClean="0">
                <a:solidFill>
                  <a:schemeClr val="tx1"/>
                </a:solidFill>
              </a:rPr>
              <a:t>comunicato alle </a:t>
            </a:r>
            <a:r>
              <a:rPr lang="it-IT" sz="2000" dirty="0" smtClean="0">
                <a:solidFill>
                  <a:schemeClr val="tx1"/>
                </a:solidFill>
              </a:rPr>
              <a:t>famiglie.</a:t>
            </a:r>
            <a:endParaRPr lang="it-IT" sz="2000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5517232"/>
            <a:ext cx="2592288" cy="811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3562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 idx="4294967295"/>
          </p:nvPr>
        </p:nvSpPr>
        <p:spPr/>
        <p:txBody>
          <a:bodyPr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 hangingPunct="1">
              <a:buNone/>
            </a:pPr>
            <a:r>
              <a:rPr lang="it-IT" sz="4100" dirty="0"/>
              <a:t/>
            </a:r>
            <a:br>
              <a:rPr lang="it-IT" sz="4100" dirty="0"/>
            </a:br>
            <a:endParaRPr lang="it-IT" sz="4100" dirty="0"/>
          </a:p>
        </p:txBody>
      </p:sp>
      <p:sp>
        <p:nvSpPr>
          <p:cNvPr id="3" name="Sottotitolo 2"/>
          <p:cNvSpPr txBox="1">
            <a:spLocks noGrp="1"/>
          </p:cNvSpPr>
          <p:nvPr>
            <p:ph type="subTitle" idx="4294967295"/>
          </p:nvPr>
        </p:nvSpPr>
        <p:spPr>
          <a:xfrm>
            <a:off x="826920" y="2492896"/>
            <a:ext cx="7772039" cy="2088232"/>
          </a:xfrm>
        </p:spPr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hangingPunct="1">
              <a:spcAft>
                <a:spcPts val="0"/>
              </a:spcAft>
              <a:buNone/>
            </a:pPr>
            <a:endParaRPr lang="it-IT" sz="3200" b="1" dirty="0" smtClean="0">
              <a:solidFill>
                <a:srgbClr val="775F55"/>
              </a:solidFill>
              <a:latin typeface="Lucida Sans Unicode" pitchFamily="18"/>
              <a:cs typeface="Mangal" pitchFamily="2"/>
            </a:endParaRPr>
          </a:p>
          <a:p>
            <a:pPr marL="0" lvl="0" indent="0" hangingPunct="1">
              <a:spcAft>
                <a:spcPts val="0"/>
              </a:spcAft>
              <a:buNone/>
            </a:pPr>
            <a:r>
              <a:rPr lang="it-IT" sz="2800" b="1" dirty="0" smtClean="0">
                <a:solidFill>
                  <a:schemeClr val="tx1"/>
                </a:solidFill>
                <a:latin typeface="Lucida Sans Unicode" pitchFamily="18"/>
                <a:cs typeface="Mangal" pitchFamily="2"/>
              </a:rPr>
              <a:t>Il </a:t>
            </a:r>
            <a:r>
              <a:rPr lang="it-IT" sz="2800" b="1" dirty="0" smtClean="0">
                <a:solidFill>
                  <a:schemeClr val="tx1"/>
                </a:solidFill>
                <a:latin typeface="Lucida Sans Unicode" pitchFamily="18"/>
                <a:cs typeface="Mangal" pitchFamily="2"/>
              </a:rPr>
              <a:t>passaggio dal Curricolo in verticale alla Certificazione è avvenuto attraverso il Progetto di </a:t>
            </a:r>
            <a:r>
              <a:rPr lang="it-IT" sz="2800" b="1" dirty="0" smtClean="0">
                <a:solidFill>
                  <a:schemeClr val="tx1"/>
                </a:solidFill>
                <a:latin typeface="Lucida Sans Unicode" pitchFamily="18"/>
                <a:cs typeface="Mangal" pitchFamily="2"/>
              </a:rPr>
              <a:t>Istituto.</a:t>
            </a:r>
            <a:endParaRPr lang="it-IT" sz="2800" b="1" dirty="0">
              <a:solidFill>
                <a:schemeClr val="tx1"/>
              </a:solidFill>
              <a:latin typeface="Lucida Sans Unicode" pitchFamily="18"/>
              <a:cs typeface="Mangal" pitchFamily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980728"/>
            <a:ext cx="3456384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61248"/>
            <a:ext cx="194421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4450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INTESI &#10;DELLE PRINCIPALI NOVIT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 idx="4294967295"/>
          </p:nvPr>
        </p:nvSpPr>
        <p:spPr>
          <a:xfrm>
            <a:off x="467544" y="541295"/>
            <a:ext cx="8183160" cy="4975937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 hangingPunct="1">
              <a:buNone/>
            </a:pPr>
            <a:r>
              <a:rPr lang="it-IT" sz="1400" dirty="0" smtClean="0">
                <a:solidFill>
                  <a:schemeClr val="tx1"/>
                </a:solidFill>
              </a:rPr>
              <a:t>Profilo di competenza n° </a:t>
            </a:r>
            <a:r>
              <a:rPr lang="it-IT" sz="1400" dirty="0" smtClean="0">
                <a:solidFill>
                  <a:schemeClr val="tx1"/>
                </a:solidFill>
              </a:rPr>
              <a:t>1 - Comunicazione nella madrelingua</a:t>
            </a:r>
            <a:endParaRPr lang="it-IT" sz="1400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5517232"/>
            <a:ext cx="2592288" cy="811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8968453"/>
              </p:ext>
            </p:extLst>
          </p:nvPr>
        </p:nvGraphicFramePr>
        <p:xfrm>
          <a:off x="1331640" y="1124744"/>
          <a:ext cx="6052067" cy="4392488"/>
        </p:xfrm>
        <a:graphic>
          <a:graphicData uri="http://schemas.openxmlformats.org/drawingml/2006/table">
            <a:tbl>
              <a:tblPr/>
              <a:tblGrid>
                <a:gridCol w="4364684"/>
                <a:gridCol w="1687383"/>
              </a:tblGrid>
              <a:tr h="669916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700" dirty="0">
                          <a:effectLst/>
                          <a:latin typeface="Times New Roman"/>
                          <a:ea typeface="SimSun"/>
                          <a:cs typeface="Mangal"/>
                        </a:rPr>
                        <a:t>COMPITO DI REALTA’; Costituire gruppi di alunni, assegnando ruoli oppure lasciando che la gestione sia autonoma. Fornire il testo appartenente al genere su cui si intende lavorare e leggerlo. Si chiede di classificare il testo (riconoscere il genere), di scomporlo (sequenze, titola le sequenze, parole chiave, tema centrale, tema secondario, struttura, …)  e analizzarlo (autore, definizione dei personaggi, dei protagonisti principali e secondari, tempo della narrazione, contenuto, fonte, contesto, inferenze…).  Proporre una ricerca sul web finalizzata ad arricchire il lessico.</a:t>
                      </a:r>
                      <a:endParaRPr lang="it-IT" sz="800" dirty="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 dirty="0">
                          <a:effectLst/>
                          <a:latin typeface="Times New Roman"/>
                          <a:ea typeface="SimSun"/>
                          <a:cs typeface="Mangal"/>
                        </a:rPr>
                        <a:t> </a:t>
                      </a:r>
                      <a:endParaRPr lang="it-IT" sz="800" dirty="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23158" marR="24494" marT="24494" marB="24494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86119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700">
                          <a:effectLst/>
                          <a:latin typeface="Times New Roman"/>
                          <a:ea typeface="SimSun"/>
                          <a:cs typeface="Mangal"/>
                        </a:rPr>
                        <a:t>Profilo delle competenze; Ha una padronanza della lingua italiana tale da consentirgli di comprendere enunciati e testi di una certa complessità, di esprimere le proprie idee, di adottare un registro linguistico appropriato alle diverse situazioni.</a:t>
                      </a:r>
                      <a:endParaRPr lang="it-IT" sz="80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23158" marR="24494" marT="24494" marB="24494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009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800">
                          <a:effectLst/>
                          <a:latin typeface="Times New Roman"/>
                          <a:ea typeface="SimSun"/>
                          <a:cs typeface="Mangal"/>
                        </a:rPr>
                        <a:t>Descrittori di padronanza</a:t>
                      </a:r>
                    </a:p>
                  </a:txBody>
                  <a:tcPr marL="23158" marR="24494" marT="24494" marB="24494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 dirty="0">
                          <a:effectLst/>
                          <a:latin typeface="Times New Roman"/>
                          <a:ea typeface="SimSun"/>
                          <a:cs typeface="Mangal"/>
                        </a:rPr>
                        <a:t>Indicatori esplicativi di Livello</a:t>
                      </a:r>
                      <a:endParaRPr lang="it-IT" sz="800" dirty="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23158" marR="24494" marT="24494" marB="24494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30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700" dirty="0">
                          <a:effectLst/>
                          <a:latin typeface="Times New Roman"/>
                          <a:ea typeface="SimSun"/>
                          <a:cs typeface="Mangal"/>
                        </a:rPr>
                        <a:t>Riconosce la tipologia di testo proposto (classifica), fa ricerche autonome e approfondisce la comprensione del testo, rispetta il ruolo assegnato o concordato, coinvolge, stimola e sostiene i compagni.  Scompone   e analizza in tutte le sue parti il testo; </a:t>
                      </a:r>
                      <a:endParaRPr lang="it-IT" sz="800" dirty="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700" dirty="0">
                          <a:effectLst/>
                          <a:latin typeface="Times New Roman"/>
                          <a:ea typeface="SimSun"/>
                          <a:cs typeface="Mangal"/>
                        </a:rPr>
                        <a:t>espone il proprio pensiero in modo coerente rispetto alla consegna, utilizza un lessico specifico. Rielabora in modo personale e critico.</a:t>
                      </a:r>
                      <a:endParaRPr lang="it-IT" sz="800" dirty="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700" dirty="0">
                          <a:effectLst/>
                          <a:latin typeface="Times New Roman"/>
                          <a:ea typeface="SimSun"/>
                          <a:cs typeface="Mangal"/>
                        </a:rPr>
                        <a:t> </a:t>
                      </a:r>
                      <a:endParaRPr lang="it-IT" sz="800" dirty="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23158" marR="24494" marT="24494" marB="24494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700" b="1" i="1">
                          <a:effectLst/>
                          <a:latin typeface="Times New Roman"/>
                          <a:ea typeface="SimSun"/>
                          <a:cs typeface="Mangal"/>
                        </a:rPr>
                        <a:t>A – Avanzato </a:t>
                      </a:r>
                      <a:r>
                        <a:rPr lang="it-IT" sz="700">
                          <a:effectLst/>
                          <a:latin typeface="Times New Roman"/>
                          <a:ea typeface="SimSun"/>
                          <a:cs typeface="Mangal"/>
                        </a:rPr>
                        <a:t>L’alunno/a svolge compiti e risolve problemi complessi, mostrando padronanza nell’uso delle conoscenze e delle abilità; propone e sostiene le proprie opinioni e assume in modo responsabile decisioni consapevoli.</a:t>
                      </a:r>
                      <a:endParaRPr lang="it-IT" sz="80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23158" marR="24494" marT="24494" marB="24494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10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700">
                          <a:effectLst/>
                          <a:latin typeface="Times New Roman"/>
                          <a:ea typeface="SimSun"/>
                          <a:cs typeface="Mangal"/>
                        </a:rPr>
                        <a:t>Riconosce il testo proposto (classifica), fa ricerche in modo autonomo in relazione alle richieste, svolge il proprio ruolo nel gruppo.  Attraverso la lettura, comprende il testo e in modo autonomo lo scompone, individuando le sequenze, le parole chiave, il tema centrale e i temi secondari e lo analizza in modo da mettere in rilievo gran parte delle caratteristiche; Scompone   e analizza in tutte le sue parti il testo; espone il proprio pensiero in modo coerente rispetto alla consegna, utilizza un lessico specifico.  </a:t>
                      </a:r>
                      <a:endParaRPr lang="it-IT" sz="80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effectLst/>
                          <a:latin typeface="Times New Roman"/>
                          <a:ea typeface="SimSun"/>
                          <a:cs typeface="Mangal"/>
                        </a:rPr>
                        <a:t> </a:t>
                      </a:r>
                      <a:endParaRPr lang="it-IT" sz="80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effectLst/>
                          <a:latin typeface="Times New Roman"/>
                          <a:ea typeface="SimSun"/>
                          <a:cs typeface="Mangal"/>
                        </a:rPr>
                        <a:t> </a:t>
                      </a:r>
                      <a:endParaRPr lang="it-IT" sz="80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23158" marR="24494" marT="24494" marB="24494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700" b="1" i="1">
                          <a:effectLst/>
                          <a:latin typeface="Times New Roman"/>
                          <a:ea typeface="SimSun"/>
                          <a:cs typeface="Mangal"/>
                        </a:rPr>
                        <a:t>B – Intermedio </a:t>
                      </a:r>
                      <a:r>
                        <a:rPr lang="it-IT" sz="700">
                          <a:effectLst/>
                          <a:latin typeface="Times New Roman"/>
                          <a:ea typeface="SimSun"/>
                          <a:cs typeface="Mangal"/>
                        </a:rPr>
                        <a:t>L’alunno/a svolge compiti e risolve problemi in situazioni nuove, compie scelte consapevoli, mostrando di saper utilizzare le conoscenze e le abilità acquisite</a:t>
                      </a:r>
                      <a:endParaRPr lang="it-IT" sz="80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23158" marR="24494" marT="24494" marB="24494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513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700" dirty="0">
                          <a:effectLst/>
                          <a:latin typeface="Times New Roman"/>
                          <a:ea typeface="SimSun"/>
                          <a:cs typeface="Mangal"/>
                        </a:rPr>
                        <a:t>Riconosce la tipologia di testo proposto (classifica), chiede chiarimenti rispetto a ciò che non comprende e si fa aiutare nella ricerca</a:t>
                      </a:r>
                      <a:endParaRPr lang="it-IT" sz="800" dirty="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700" dirty="0">
                          <a:effectLst/>
                          <a:latin typeface="Times New Roman"/>
                          <a:ea typeface="SimSun"/>
                          <a:cs typeface="Mangal"/>
                        </a:rPr>
                        <a:t>Attraverso la lettura individua il tema centrale,</a:t>
                      </a:r>
                      <a:r>
                        <a:rPr lang="it-IT" sz="800" dirty="0">
                          <a:effectLst/>
                          <a:latin typeface="Times New Roman"/>
                          <a:ea typeface="SimSun"/>
                          <a:cs typeface="Mangal"/>
                        </a:rPr>
                        <a:t> </a:t>
                      </a:r>
                      <a:r>
                        <a:rPr lang="it-IT" sz="700" dirty="0">
                          <a:effectLst/>
                          <a:latin typeface="Times New Roman"/>
                          <a:ea typeface="SimSun"/>
                          <a:cs typeface="Mangal"/>
                        </a:rPr>
                        <a:t>lo scompone in sequenze e lo analizza evidenziando le parole chiave; espone il proprio pensiero utilizzando frasi semplici e di senso compiuto, utilizzando un lessico di base </a:t>
                      </a:r>
                      <a:endParaRPr lang="it-IT" sz="800" dirty="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800" dirty="0">
                          <a:effectLst/>
                          <a:latin typeface="Times New Roman"/>
                          <a:ea typeface="SimSun"/>
                          <a:cs typeface="Mangal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 dirty="0">
                          <a:effectLst/>
                          <a:latin typeface="Times New Roman"/>
                          <a:ea typeface="SimSun"/>
                          <a:cs typeface="Mangal"/>
                        </a:rPr>
                        <a:t> </a:t>
                      </a:r>
                      <a:endParaRPr lang="it-IT" sz="800" dirty="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23158" marR="24494" marT="24494" marB="24494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700" b="1" i="1">
                          <a:effectLst/>
                          <a:latin typeface="Times New Roman"/>
                          <a:ea typeface="SimSun"/>
                          <a:cs typeface="Mangal"/>
                        </a:rPr>
                        <a:t>C – Base </a:t>
                      </a:r>
                      <a:r>
                        <a:rPr lang="it-IT" sz="700">
                          <a:effectLst/>
                          <a:latin typeface="Times New Roman"/>
                          <a:ea typeface="SimSun"/>
                          <a:cs typeface="Mangal"/>
                        </a:rPr>
                        <a:t>L’alunno/a svolge compiti semplici anche in situazioni nuove, mostrando di possedere conoscenze e abilità fondamentali e di saper applicare basilari regole e procedure apprese.</a:t>
                      </a:r>
                      <a:endParaRPr lang="it-IT" sz="80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23158" marR="24494" marT="24494" marB="24494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618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700">
                          <a:effectLst/>
                          <a:latin typeface="Times New Roman"/>
                          <a:ea typeface="SimSun"/>
                          <a:cs typeface="Mangal"/>
                        </a:rPr>
                        <a:t>Riconosce la tipologia di testo proposto, con strumenti compensativi e attraverso il sostegno del gruppo. Chiede chiarimenti rispetto a ciò che non comprende.  Individua il tema centrale; espone i concetti fondamentali con l'aiuto di una traccia (schema, mappa, domande guida, immagini...) </a:t>
                      </a:r>
                      <a:endParaRPr lang="it-IT" sz="80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effectLst/>
                          <a:latin typeface="Times New Roman"/>
                          <a:ea typeface="SimSun"/>
                          <a:cs typeface="Mangal"/>
                        </a:rPr>
                        <a:t> </a:t>
                      </a:r>
                      <a:endParaRPr lang="it-IT" sz="80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23158" marR="24494" marT="24494" marB="24494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7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SimSun"/>
                          <a:cs typeface="Mangal"/>
                        </a:rPr>
                        <a:t>D– Iniziale </a:t>
                      </a:r>
                      <a:r>
                        <a:rPr lang="it-IT" sz="700" dirty="0">
                          <a:effectLst/>
                          <a:latin typeface="Times New Roman"/>
                          <a:ea typeface="SimSun"/>
                          <a:cs typeface="Mangal"/>
                        </a:rPr>
                        <a:t>L’alunno/a, se opportunamente guidato/a, svolge compiti semplici in situazioni note.</a:t>
                      </a:r>
                      <a:endParaRPr lang="it-IT" sz="800" dirty="0"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23158" marR="24494" marT="24494" marB="24494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 idx="4294967295"/>
          </p:nvPr>
        </p:nvSpPr>
        <p:spPr>
          <a:xfrm>
            <a:off x="539640" y="764704"/>
            <a:ext cx="8183160" cy="504056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 hangingPunct="1">
              <a:buNone/>
            </a:pPr>
            <a:r>
              <a:rPr lang="it-IT" sz="1200" dirty="0" smtClean="0">
                <a:solidFill>
                  <a:schemeClr val="tx1"/>
                </a:solidFill>
              </a:rPr>
              <a:t>Profilo di competenza n° </a:t>
            </a:r>
            <a:r>
              <a:rPr lang="it-IT" sz="1200" dirty="0" smtClean="0">
                <a:solidFill>
                  <a:schemeClr val="tx1"/>
                </a:solidFill>
              </a:rPr>
              <a:t>3 Competenza matematica e competenze di base in scienze e tecnologia</a:t>
            </a:r>
            <a:endParaRPr lang="it-IT" sz="1200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5517232"/>
            <a:ext cx="2592288" cy="811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8451055"/>
              </p:ext>
            </p:extLst>
          </p:nvPr>
        </p:nvGraphicFramePr>
        <p:xfrm>
          <a:off x="1403648" y="1210184"/>
          <a:ext cx="5976664" cy="4307048"/>
        </p:xfrm>
        <a:graphic>
          <a:graphicData uri="http://schemas.openxmlformats.org/drawingml/2006/table">
            <a:tbl>
              <a:tblPr/>
              <a:tblGrid>
                <a:gridCol w="3841687"/>
                <a:gridCol w="2134977"/>
              </a:tblGrid>
              <a:tr h="608798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7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SimSun"/>
                          <a:cs typeface="Mangal"/>
                        </a:rPr>
                        <a:t>COMPITO DI REALTA’; Costituire gruppi di alunni, assegnando ruoli oppure lasciando che la gestione sia autonoma</a:t>
                      </a:r>
                      <a:endParaRPr lang="it-IT" sz="800" dirty="0">
                        <a:solidFill>
                          <a:srgbClr val="00000A"/>
                        </a:solidFill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7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SimSun"/>
                          <a:cs typeface="Mangal"/>
                        </a:rPr>
                        <a:t>Ideazione, invenzione e progettazione di una situazione interattiva (oggetto, gioco, esperimento, ….)  Fornire materiali e strumenti essenziali (forme, …). Si procede alla realizzazione e si simulano possibili procedure ed usi finalizzate alla situazione interattiva. Si definiscono le regole d'uso, il procedimento, si condividono e si formalizzano (testo scritto sia cartaceo che digitale, disegno, racconto orale...)</a:t>
                      </a:r>
                      <a:endParaRPr lang="it-IT" sz="800" dirty="0">
                        <a:solidFill>
                          <a:srgbClr val="00000A"/>
                        </a:solidFill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7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SimSun"/>
                          <a:cs typeface="Mangal"/>
                        </a:rPr>
                        <a:t>Gli alunni analizzeranno il percorso realizzato promuovendo momenti </a:t>
                      </a:r>
                      <a:r>
                        <a:rPr lang="it-IT" sz="700" dirty="0" err="1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SimSun"/>
                          <a:cs typeface="Mangal"/>
                        </a:rPr>
                        <a:t>autovalutativi</a:t>
                      </a:r>
                      <a:r>
                        <a:rPr lang="it-IT" sz="7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SimSun"/>
                          <a:cs typeface="Mangal"/>
                        </a:rPr>
                        <a:t> che serviranno da feedback rispetto all'idea iniziale </a:t>
                      </a:r>
                      <a:endParaRPr lang="it-IT" sz="800" dirty="0">
                        <a:solidFill>
                          <a:srgbClr val="00000A"/>
                        </a:solidFill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SimSun"/>
                          <a:cs typeface="Mangal"/>
                        </a:rPr>
                        <a:t>  </a:t>
                      </a:r>
                      <a:endParaRPr lang="it-IT" sz="800" dirty="0">
                        <a:solidFill>
                          <a:srgbClr val="00000A"/>
                        </a:solidFill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20404" marR="22903" marT="22903" marB="22903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505522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70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SimSun"/>
                          <a:cs typeface="Mangal"/>
                        </a:rPr>
                        <a:t>Profilo delle competenze: Le sue conoscenze matematiche e scientifico-tecnologiche gli consentono di analizzare dati e fatti della realtà e di verificare l’attendibilità delle analisi quantitative e statistiche proposte da altri. Il possesso di un pensiero logico-scientifico gli consente di affrontare problemi e situazioni sulla base di elementi certi e di avere consapevolezza dei limiti delle affermazioni che riguardano questioni complesse che non si prestano a spiegazioni univoche. </a:t>
                      </a:r>
                      <a:endParaRPr lang="it-IT" sz="800">
                        <a:solidFill>
                          <a:srgbClr val="00000A"/>
                        </a:solidFill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20404" marR="22903" marT="22903" marB="22903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936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70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SimSun"/>
                          <a:cs typeface="Mangal"/>
                        </a:rPr>
                        <a:t>Descrittori di padronanza</a:t>
                      </a:r>
                      <a:endParaRPr lang="it-IT" sz="800">
                        <a:solidFill>
                          <a:srgbClr val="00000A"/>
                        </a:solidFill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20404" marR="22903" marT="22903" marB="22903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70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SimSun"/>
                          <a:cs typeface="Mangal"/>
                        </a:rPr>
                        <a:t>Indicatori esplicativi di Livello</a:t>
                      </a:r>
                      <a:endParaRPr lang="it-IT" sz="800">
                        <a:solidFill>
                          <a:srgbClr val="00000A"/>
                        </a:solidFill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20404" marR="22903" marT="22903" marB="22903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53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70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SimSun"/>
                          <a:cs typeface="Mangal"/>
                        </a:rPr>
                        <a:t>Riesce ad analizzare dati, fatti, materiali; inventa, progetta, realizza, sperimenta e verifica la situazione interattiva. Contribuisce alla scelta e alla ricerca dei materiali, rispetta il ruolo assegnato o concordato, coinvolge, stimola e sostiene i compagni nella simulazione delle procedure ed usi; definisce le regole d'uso, le formalizza in modo completo e sa condividerle. Di fronte a problemi complessi riesce a individuare le variabili in ingresso e in uscita e a dare soluzioni molteplici. Sa comunicare anche utilizzando il lessico specifico.</a:t>
                      </a:r>
                      <a:endParaRPr lang="it-IT" sz="800">
                        <a:solidFill>
                          <a:srgbClr val="00000A"/>
                        </a:solidFill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70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SimSun"/>
                          <a:cs typeface="Mangal"/>
                        </a:rPr>
                        <a:t> </a:t>
                      </a:r>
                      <a:endParaRPr lang="it-IT" sz="800">
                        <a:solidFill>
                          <a:srgbClr val="00000A"/>
                        </a:solidFill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20404" marR="22903" marT="22903" marB="22903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700" b="1" i="1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SimSun"/>
                          <a:cs typeface="Mangal"/>
                        </a:rPr>
                        <a:t>A – Avanzato </a:t>
                      </a:r>
                      <a:r>
                        <a:rPr lang="it-IT" sz="70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SimSun"/>
                          <a:cs typeface="Mangal"/>
                        </a:rPr>
                        <a:t>L’alunno/a svolge compiti e risolve problemi complessi, mostrando padronanza nell’uso delle conoscenze e delle abilità; propone e sostiene le proprie opinioni e assume in modo responsabile decisioni consapevoli.</a:t>
                      </a:r>
                      <a:endParaRPr lang="it-IT" sz="800">
                        <a:solidFill>
                          <a:srgbClr val="00000A"/>
                        </a:solidFill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20404" marR="22903" marT="22903" marB="22903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543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70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SimSun"/>
                          <a:cs typeface="Mangal"/>
                        </a:rPr>
                        <a:t>Riesce ad analizzare dati, fatti, materiali; progetta, realizza, sperimenta e verifica la situazione interattiva. Contribuisce alla scelta e alla ricerca dei materiali, rispetta il ruolo assegnato o concordato, sostiene i compagni nella simulazione delle procedure ed usi; definisce le regole d'uso, le formalizza e sa condividerle. Di fronte a problemi complessi li riconosce e cerca il confronto per trovare le possibili soluzioni.  Sa comunicare, utilizzando un lessico appropriato</a:t>
                      </a:r>
                      <a:endParaRPr lang="it-IT" sz="800">
                        <a:solidFill>
                          <a:srgbClr val="00000A"/>
                        </a:solidFill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20404" marR="22903" marT="22903" marB="22903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700" b="1" i="1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SimSun"/>
                          <a:cs typeface="Mangal"/>
                        </a:rPr>
                        <a:t>B – Intermedio  </a:t>
                      </a:r>
                      <a:r>
                        <a:rPr lang="it-IT" sz="70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SimSun"/>
                          <a:cs typeface="Mangal"/>
                        </a:rPr>
                        <a:t>L’alunno/a svolge compiti e risolve problemi in situazioni nuove, compie scelte consapevoli, mostrando di saper utilizzare le conoscenze e le abilità acquisite</a:t>
                      </a:r>
                      <a:endParaRPr lang="it-IT" sz="800">
                        <a:solidFill>
                          <a:srgbClr val="00000A"/>
                        </a:solidFill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20404" marR="22903" marT="22903" marB="22903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53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70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SimSun"/>
                          <a:cs typeface="Mangal"/>
                        </a:rPr>
                        <a:t>Riesce ad utilizzare dati, fatti, materiali; segue le procedure, contribuisce a realizzare la situazione interattiva. Contribuisce alla ricerca dei materiali, rispetta il ruolo assegnato o concordato, condivide il lavoro con i compagni; comprende le regole d'uso. Di fronte a problemi complessi chiede chiarimenti rispetto a ciò che non comprende e si fa aiutare nella ricerca. Sa comunicare utilizzando un lessico di base. </a:t>
                      </a:r>
                      <a:endParaRPr lang="it-IT" sz="800">
                        <a:solidFill>
                          <a:srgbClr val="00000A"/>
                        </a:solidFill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70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SimSun"/>
                          <a:cs typeface="Mangal"/>
                        </a:rPr>
                        <a:t> </a:t>
                      </a:r>
                      <a:endParaRPr lang="it-IT" sz="800">
                        <a:solidFill>
                          <a:srgbClr val="00000A"/>
                        </a:solidFill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20404" marR="22903" marT="22903" marB="22903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700" b="1" i="1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SimSun"/>
                          <a:cs typeface="Mangal"/>
                        </a:rPr>
                        <a:t>C – Base </a:t>
                      </a:r>
                      <a:r>
                        <a:rPr lang="it-IT" sz="70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SimSun"/>
                          <a:cs typeface="Mangal"/>
                        </a:rPr>
                        <a:t>L’alunno/a svolge compiti semplici anche in situazioni nuove, mostrando di possedere conoscenze e abilità fondamentali e di saper applicare basilari regole e procedure apprese.</a:t>
                      </a:r>
                      <a:endParaRPr lang="it-IT" sz="800">
                        <a:solidFill>
                          <a:srgbClr val="00000A"/>
                        </a:solidFill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20404" marR="22903" marT="22903" marB="22903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29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7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SimSun"/>
                          <a:cs typeface="Mangal"/>
                        </a:rPr>
                        <a:t>Riesce a seguire le procedure con strumenti compensativi e attraverso il sostegno del gruppo; interagisce nella situazione. Usa i materiali e rispetta il ruolo assegnato o concordato, condivide il lavoro con i compagni; comprende le regole d'uso principali e il senso dell'esperienza e la comunica con supporti </a:t>
                      </a:r>
                      <a:r>
                        <a:rPr lang="it-IT" sz="700" dirty="0" smtClean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SimSun"/>
                          <a:cs typeface="Mangal"/>
                        </a:rPr>
                        <a:t>(tutor</a:t>
                      </a:r>
                      <a:r>
                        <a:rPr lang="it-IT" sz="7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SimSun"/>
                          <a:cs typeface="Mangal"/>
                        </a:rPr>
                        <a:t>, audiovisivi, schemi, domande guida...) . </a:t>
                      </a:r>
                      <a:endParaRPr lang="it-IT" sz="800" dirty="0">
                        <a:solidFill>
                          <a:srgbClr val="00000A"/>
                        </a:solidFill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7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SimSun"/>
                          <a:cs typeface="Mangal"/>
                        </a:rPr>
                        <a:t> </a:t>
                      </a:r>
                      <a:endParaRPr lang="it-IT" sz="800" dirty="0">
                        <a:solidFill>
                          <a:srgbClr val="00000A"/>
                        </a:solidFill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7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SimSun"/>
                          <a:cs typeface="Mangal"/>
                        </a:rPr>
                        <a:t> </a:t>
                      </a:r>
                      <a:endParaRPr lang="it-IT" sz="800" dirty="0">
                        <a:solidFill>
                          <a:srgbClr val="00000A"/>
                        </a:solidFill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20404" marR="22903" marT="22903" marB="22903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7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SimSun"/>
                          <a:cs typeface="Mangal"/>
                        </a:rPr>
                        <a:t>D– Iniziale </a:t>
                      </a:r>
                      <a:r>
                        <a:rPr lang="it-IT" sz="700" dirty="0">
                          <a:solidFill>
                            <a:srgbClr val="00000A"/>
                          </a:solidFill>
                          <a:effectLst/>
                          <a:latin typeface="Times New Roman"/>
                          <a:ea typeface="SimSun"/>
                          <a:cs typeface="Mangal"/>
                        </a:rPr>
                        <a:t>L’alunno/a, se opportunamente guidato/a, svolge compiti semplici in situazioni note.</a:t>
                      </a:r>
                      <a:endParaRPr lang="it-IT" sz="800" dirty="0">
                        <a:solidFill>
                          <a:srgbClr val="00000A"/>
                        </a:solidFill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20404" marR="22903" marT="22903" marB="22903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6977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</TotalTime>
  <Words>1340</Words>
  <Application>Microsoft Office PowerPoint</Application>
  <PresentationFormat>Presentazione su schermo (4:3)</PresentationFormat>
  <Paragraphs>55</Paragraphs>
  <Slides>5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5</vt:i4>
      </vt:variant>
    </vt:vector>
  </HeadingPairs>
  <TitlesOfParts>
    <vt:vector size="7" baseType="lpstr">
      <vt:lpstr>Default</vt:lpstr>
      <vt:lpstr>Default 1</vt:lpstr>
      <vt:lpstr> </vt:lpstr>
      <vt:lpstr>L’intero Collegio docenti è stato coinvolto per due anni nell’attività di formazione - con incontri in plenaria guidati da un’esperta - e di autoformazione con gruppi di lavoro disciplinari. La Commissione attualmente redige le Rubriche valutative. Il risultato è stato condiviso in sede di Collegio  docenti, pubblicato sul sito della Scuola e comunicato alle famiglie.</vt:lpstr>
      <vt:lpstr> </vt:lpstr>
      <vt:lpstr>Profilo di competenza n° 1 - Comunicazione nella madrelingua</vt:lpstr>
      <vt:lpstr>Profilo di competenza n° 3 Competenza matematica e competenze di base in scienze e tecnologia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Linee di indirizzo per favorire il diritto allo studio degli alunni adottati </dc:title>
  <dc:creator>Pezzati Anna</dc:creator>
  <cp:lastModifiedBy>Adiministrator</cp:lastModifiedBy>
  <cp:revision>32</cp:revision>
  <dcterms:modified xsi:type="dcterms:W3CDTF">2016-05-03T18:11:13Z</dcterms:modified>
</cp:coreProperties>
</file>