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1"/>
  </p:notesMasterIdLst>
  <p:sldIdLst>
    <p:sldId id="350" r:id="rId2"/>
    <p:sldId id="348" r:id="rId3"/>
    <p:sldId id="351" r:id="rId4"/>
    <p:sldId id="358" r:id="rId5"/>
    <p:sldId id="355" r:id="rId6"/>
    <p:sldId id="354" r:id="rId7"/>
    <p:sldId id="356" r:id="rId8"/>
    <p:sldId id="258" r:id="rId9"/>
    <p:sldId id="310" r:id="rId10"/>
    <p:sldId id="311" r:id="rId11"/>
    <p:sldId id="330" r:id="rId12"/>
    <p:sldId id="331" r:id="rId13"/>
    <p:sldId id="332" r:id="rId14"/>
    <p:sldId id="360" r:id="rId15"/>
    <p:sldId id="357" r:id="rId16"/>
    <p:sldId id="313" r:id="rId17"/>
    <p:sldId id="312" r:id="rId18"/>
    <p:sldId id="323" r:id="rId19"/>
    <p:sldId id="324" r:id="rId20"/>
    <p:sldId id="326" r:id="rId21"/>
    <p:sldId id="327" r:id="rId22"/>
    <p:sldId id="328" r:id="rId23"/>
    <p:sldId id="329" r:id="rId24"/>
    <p:sldId id="315" r:id="rId25"/>
    <p:sldId id="359" r:id="rId26"/>
    <p:sldId id="318" r:id="rId27"/>
    <p:sldId id="361" r:id="rId28"/>
    <p:sldId id="334" r:id="rId29"/>
    <p:sldId id="335" r:id="rId30"/>
    <p:sldId id="303" r:id="rId31"/>
    <p:sldId id="304" r:id="rId32"/>
    <p:sldId id="305" r:id="rId33"/>
    <p:sldId id="306" r:id="rId34"/>
    <p:sldId id="307" r:id="rId35"/>
    <p:sldId id="336" r:id="rId36"/>
    <p:sldId id="338" r:id="rId37"/>
    <p:sldId id="337" r:id="rId38"/>
    <p:sldId id="339" r:id="rId39"/>
    <p:sldId id="340" r:id="rId40"/>
    <p:sldId id="309" r:id="rId41"/>
    <p:sldId id="308" r:id="rId42"/>
    <p:sldId id="341" r:id="rId43"/>
    <p:sldId id="342" r:id="rId44"/>
    <p:sldId id="343" r:id="rId45"/>
    <p:sldId id="345" r:id="rId46"/>
    <p:sldId id="346" r:id="rId47"/>
    <p:sldId id="347" r:id="rId48"/>
    <p:sldId id="301" r:id="rId49"/>
    <p:sldId id="302" r:id="rId50"/>
    <p:sldId id="394" r:id="rId51"/>
    <p:sldId id="261" r:id="rId52"/>
    <p:sldId id="262" r:id="rId53"/>
    <p:sldId id="364" r:id="rId54"/>
    <p:sldId id="365" r:id="rId55"/>
    <p:sldId id="366" r:id="rId56"/>
    <p:sldId id="367" r:id="rId57"/>
    <p:sldId id="368" r:id="rId58"/>
    <p:sldId id="384" r:id="rId59"/>
    <p:sldId id="385" r:id="rId60"/>
    <p:sldId id="386" r:id="rId61"/>
    <p:sldId id="387" r:id="rId62"/>
    <p:sldId id="388" r:id="rId63"/>
    <p:sldId id="389" r:id="rId64"/>
    <p:sldId id="390" r:id="rId65"/>
    <p:sldId id="391" r:id="rId66"/>
    <p:sldId id="392" r:id="rId67"/>
    <p:sldId id="393" r:id="rId68"/>
    <p:sldId id="395" r:id="rId69"/>
    <p:sldId id="369" r:id="rId70"/>
    <p:sldId id="370" r:id="rId71"/>
    <p:sldId id="375" r:id="rId72"/>
    <p:sldId id="376" r:id="rId73"/>
    <p:sldId id="377" r:id="rId74"/>
    <p:sldId id="378" r:id="rId75"/>
    <p:sldId id="379" r:id="rId76"/>
    <p:sldId id="380" r:id="rId77"/>
    <p:sldId id="381" r:id="rId78"/>
    <p:sldId id="382" r:id="rId79"/>
    <p:sldId id="383" r:id="rId8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5B3A"/>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1" d="100"/>
          <a:sy n="91" d="100"/>
        </p:scale>
        <p:origin x="-1218"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0AB99D-445E-406B-B0CF-2B4588AB4353}" type="datetimeFigureOut">
              <a:rPr lang="it-IT" smtClean="0"/>
              <a:pPr/>
              <a:t>27/03/2012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A40934-DF79-4186-ACE7-8BE19166A231}"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egnaposto immagine diapositiva 1"/>
          <p:cNvSpPr>
            <a:spLocks noGrp="1" noRot="1" noChangeAspect="1"/>
          </p:cNvSpPr>
          <p:nvPr>
            <p:ph type="sldImg"/>
          </p:nvPr>
        </p:nvSpPr>
        <p:spPr bwMode="auto">
          <a:noFill/>
          <a:ln>
            <a:solidFill>
              <a:srgbClr val="000000"/>
            </a:solidFill>
            <a:miter lim="800000"/>
            <a:headEnd/>
            <a:tailEnd/>
          </a:ln>
        </p:spPr>
      </p:sp>
      <p:sp>
        <p:nvSpPr>
          <p:cNvPr id="15362"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dirty="0" smtClean="0"/>
          </a:p>
        </p:txBody>
      </p:sp>
      <p:sp>
        <p:nvSpPr>
          <p:cNvPr id="15363"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147DCF8-9BD3-4173-80AA-673C778DA97F}" type="slidenum">
              <a:rPr lang="it-IT"/>
              <a:pPr fontAlgn="base">
                <a:spcBef>
                  <a:spcPct val="0"/>
                </a:spcBef>
                <a:spcAft>
                  <a:spcPct val="0"/>
                </a:spcAft>
              </a:pPr>
              <a:t>1</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6"/>
          <p:cNvSpPr txBox="1">
            <a:spLocks noGrp="1"/>
          </p:cNvSpPr>
          <p:nvPr/>
        </p:nvSpPr>
        <p:spPr>
          <a:xfrm>
            <a:off x="3884815" y="8685413"/>
            <a:ext cx="2971587" cy="457126"/>
          </a:xfrm>
          <a:prstGeom prst="rect">
            <a:avLst/>
          </a:prstGeom>
          <a:noFill/>
        </p:spPr>
        <p:txBody>
          <a:bodyPr anchor="b"/>
          <a:lstStyle/>
          <a:p>
            <a:pPr algn="r" fontAlgn="auto">
              <a:spcBef>
                <a:spcPts val="0"/>
              </a:spcBef>
              <a:spcAft>
                <a:spcPts val="0"/>
              </a:spcAft>
              <a:defRPr/>
            </a:pPr>
            <a:fld id="{DEAC231F-E6C7-4F5B-9278-8322C16389C5}" type="slidenum">
              <a:rPr lang="it-IT" sz="1200">
                <a:latin typeface="+mn-lt"/>
              </a:rPr>
              <a:pPr algn="r" fontAlgn="auto">
                <a:spcBef>
                  <a:spcPts val="0"/>
                </a:spcBef>
                <a:spcAft>
                  <a:spcPts val="0"/>
                </a:spcAft>
                <a:defRPr/>
              </a:pPr>
              <a:t>14</a:t>
            </a:fld>
            <a:endParaRPr lang="it-IT" sz="1200">
              <a:latin typeface="+mn-lt"/>
            </a:endParaRPr>
          </a:p>
        </p:txBody>
      </p:sp>
      <p:sp>
        <p:nvSpPr>
          <p:cNvPr id="102403"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2404"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59396" name="Segnaposto numero diapositiva 3"/>
          <p:cNvSpPr txBox="1">
            <a:spLocks noGrp="1"/>
          </p:cNvSpPr>
          <p:nvPr/>
        </p:nvSpPr>
        <p:spPr bwMode="auto">
          <a:xfrm>
            <a:off x="3884815" y="8685413"/>
            <a:ext cx="2971587" cy="457126"/>
          </a:xfrm>
          <a:prstGeom prst="rect">
            <a:avLst/>
          </a:prstGeom>
          <a:noFill/>
          <a:ln>
            <a:miter lim="800000"/>
            <a:headEnd/>
            <a:tailEnd/>
          </a:ln>
        </p:spPr>
        <p:txBody>
          <a:bodyPr anchor="b"/>
          <a:lstStyle/>
          <a:p>
            <a:pPr algn="r">
              <a:defRPr/>
            </a:pPr>
            <a:fld id="{22376BFE-5BA2-4B19-B425-07A7E06A88DC}" type="slidenum">
              <a:rPr lang="it-IT" sz="1200">
                <a:latin typeface="+mn-lt"/>
              </a:rPr>
              <a:pPr algn="r">
                <a:defRPr/>
              </a:pPr>
              <a:t>14</a:t>
            </a:fld>
            <a:endParaRPr lang="it-IT" sz="1200">
              <a:latin typeface="+mn-lt"/>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37891"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7892"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E5C58A2-DE3A-4CA2-85F3-3BB3BC0CD061}" type="slidenum">
              <a:rPr lang="it-IT" smtClean="0"/>
              <a:pPr fontAlgn="base">
                <a:spcBef>
                  <a:spcPct val="0"/>
                </a:spcBef>
                <a:spcAft>
                  <a:spcPct val="0"/>
                </a:spcAft>
                <a:defRPr/>
              </a:pPr>
              <a:t>16</a:t>
            </a:fld>
            <a:endParaRPr lang="it-I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egnaposto immagine diapositiva 1"/>
          <p:cNvSpPr>
            <a:spLocks noGrp="1" noRot="1" noChangeAspect="1" noTextEdit="1"/>
          </p:cNvSpPr>
          <p:nvPr>
            <p:ph type="sldImg"/>
          </p:nvPr>
        </p:nvSpPr>
        <p:spPr>
          <a:ln/>
        </p:spPr>
      </p:sp>
      <p:sp>
        <p:nvSpPr>
          <p:cNvPr id="101379" name="Segnaposto note 2"/>
          <p:cNvSpPr>
            <a:spLocks noGrp="1"/>
          </p:cNvSpPr>
          <p:nvPr>
            <p:ph type="body" idx="1"/>
          </p:nvPr>
        </p:nvSpPr>
        <p:spPr>
          <a:noFill/>
          <a:ln/>
        </p:spPr>
        <p:txBody>
          <a:bodyPr/>
          <a:lstStyle/>
          <a:p>
            <a:endParaRPr lang="it-IT" smtClean="0"/>
          </a:p>
        </p:txBody>
      </p:sp>
      <p:sp>
        <p:nvSpPr>
          <p:cNvPr id="101380" name="Segnaposto numero diapositiva 3"/>
          <p:cNvSpPr txBox="1">
            <a:spLocks noGrp="1"/>
          </p:cNvSpPr>
          <p:nvPr/>
        </p:nvSpPr>
        <p:spPr bwMode="auto">
          <a:xfrm>
            <a:off x="3884816" y="8685413"/>
            <a:ext cx="2971587" cy="457126"/>
          </a:xfrm>
          <a:prstGeom prst="rect">
            <a:avLst/>
          </a:prstGeom>
          <a:noFill/>
          <a:ln w="9525">
            <a:noFill/>
            <a:miter lim="800000"/>
            <a:headEnd/>
            <a:tailEnd/>
          </a:ln>
        </p:spPr>
        <p:txBody>
          <a:bodyPr lIns="91431" tIns="45716" rIns="91431" bIns="45716" anchor="b"/>
          <a:lstStyle/>
          <a:p>
            <a:pPr algn="r"/>
            <a:fld id="{3C5BEB90-7D70-4AD0-B442-065DB1000A7F}" type="slidenum">
              <a:rPr lang="en-US" sz="1200"/>
              <a:pPr algn="r"/>
              <a:t>26</a:t>
            </a:fld>
            <a:endParaRPr lang="en-US" sz="120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endParaRPr lang="it-IT"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endParaRPr lang="it-IT"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egnaposto immagine diapositiva 1"/>
          <p:cNvSpPr>
            <a:spLocks noGrp="1" noRot="1" noChangeAspect="1"/>
          </p:cNvSpPr>
          <p:nvPr>
            <p:ph type="sldImg"/>
          </p:nvPr>
        </p:nvSpPr>
        <p:spPr bwMode="auto">
          <a:noFill/>
          <a:ln>
            <a:solidFill>
              <a:srgbClr val="000000"/>
            </a:solidFill>
            <a:miter lim="800000"/>
            <a:headEnd/>
            <a:tailEnd/>
          </a:ln>
        </p:spPr>
      </p:sp>
      <p:sp>
        <p:nvSpPr>
          <p:cNvPr id="41986"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987"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03B1F2-C874-48D6-8A2D-83BB354FA238}" type="slidenum">
              <a:rPr lang="it-IT"/>
              <a:pPr fontAlgn="base">
                <a:spcBef>
                  <a:spcPct val="0"/>
                </a:spcBef>
                <a:spcAft>
                  <a:spcPct val="0"/>
                </a:spcAft>
                <a:defRPr/>
              </a:pPr>
              <a:t>51</a:t>
            </a:fld>
            <a:endParaRPr 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egnaposto immagine diapositiva 1"/>
          <p:cNvSpPr>
            <a:spLocks noGrp="1" noRot="1" noChangeAspect="1"/>
          </p:cNvSpPr>
          <p:nvPr>
            <p:ph type="sldImg"/>
          </p:nvPr>
        </p:nvSpPr>
        <p:spPr bwMode="auto">
          <a:noFill/>
          <a:ln>
            <a:solidFill>
              <a:srgbClr val="000000"/>
            </a:solidFill>
            <a:miter lim="800000"/>
            <a:headEnd/>
            <a:tailEnd/>
          </a:ln>
        </p:spPr>
      </p:sp>
      <p:sp>
        <p:nvSpPr>
          <p:cNvPr id="44034"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4035"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F0932F9-107D-4065-89DA-78FF5309DADB}" type="slidenum">
              <a:rPr lang="it-IT"/>
              <a:pPr fontAlgn="base">
                <a:spcBef>
                  <a:spcPct val="0"/>
                </a:spcBef>
                <a:spcAft>
                  <a:spcPct val="0"/>
                </a:spcAft>
                <a:defRPr/>
              </a:pPr>
              <a:t>52</a:t>
            </a:fld>
            <a:endParaRPr lang="it-I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egnaposto immagine diapositiva 1"/>
          <p:cNvSpPr>
            <a:spLocks noGrp="1" noRot="1" noChangeAspect="1"/>
          </p:cNvSpPr>
          <p:nvPr>
            <p:ph type="sldImg"/>
          </p:nvPr>
        </p:nvSpPr>
        <p:spPr bwMode="auto">
          <a:noFill/>
          <a:ln>
            <a:solidFill>
              <a:srgbClr val="000000"/>
            </a:solidFill>
            <a:miter lim="800000"/>
            <a:headEnd/>
            <a:tailEnd/>
          </a:ln>
        </p:spPr>
      </p:sp>
      <p:sp>
        <p:nvSpPr>
          <p:cNvPr id="54274"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54275"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1CA5E66-24F0-4A52-80A0-79985EC534B5}" type="slidenum">
              <a:rPr lang="it-IT"/>
              <a:pPr fontAlgn="base">
                <a:spcBef>
                  <a:spcPct val="0"/>
                </a:spcBef>
                <a:spcAft>
                  <a:spcPct val="0"/>
                </a:spcAft>
                <a:defRPr/>
              </a:pPr>
              <a:t>53</a:t>
            </a:fld>
            <a:endParaRPr lang="it-I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egnaposto immagine diapositiva 1"/>
          <p:cNvSpPr>
            <a:spLocks noGrp="1" noRot="1" noChangeAspect="1"/>
          </p:cNvSpPr>
          <p:nvPr>
            <p:ph type="sldImg"/>
          </p:nvPr>
        </p:nvSpPr>
        <p:spPr bwMode="auto">
          <a:noFill/>
          <a:ln>
            <a:solidFill>
              <a:srgbClr val="000000"/>
            </a:solidFill>
            <a:miter lim="800000"/>
            <a:headEnd/>
            <a:tailEnd/>
          </a:ln>
        </p:spPr>
      </p:sp>
      <p:sp>
        <p:nvSpPr>
          <p:cNvPr id="54274"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54275"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1CA5E66-24F0-4A52-80A0-79985EC534B5}" type="slidenum">
              <a:rPr lang="it-IT"/>
              <a:pPr fontAlgn="base">
                <a:spcBef>
                  <a:spcPct val="0"/>
                </a:spcBef>
                <a:spcAft>
                  <a:spcPct val="0"/>
                </a:spcAft>
                <a:defRPr/>
              </a:pPr>
              <a:t>54</a:t>
            </a:fld>
            <a:endParaRPr lang="it-I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egnaposto immagine diapositiva 1"/>
          <p:cNvSpPr>
            <a:spLocks noGrp="1" noRot="1" noChangeAspect="1"/>
          </p:cNvSpPr>
          <p:nvPr>
            <p:ph type="sldImg"/>
          </p:nvPr>
        </p:nvSpPr>
        <p:spPr bwMode="auto">
          <a:noFill/>
          <a:ln>
            <a:solidFill>
              <a:srgbClr val="000000"/>
            </a:solidFill>
            <a:miter lim="800000"/>
            <a:headEnd/>
            <a:tailEnd/>
          </a:ln>
        </p:spPr>
      </p:sp>
      <p:sp>
        <p:nvSpPr>
          <p:cNvPr id="56322"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56323"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6C9DF86-AAFF-41DC-9D7F-98FB3167E892}" type="slidenum">
              <a:rPr lang="it-IT"/>
              <a:pPr fontAlgn="base">
                <a:spcBef>
                  <a:spcPct val="0"/>
                </a:spcBef>
                <a:spcAft>
                  <a:spcPct val="0"/>
                </a:spcAft>
                <a:defRPr/>
              </a:pPr>
              <a:t>55</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egnaposto immagine diapositiva 1"/>
          <p:cNvSpPr>
            <a:spLocks noGrp="1" noRot="1" noChangeAspect="1"/>
          </p:cNvSpPr>
          <p:nvPr>
            <p:ph type="sldImg"/>
          </p:nvPr>
        </p:nvSpPr>
        <p:spPr bwMode="auto">
          <a:noFill/>
          <a:ln>
            <a:solidFill>
              <a:srgbClr val="000000"/>
            </a:solidFill>
            <a:miter lim="800000"/>
            <a:headEnd/>
            <a:tailEnd/>
          </a:ln>
        </p:spPr>
      </p:sp>
      <p:sp>
        <p:nvSpPr>
          <p:cNvPr id="15362"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dirty="0" smtClean="0"/>
          </a:p>
        </p:txBody>
      </p:sp>
      <p:sp>
        <p:nvSpPr>
          <p:cNvPr id="15363"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147DCF8-9BD3-4173-80AA-673C778DA97F}" type="slidenum">
              <a:rPr lang="it-IT"/>
              <a:pPr fontAlgn="base">
                <a:spcBef>
                  <a:spcPct val="0"/>
                </a:spcBef>
                <a:spcAft>
                  <a:spcPct val="0"/>
                </a:spcAft>
              </a:pPr>
              <a:t>2</a:t>
            </a:fld>
            <a:endParaRPr lang="it-IT"/>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egnaposto immagine diapositiva 1"/>
          <p:cNvSpPr>
            <a:spLocks noGrp="1" noRot="1" noChangeAspect="1"/>
          </p:cNvSpPr>
          <p:nvPr>
            <p:ph type="sldImg"/>
          </p:nvPr>
        </p:nvSpPr>
        <p:spPr bwMode="auto">
          <a:noFill/>
          <a:ln>
            <a:solidFill>
              <a:srgbClr val="000000"/>
            </a:solidFill>
            <a:miter lim="800000"/>
            <a:headEnd/>
            <a:tailEnd/>
          </a:ln>
        </p:spPr>
      </p:sp>
      <p:sp>
        <p:nvSpPr>
          <p:cNvPr id="58370"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58371"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A895B0B-E2FE-41B2-BC1A-3022871D147F}" type="slidenum">
              <a:rPr lang="it-IT"/>
              <a:pPr fontAlgn="base">
                <a:spcBef>
                  <a:spcPct val="0"/>
                </a:spcBef>
                <a:spcAft>
                  <a:spcPct val="0"/>
                </a:spcAft>
                <a:defRPr/>
              </a:pPr>
              <a:t>56</a:t>
            </a:fld>
            <a:endParaRPr lang="it-IT"/>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egnaposto immagine diapositiva 1"/>
          <p:cNvSpPr>
            <a:spLocks noGrp="1" noRot="1" noChangeAspect="1"/>
          </p:cNvSpPr>
          <p:nvPr>
            <p:ph type="sldImg"/>
          </p:nvPr>
        </p:nvSpPr>
        <p:spPr bwMode="auto">
          <a:noFill/>
          <a:ln>
            <a:solidFill>
              <a:srgbClr val="000000"/>
            </a:solidFill>
            <a:miter lim="800000"/>
            <a:headEnd/>
            <a:tailEnd/>
          </a:ln>
        </p:spPr>
      </p:sp>
      <p:sp>
        <p:nvSpPr>
          <p:cNvPr id="60418"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60419"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24DC591-EC76-4EDF-BB1A-50F8142BAF4E}" type="slidenum">
              <a:rPr lang="it-IT"/>
              <a:pPr fontAlgn="base">
                <a:spcBef>
                  <a:spcPct val="0"/>
                </a:spcBef>
                <a:spcAft>
                  <a:spcPct val="0"/>
                </a:spcAft>
                <a:defRPr/>
              </a:pPr>
              <a:t>57</a:t>
            </a:fld>
            <a:endParaRPr lang="it-IT"/>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EA40934-DF79-4186-ACE7-8BE19166A231}" type="slidenum">
              <a:rPr lang="it-IT" smtClean="0"/>
              <a:pPr/>
              <a:t>64</a:t>
            </a:fld>
            <a:endParaRPr lang="it-IT"/>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endParaRPr lang="it-IT"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egnaposto immagine diapositiva 1"/>
          <p:cNvSpPr>
            <a:spLocks noGrp="1" noRot="1" noChangeAspect="1"/>
          </p:cNvSpPr>
          <p:nvPr>
            <p:ph type="sldImg"/>
          </p:nvPr>
        </p:nvSpPr>
        <p:spPr bwMode="auto">
          <a:noFill/>
          <a:ln>
            <a:solidFill>
              <a:srgbClr val="000000"/>
            </a:solidFill>
            <a:miter lim="800000"/>
            <a:headEnd/>
            <a:tailEnd/>
          </a:ln>
        </p:spPr>
      </p:sp>
      <p:sp>
        <p:nvSpPr>
          <p:cNvPr id="62466"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62467"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2929F72-77AB-4684-B371-86DC7642D1CB}" type="slidenum">
              <a:rPr lang="it-IT"/>
              <a:pPr fontAlgn="base">
                <a:spcBef>
                  <a:spcPct val="0"/>
                </a:spcBef>
                <a:spcAft>
                  <a:spcPct val="0"/>
                </a:spcAft>
                <a:defRPr/>
              </a:pPr>
              <a:t>69</a:t>
            </a:fld>
            <a:endParaRPr lang="it-IT"/>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egnaposto immagine diapositiva 1"/>
          <p:cNvSpPr>
            <a:spLocks noGrp="1" noRot="1" noChangeAspect="1"/>
          </p:cNvSpPr>
          <p:nvPr>
            <p:ph type="sldImg"/>
          </p:nvPr>
        </p:nvSpPr>
        <p:spPr bwMode="auto">
          <a:noFill/>
          <a:ln>
            <a:solidFill>
              <a:srgbClr val="000000"/>
            </a:solidFill>
            <a:miter lim="800000"/>
            <a:headEnd/>
            <a:tailEnd/>
          </a:ln>
        </p:spPr>
      </p:sp>
      <p:sp>
        <p:nvSpPr>
          <p:cNvPr id="64514"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64515"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B36985F-F0C4-4E5F-A71E-69BAEE86BA4F}" type="slidenum">
              <a:rPr lang="it-IT"/>
              <a:pPr fontAlgn="base">
                <a:spcBef>
                  <a:spcPct val="0"/>
                </a:spcBef>
                <a:spcAft>
                  <a:spcPct val="0"/>
                </a:spcAft>
                <a:defRPr/>
              </a:pPr>
              <a:t>70</a:t>
            </a:fld>
            <a:endParaRPr lang="it-IT"/>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egnaposto immagine diapositiva 1"/>
          <p:cNvSpPr>
            <a:spLocks noGrp="1" noRot="1" noChangeAspect="1"/>
          </p:cNvSpPr>
          <p:nvPr>
            <p:ph type="sldImg"/>
          </p:nvPr>
        </p:nvSpPr>
        <p:spPr bwMode="auto">
          <a:noFill/>
          <a:ln>
            <a:solidFill>
              <a:srgbClr val="000000"/>
            </a:solidFill>
            <a:miter lim="800000"/>
            <a:headEnd/>
            <a:tailEnd/>
          </a:ln>
        </p:spPr>
      </p:sp>
      <p:sp>
        <p:nvSpPr>
          <p:cNvPr id="74754"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74755"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727B027-403C-4910-8391-BA5D8640868C}" type="slidenum">
              <a:rPr lang="it-IT"/>
              <a:pPr fontAlgn="base">
                <a:spcBef>
                  <a:spcPct val="0"/>
                </a:spcBef>
                <a:spcAft>
                  <a:spcPct val="0"/>
                </a:spcAft>
                <a:defRPr/>
              </a:pPr>
              <a:t>71</a:t>
            </a:fld>
            <a:endParaRPr lang="it-IT"/>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egnaposto immagine diapositiva 1"/>
          <p:cNvSpPr>
            <a:spLocks noGrp="1" noRot="1" noChangeAspect="1"/>
          </p:cNvSpPr>
          <p:nvPr>
            <p:ph type="sldImg"/>
          </p:nvPr>
        </p:nvSpPr>
        <p:spPr bwMode="auto">
          <a:noFill/>
          <a:ln>
            <a:solidFill>
              <a:srgbClr val="000000"/>
            </a:solidFill>
            <a:miter lim="800000"/>
            <a:headEnd/>
            <a:tailEnd/>
          </a:ln>
        </p:spPr>
      </p:sp>
      <p:sp>
        <p:nvSpPr>
          <p:cNvPr id="76802"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76803"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02B653D-0FFE-4A8A-9ED6-6AFD81439951}" type="slidenum">
              <a:rPr lang="it-IT"/>
              <a:pPr fontAlgn="base">
                <a:spcBef>
                  <a:spcPct val="0"/>
                </a:spcBef>
                <a:spcAft>
                  <a:spcPct val="0"/>
                </a:spcAft>
                <a:defRPr/>
              </a:pPr>
              <a:t>72</a:t>
            </a:fld>
            <a:endParaRPr lang="it-IT"/>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Segnaposto immagine diapositiva 1"/>
          <p:cNvSpPr>
            <a:spLocks noGrp="1" noRot="1" noChangeAspect="1"/>
          </p:cNvSpPr>
          <p:nvPr>
            <p:ph type="sldImg"/>
          </p:nvPr>
        </p:nvSpPr>
        <p:spPr bwMode="auto">
          <a:noFill/>
          <a:ln>
            <a:solidFill>
              <a:srgbClr val="000000"/>
            </a:solidFill>
            <a:miter lim="800000"/>
            <a:headEnd/>
            <a:tailEnd/>
          </a:ln>
        </p:spPr>
      </p:sp>
      <p:sp>
        <p:nvSpPr>
          <p:cNvPr id="78850"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78851"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20C6EB-579F-4D81-A858-4A04071CFAEF}" type="slidenum">
              <a:rPr lang="it-IT"/>
              <a:pPr fontAlgn="base">
                <a:spcBef>
                  <a:spcPct val="0"/>
                </a:spcBef>
                <a:spcAft>
                  <a:spcPct val="0"/>
                </a:spcAft>
                <a:defRPr/>
              </a:pPr>
              <a:t>73</a:t>
            </a:fld>
            <a:endParaRPr lang="it-IT"/>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egnaposto immagine diapositiva 1"/>
          <p:cNvSpPr>
            <a:spLocks noGrp="1" noRot="1" noChangeAspect="1"/>
          </p:cNvSpPr>
          <p:nvPr>
            <p:ph type="sldImg"/>
          </p:nvPr>
        </p:nvSpPr>
        <p:spPr bwMode="auto">
          <a:noFill/>
          <a:ln>
            <a:solidFill>
              <a:srgbClr val="000000"/>
            </a:solidFill>
            <a:miter lim="800000"/>
            <a:headEnd/>
            <a:tailEnd/>
          </a:ln>
        </p:spPr>
      </p:sp>
      <p:sp>
        <p:nvSpPr>
          <p:cNvPr id="80898"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80899"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318FE00-16C5-4C32-B147-D28011E066BC}" type="slidenum">
              <a:rPr lang="it-IT"/>
              <a:pPr fontAlgn="base">
                <a:spcBef>
                  <a:spcPct val="0"/>
                </a:spcBef>
                <a:spcAft>
                  <a:spcPct val="0"/>
                </a:spcAft>
                <a:defRPr/>
              </a:pPr>
              <a:t>74</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egnaposto immagine diapositiva 1"/>
          <p:cNvSpPr>
            <a:spLocks noGrp="1" noRot="1" noChangeAspect="1"/>
          </p:cNvSpPr>
          <p:nvPr>
            <p:ph type="sldImg"/>
          </p:nvPr>
        </p:nvSpPr>
        <p:spPr bwMode="auto">
          <a:noFill/>
          <a:ln>
            <a:solidFill>
              <a:srgbClr val="000000"/>
            </a:solidFill>
            <a:miter lim="800000"/>
            <a:headEnd/>
            <a:tailEnd/>
          </a:ln>
        </p:spPr>
      </p:sp>
      <p:sp>
        <p:nvSpPr>
          <p:cNvPr id="15362"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dirty="0" smtClean="0"/>
          </a:p>
        </p:txBody>
      </p:sp>
      <p:sp>
        <p:nvSpPr>
          <p:cNvPr id="15363"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147DCF8-9BD3-4173-80AA-673C778DA97F}" type="slidenum">
              <a:rPr lang="it-IT"/>
              <a:pPr fontAlgn="base">
                <a:spcBef>
                  <a:spcPct val="0"/>
                </a:spcBef>
                <a:spcAft>
                  <a:spcPct val="0"/>
                </a:spcAft>
              </a:pPr>
              <a:t>3</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endParaRPr lang="it-I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endParaRPr lang="it-I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endParaRPr lang="it-I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endParaRPr lang="it-I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337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27652"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919575C-3CCD-46DD-8EBD-E12BCD1A3B86}" type="slidenum">
              <a:rPr lang="it-IT" smtClean="0"/>
              <a:pPr fontAlgn="base">
                <a:spcBef>
                  <a:spcPct val="0"/>
                </a:spcBef>
                <a:spcAft>
                  <a:spcPct val="0"/>
                </a:spcAft>
                <a:defRPr/>
              </a:pPr>
              <a:t>9</a:t>
            </a:fld>
            <a:endParaRPr lang="it-IT"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3584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28676"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2BC4DDF-613F-4204-8075-B1FEB217A5B1}" type="slidenum">
              <a:rPr lang="it-IT" smtClean="0"/>
              <a:pPr fontAlgn="base">
                <a:spcBef>
                  <a:spcPct val="0"/>
                </a:spcBef>
                <a:spcAft>
                  <a:spcPct val="0"/>
                </a:spcAft>
                <a:defRPr/>
              </a:pPr>
              <a:t>10</a:t>
            </a:fld>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6D833EC-993C-4654-8336-542B51A7A89E}" type="datetime1">
              <a:rPr lang="it-IT" smtClean="0"/>
              <a:pPr/>
              <a:t>27/03/2012</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
        <p:nvSpPr>
          <p:cNvPr id="6" name="Segnaposto numero diapositiva 5"/>
          <p:cNvSpPr>
            <a:spLocks noGrp="1"/>
          </p:cNvSpPr>
          <p:nvPr>
            <p:ph type="sldNum" sz="quarter" idx="12"/>
          </p:nvPr>
        </p:nvSpPr>
        <p:spPr/>
        <p:txBody>
          <a:bodyPr/>
          <a:lstStyle/>
          <a:p>
            <a:fld id="{C3B6EE2E-BD5C-410A-980C-4B4BD7DA84C4}"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2CCD273-6DE1-42A1-AAF8-68B1D46D690C}" type="datetime1">
              <a:rPr lang="it-IT" smtClean="0"/>
              <a:pPr/>
              <a:t>27/03/2012</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
        <p:nvSpPr>
          <p:cNvPr id="6" name="Segnaposto numero diapositiva 5"/>
          <p:cNvSpPr>
            <a:spLocks noGrp="1"/>
          </p:cNvSpPr>
          <p:nvPr>
            <p:ph type="sldNum" sz="quarter" idx="12"/>
          </p:nvPr>
        </p:nvSpPr>
        <p:spPr/>
        <p:txBody>
          <a:bodyPr/>
          <a:lstStyle/>
          <a:p>
            <a:fld id="{C3B6EE2E-BD5C-410A-980C-4B4BD7DA84C4}"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26F3F66-37FC-456F-BD54-4CAF3C4AEE9D}" type="datetime1">
              <a:rPr lang="it-IT" smtClean="0"/>
              <a:pPr/>
              <a:t>27/03/2012</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
        <p:nvSpPr>
          <p:cNvPr id="6" name="Segnaposto numero diapositiva 5"/>
          <p:cNvSpPr>
            <a:spLocks noGrp="1"/>
          </p:cNvSpPr>
          <p:nvPr>
            <p:ph type="sldNum" sz="quarter" idx="12"/>
          </p:nvPr>
        </p:nvSpPr>
        <p:spPr/>
        <p:txBody>
          <a:bodyPr/>
          <a:lstStyle/>
          <a:p>
            <a:fld id="{C3B6EE2E-BD5C-410A-980C-4B4BD7DA84C4}"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4F1DC51-419B-4AD2-B0DF-82187F6DDAF6}" type="datetime1">
              <a:rPr lang="it-IT" smtClean="0"/>
              <a:pPr/>
              <a:t>27/03/2012</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
        <p:nvSpPr>
          <p:cNvPr id="6" name="Segnaposto numero diapositiva 5"/>
          <p:cNvSpPr>
            <a:spLocks noGrp="1"/>
          </p:cNvSpPr>
          <p:nvPr>
            <p:ph type="sldNum" sz="quarter" idx="12"/>
          </p:nvPr>
        </p:nvSpPr>
        <p:spPr/>
        <p:txBody>
          <a:bodyPr/>
          <a:lstStyle/>
          <a:p>
            <a:fld id="{C3B6EE2E-BD5C-410A-980C-4B4BD7DA84C4}"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2C42D634-A7FE-4031-8AF1-4B01C08EC218}" type="datetime1">
              <a:rPr lang="it-IT" smtClean="0"/>
              <a:pPr/>
              <a:t>27/03/2012</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
        <p:nvSpPr>
          <p:cNvPr id="6" name="Segnaposto numero diapositiva 5"/>
          <p:cNvSpPr>
            <a:spLocks noGrp="1"/>
          </p:cNvSpPr>
          <p:nvPr>
            <p:ph type="sldNum" sz="quarter" idx="12"/>
          </p:nvPr>
        </p:nvSpPr>
        <p:spPr/>
        <p:txBody>
          <a:bodyPr/>
          <a:lstStyle/>
          <a:p>
            <a:fld id="{C3B6EE2E-BD5C-410A-980C-4B4BD7DA84C4}"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BB72075-B118-4782-B9BC-12B6365F39C6}" type="datetime1">
              <a:rPr lang="it-IT" smtClean="0"/>
              <a:pPr/>
              <a:t>27/03/2012</a:t>
            </a:fld>
            <a:endParaRPr lang="it-IT"/>
          </a:p>
        </p:txBody>
      </p:sp>
      <p:sp>
        <p:nvSpPr>
          <p:cNvPr id="6" name="Segnaposto piè di pagina 5"/>
          <p:cNvSpPr>
            <a:spLocks noGrp="1"/>
          </p:cNvSpPr>
          <p:nvPr>
            <p:ph type="ftr" sz="quarter" idx="11"/>
          </p:nvPr>
        </p:nvSpPr>
        <p:spPr/>
        <p:txBody>
          <a:bodyPr/>
          <a:lstStyle/>
          <a:p>
            <a:r>
              <a:rPr lang="it-IT" smtClean="0"/>
              <a:t>LILIANA BORRELLO</a:t>
            </a:r>
            <a:endParaRPr lang="it-IT"/>
          </a:p>
        </p:txBody>
      </p:sp>
      <p:sp>
        <p:nvSpPr>
          <p:cNvPr id="7" name="Segnaposto numero diapositiva 6"/>
          <p:cNvSpPr>
            <a:spLocks noGrp="1"/>
          </p:cNvSpPr>
          <p:nvPr>
            <p:ph type="sldNum" sz="quarter" idx="12"/>
          </p:nvPr>
        </p:nvSpPr>
        <p:spPr/>
        <p:txBody>
          <a:bodyPr/>
          <a:lstStyle/>
          <a:p>
            <a:fld id="{C3B6EE2E-BD5C-410A-980C-4B4BD7DA84C4}"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9836B9DD-776E-45CE-94C5-6057A1D153E0}" type="datetime1">
              <a:rPr lang="it-IT" smtClean="0"/>
              <a:pPr/>
              <a:t>27/03/2012</a:t>
            </a:fld>
            <a:endParaRPr lang="it-IT"/>
          </a:p>
        </p:txBody>
      </p:sp>
      <p:sp>
        <p:nvSpPr>
          <p:cNvPr id="8" name="Segnaposto piè di pagina 7"/>
          <p:cNvSpPr>
            <a:spLocks noGrp="1"/>
          </p:cNvSpPr>
          <p:nvPr>
            <p:ph type="ftr" sz="quarter" idx="11"/>
          </p:nvPr>
        </p:nvSpPr>
        <p:spPr/>
        <p:txBody>
          <a:bodyPr/>
          <a:lstStyle/>
          <a:p>
            <a:r>
              <a:rPr lang="it-IT" smtClean="0"/>
              <a:t>LILIANA BORRELLO</a:t>
            </a:r>
            <a:endParaRPr lang="it-IT"/>
          </a:p>
        </p:txBody>
      </p:sp>
      <p:sp>
        <p:nvSpPr>
          <p:cNvPr id="9" name="Segnaposto numero diapositiva 8"/>
          <p:cNvSpPr>
            <a:spLocks noGrp="1"/>
          </p:cNvSpPr>
          <p:nvPr>
            <p:ph type="sldNum" sz="quarter" idx="12"/>
          </p:nvPr>
        </p:nvSpPr>
        <p:spPr/>
        <p:txBody>
          <a:bodyPr/>
          <a:lstStyle/>
          <a:p>
            <a:fld id="{C3B6EE2E-BD5C-410A-980C-4B4BD7DA84C4}"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B60F9FD-8931-43DF-8CAC-080A105F1407}" type="datetime1">
              <a:rPr lang="it-IT" smtClean="0"/>
              <a:pPr/>
              <a:t>27/03/2012</a:t>
            </a:fld>
            <a:endParaRPr lang="it-IT"/>
          </a:p>
        </p:txBody>
      </p:sp>
      <p:sp>
        <p:nvSpPr>
          <p:cNvPr id="4" name="Segnaposto piè di pagina 3"/>
          <p:cNvSpPr>
            <a:spLocks noGrp="1"/>
          </p:cNvSpPr>
          <p:nvPr>
            <p:ph type="ftr" sz="quarter" idx="11"/>
          </p:nvPr>
        </p:nvSpPr>
        <p:spPr/>
        <p:txBody>
          <a:bodyPr/>
          <a:lstStyle/>
          <a:p>
            <a:r>
              <a:rPr lang="it-IT" smtClean="0"/>
              <a:t>LILIANA BORRELLO</a:t>
            </a:r>
            <a:endParaRPr lang="it-IT"/>
          </a:p>
        </p:txBody>
      </p:sp>
      <p:sp>
        <p:nvSpPr>
          <p:cNvPr id="5" name="Segnaposto numero diapositiva 4"/>
          <p:cNvSpPr>
            <a:spLocks noGrp="1"/>
          </p:cNvSpPr>
          <p:nvPr>
            <p:ph type="sldNum" sz="quarter" idx="12"/>
          </p:nvPr>
        </p:nvSpPr>
        <p:spPr/>
        <p:txBody>
          <a:bodyPr/>
          <a:lstStyle/>
          <a:p>
            <a:fld id="{C3B6EE2E-BD5C-410A-980C-4B4BD7DA84C4}"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7B0E21C-652B-4788-A859-41EF13FCA9AC}" type="datetime1">
              <a:rPr lang="it-IT" smtClean="0"/>
              <a:pPr/>
              <a:t>27/03/2012</a:t>
            </a:fld>
            <a:endParaRPr lang="it-IT"/>
          </a:p>
        </p:txBody>
      </p:sp>
      <p:sp>
        <p:nvSpPr>
          <p:cNvPr id="3" name="Segnaposto piè di pagina 2"/>
          <p:cNvSpPr>
            <a:spLocks noGrp="1"/>
          </p:cNvSpPr>
          <p:nvPr>
            <p:ph type="ftr" sz="quarter" idx="11"/>
          </p:nvPr>
        </p:nvSpPr>
        <p:spPr/>
        <p:txBody>
          <a:bodyPr/>
          <a:lstStyle/>
          <a:p>
            <a:r>
              <a:rPr lang="it-IT" smtClean="0"/>
              <a:t>LILIANA BORRELLO</a:t>
            </a:r>
            <a:endParaRPr lang="it-IT"/>
          </a:p>
        </p:txBody>
      </p:sp>
      <p:sp>
        <p:nvSpPr>
          <p:cNvPr id="4" name="Segnaposto numero diapositiva 3"/>
          <p:cNvSpPr>
            <a:spLocks noGrp="1"/>
          </p:cNvSpPr>
          <p:nvPr>
            <p:ph type="sldNum" sz="quarter" idx="12"/>
          </p:nvPr>
        </p:nvSpPr>
        <p:spPr/>
        <p:txBody>
          <a:bodyPr/>
          <a:lstStyle/>
          <a:p>
            <a:fld id="{C3B6EE2E-BD5C-410A-980C-4B4BD7DA84C4}"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9EC6B23-3E7A-4228-AA89-51D1F645ED55}" type="datetime1">
              <a:rPr lang="it-IT" smtClean="0"/>
              <a:pPr/>
              <a:t>27/03/2012</a:t>
            </a:fld>
            <a:endParaRPr lang="it-IT"/>
          </a:p>
        </p:txBody>
      </p:sp>
      <p:sp>
        <p:nvSpPr>
          <p:cNvPr id="6" name="Segnaposto piè di pagina 5"/>
          <p:cNvSpPr>
            <a:spLocks noGrp="1"/>
          </p:cNvSpPr>
          <p:nvPr>
            <p:ph type="ftr" sz="quarter" idx="11"/>
          </p:nvPr>
        </p:nvSpPr>
        <p:spPr/>
        <p:txBody>
          <a:bodyPr/>
          <a:lstStyle/>
          <a:p>
            <a:r>
              <a:rPr lang="it-IT" smtClean="0"/>
              <a:t>LILIANA BORRELLO</a:t>
            </a:r>
            <a:endParaRPr lang="it-IT"/>
          </a:p>
        </p:txBody>
      </p:sp>
      <p:sp>
        <p:nvSpPr>
          <p:cNvPr id="7" name="Segnaposto numero diapositiva 6"/>
          <p:cNvSpPr>
            <a:spLocks noGrp="1"/>
          </p:cNvSpPr>
          <p:nvPr>
            <p:ph type="sldNum" sz="quarter" idx="12"/>
          </p:nvPr>
        </p:nvSpPr>
        <p:spPr/>
        <p:txBody>
          <a:bodyPr/>
          <a:lstStyle/>
          <a:p>
            <a:fld id="{C3B6EE2E-BD5C-410A-980C-4B4BD7DA84C4}"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BB62FC7-120D-4700-8E65-457326EBBD74}" type="datetime1">
              <a:rPr lang="it-IT" smtClean="0"/>
              <a:pPr/>
              <a:t>27/03/2012</a:t>
            </a:fld>
            <a:endParaRPr lang="it-IT"/>
          </a:p>
        </p:txBody>
      </p:sp>
      <p:sp>
        <p:nvSpPr>
          <p:cNvPr id="6" name="Segnaposto piè di pagina 5"/>
          <p:cNvSpPr>
            <a:spLocks noGrp="1"/>
          </p:cNvSpPr>
          <p:nvPr>
            <p:ph type="ftr" sz="quarter" idx="11"/>
          </p:nvPr>
        </p:nvSpPr>
        <p:spPr/>
        <p:txBody>
          <a:bodyPr/>
          <a:lstStyle/>
          <a:p>
            <a:r>
              <a:rPr lang="it-IT" smtClean="0"/>
              <a:t>LILIANA BORRELLO</a:t>
            </a:r>
            <a:endParaRPr lang="it-IT"/>
          </a:p>
        </p:txBody>
      </p:sp>
      <p:sp>
        <p:nvSpPr>
          <p:cNvPr id="7" name="Segnaposto numero diapositiva 6"/>
          <p:cNvSpPr>
            <a:spLocks noGrp="1"/>
          </p:cNvSpPr>
          <p:nvPr>
            <p:ph type="sldNum" sz="quarter" idx="12"/>
          </p:nvPr>
        </p:nvSpPr>
        <p:spPr/>
        <p:txBody>
          <a:bodyPr/>
          <a:lstStyle/>
          <a:p>
            <a:fld id="{C3B6EE2E-BD5C-410A-980C-4B4BD7DA84C4}"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B082FC-1650-4658-BAE4-C280E3D7721A}" type="datetime1">
              <a:rPr lang="it-IT" smtClean="0"/>
              <a:pPr/>
              <a:t>27/03/2012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LILIANA BORRELLO</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B6EE2E-BD5C-410A-980C-4B4BD7DA84C4}"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olo 1"/>
          <p:cNvSpPr>
            <a:spLocks noGrp="1"/>
          </p:cNvSpPr>
          <p:nvPr>
            <p:ph type="ctrTitle"/>
          </p:nvPr>
        </p:nvSpPr>
        <p:spPr>
          <a:xfrm>
            <a:off x="857224" y="642918"/>
            <a:ext cx="8286776" cy="2500330"/>
          </a:xfrm>
        </p:spPr>
        <p:txBody>
          <a:bodyPr>
            <a:normAutofit fontScale="90000"/>
          </a:bodyPr>
          <a:lstStyle/>
          <a:p>
            <a:pPr algn="l"/>
            <a:r>
              <a:rPr lang="it-IT" sz="5400" b="1" dirty="0" smtClean="0">
                <a:solidFill>
                  <a:schemeClr val="accent6"/>
                </a:solidFill>
                <a:effectLst>
                  <a:outerShdw blurRad="38100" dist="38100" dir="2700000" algn="tl">
                    <a:srgbClr val="000000">
                      <a:alpha val="43137"/>
                    </a:srgbClr>
                  </a:outerShdw>
                </a:effectLst>
                <a:latin typeface="Arial" pitchFamily="34" charset="0"/>
                <a:cs typeface="Arial" pitchFamily="34" charset="0"/>
              </a:rPr>
              <a:t>LA NUOVA</a:t>
            </a:r>
            <a:br>
              <a:rPr lang="it-IT" sz="5400" b="1" dirty="0" smtClean="0">
                <a:solidFill>
                  <a:schemeClr val="accent6"/>
                </a:solidFill>
                <a:effectLst>
                  <a:outerShdw blurRad="38100" dist="38100" dir="2700000" algn="tl">
                    <a:srgbClr val="000000">
                      <a:alpha val="43137"/>
                    </a:srgbClr>
                  </a:outerShdw>
                </a:effectLst>
                <a:latin typeface="Arial" pitchFamily="34" charset="0"/>
                <a:cs typeface="Arial" pitchFamily="34" charset="0"/>
              </a:rPr>
            </a:br>
            <a:r>
              <a:rPr lang="it-IT" sz="5400" b="1" dirty="0" smtClean="0">
                <a:solidFill>
                  <a:schemeClr val="accent6"/>
                </a:solidFill>
                <a:effectLst>
                  <a:outerShdw blurRad="38100" dist="38100" dir="2700000" algn="tl">
                    <a:srgbClr val="000000">
                      <a:alpha val="43137"/>
                    </a:srgbClr>
                  </a:outerShdw>
                </a:effectLst>
                <a:latin typeface="Arial" pitchFamily="34" charset="0"/>
                <a:cs typeface="Arial" pitchFamily="34" charset="0"/>
              </a:rPr>
              <a:t>ISTRUZIONE PROFESSIONALE</a:t>
            </a:r>
          </a:p>
        </p:txBody>
      </p:sp>
      <p:sp>
        <p:nvSpPr>
          <p:cNvPr id="3" name="Sottotitolo 2"/>
          <p:cNvSpPr>
            <a:spLocks noGrp="1"/>
          </p:cNvSpPr>
          <p:nvPr>
            <p:ph type="subTitle" idx="1"/>
          </p:nvPr>
        </p:nvSpPr>
        <p:spPr>
          <a:xfrm>
            <a:off x="357158" y="3429000"/>
            <a:ext cx="8429684" cy="2571768"/>
          </a:xfrm>
        </p:spPr>
        <p:txBody>
          <a:bodyPr rtlCol="0">
            <a:normAutofit/>
          </a:bodyPr>
          <a:lstStyle/>
          <a:p>
            <a:pPr algn="r" fontAlgn="auto">
              <a:spcAft>
                <a:spcPts val="0"/>
              </a:spcAft>
              <a:buFont typeface="Arial" pitchFamily="34" charset="0"/>
              <a:buNone/>
              <a:defRPr/>
            </a:pPr>
            <a:r>
              <a:rPr lang="it-IT" b="1" dirty="0" smtClean="0">
                <a:solidFill>
                  <a:srgbClr val="000066"/>
                </a:solidFill>
                <a:latin typeface="Arial" pitchFamily="34" charset="0"/>
                <a:cs typeface="Arial" pitchFamily="34" charset="0"/>
              </a:rPr>
              <a:t>NEL</a:t>
            </a:r>
            <a:r>
              <a:rPr lang="it-IT" dirty="0" smtClean="0">
                <a:solidFill>
                  <a:srgbClr val="000066"/>
                </a:solidFill>
                <a:latin typeface="Arial" pitchFamily="34" charset="0"/>
                <a:cs typeface="Arial" pitchFamily="34" charset="0"/>
              </a:rPr>
              <a:t> </a:t>
            </a:r>
            <a:r>
              <a:rPr lang="it-IT" b="1" dirty="0" smtClean="0">
                <a:solidFill>
                  <a:srgbClr val="000066"/>
                </a:solidFill>
                <a:latin typeface="Arial" pitchFamily="34" charset="0"/>
                <a:cs typeface="Arial" pitchFamily="34" charset="0"/>
              </a:rPr>
              <a:t>SISTEMA NAZIONALE</a:t>
            </a:r>
          </a:p>
          <a:p>
            <a:pPr algn="r" fontAlgn="auto">
              <a:spcAft>
                <a:spcPts val="0"/>
              </a:spcAft>
              <a:buFont typeface="Arial" pitchFamily="34" charset="0"/>
              <a:buNone/>
              <a:defRPr/>
            </a:pPr>
            <a:r>
              <a:rPr lang="it-IT" b="1" dirty="0" err="1" smtClean="0">
                <a:solidFill>
                  <a:srgbClr val="000066"/>
                </a:solidFill>
                <a:latin typeface="Arial" pitchFamily="34" charset="0"/>
                <a:cs typeface="Arial" pitchFamily="34" charset="0"/>
              </a:rPr>
              <a:t>DI</a:t>
            </a:r>
            <a:r>
              <a:rPr lang="it-IT" b="1" dirty="0" smtClean="0">
                <a:solidFill>
                  <a:srgbClr val="000066"/>
                </a:solidFill>
                <a:latin typeface="Arial" pitchFamily="34" charset="0"/>
                <a:cs typeface="Arial" pitchFamily="34" charset="0"/>
              </a:rPr>
              <a:t> ISTRUZIONE E FORMAZIONE</a:t>
            </a:r>
            <a:endParaRPr lang="it-IT" b="1" dirty="0">
              <a:solidFill>
                <a:srgbClr val="000066"/>
              </a:solidFill>
              <a:latin typeface="Arial" pitchFamily="34" charset="0"/>
              <a:cs typeface="Arial" pitchFamily="34" charset="0"/>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1</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714375" y="714375"/>
            <a:ext cx="3500435" cy="2571749"/>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it-IT" dirty="0"/>
              <a:t>PERCORSO  QUINQUENNALE </a:t>
            </a:r>
          </a:p>
          <a:p>
            <a:pPr algn="ctr" fontAlgn="auto">
              <a:spcBef>
                <a:spcPts val="0"/>
              </a:spcBef>
              <a:spcAft>
                <a:spcPts val="0"/>
              </a:spcAft>
              <a:buFontTx/>
              <a:buChar char="-"/>
              <a:defRPr/>
            </a:pPr>
            <a:r>
              <a:rPr lang="it-IT" dirty="0"/>
              <a:t>I BIENNIO </a:t>
            </a:r>
            <a:r>
              <a:rPr lang="it-IT" dirty="0" smtClean="0"/>
              <a:t>- </a:t>
            </a:r>
            <a:r>
              <a:rPr lang="it-IT" dirty="0"/>
              <a:t>II </a:t>
            </a:r>
            <a:r>
              <a:rPr lang="it-IT" dirty="0" smtClean="0"/>
              <a:t>BIENNIO</a:t>
            </a:r>
            <a:endParaRPr lang="it-IT" dirty="0"/>
          </a:p>
          <a:p>
            <a:pPr algn="ctr" fontAlgn="auto">
              <a:spcBef>
                <a:spcPts val="0"/>
              </a:spcBef>
              <a:spcAft>
                <a:spcPts val="0"/>
              </a:spcAft>
              <a:buFontTx/>
              <a:buChar char="-"/>
              <a:defRPr/>
            </a:pPr>
            <a:r>
              <a:rPr lang="it-IT" dirty="0"/>
              <a:t>QUINTO ANNO-</a:t>
            </a:r>
          </a:p>
          <a:p>
            <a:pPr algn="ctr" fontAlgn="auto">
              <a:spcBef>
                <a:spcPts val="0"/>
              </a:spcBef>
              <a:spcAft>
                <a:spcPts val="0"/>
              </a:spcAft>
              <a:defRPr/>
            </a:pPr>
            <a:endParaRPr lang="it-IT" dirty="0"/>
          </a:p>
          <a:p>
            <a:pPr algn="ctr" fontAlgn="auto">
              <a:spcBef>
                <a:spcPts val="0"/>
              </a:spcBef>
              <a:spcAft>
                <a:spcPts val="0"/>
              </a:spcAft>
              <a:defRPr/>
            </a:pPr>
            <a:r>
              <a:rPr lang="it-IT" b="1" dirty="0"/>
              <a:t>IMPOSTAZIONE PER COMPETENZE</a:t>
            </a:r>
          </a:p>
          <a:p>
            <a:pPr algn="ctr" fontAlgn="auto">
              <a:spcBef>
                <a:spcPts val="0"/>
              </a:spcBef>
              <a:spcAft>
                <a:spcPts val="0"/>
              </a:spcAft>
              <a:buFontTx/>
              <a:buChar char="-"/>
              <a:defRPr/>
            </a:pPr>
            <a:endParaRPr lang="it-IT" dirty="0"/>
          </a:p>
        </p:txBody>
      </p:sp>
      <p:sp>
        <p:nvSpPr>
          <p:cNvPr id="5" name="Ovale 4"/>
          <p:cNvSpPr/>
          <p:nvPr/>
        </p:nvSpPr>
        <p:spPr>
          <a:xfrm>
            <a:off x="4572000" y="1214422"/>
            <a:ext cx="4286280" cy="2071702"/>
          </a:xfrm>
          <a:prstGeom prst="ellips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it-IT" b="1" dirty="0"/>
              <a:t>LA </a:t>
            </a:r>
            <a:r>
              <a:rPr lang="it-IT" b="1" dirty="0" smtClean="0"/>
              <a:t>STRUTTURA dell’Istruzione Professionale</a:t>
            </a:r>
            <a:endParaRPr lang="it-IT" b="1" dirty="0"/>
          </a:p>
          <a:p>
            <a:pPr algn="ctr" fontAlgn="auto">
              <a:spcBef>
                <a:spcPts val="0"/>
              </a:spcBef>
              <a:spcAft>
                <a:spcPts val="0"/>
              </a:spcAft>
              <a:defRPr/>
            </a:pPr>
            <a:r>
              <a:rPr lang="it-IT" b="1" dirty="0" smtClean="0"/>
              <a:t>DOPO LA RIORDINO</a:t>
            </a:r>
            <a:endParaRPr lang="it-IT" b="1" dirty="0"/>
          </a:p>
        </p:txBody>
      </p:sp>
      <p:sp>
        <p:nvSpPr>
          <p:cNvPr id="6" name="Ovale 5"/>
          <p:cNvSpPr/>
          <p:nvPr/>
        </p:nvSpPr>
        <p:spPr>
          <a:xfrm>
            <a:off x="2000232" y="4000504"/>
            <a:ext cx="5429250" cy="2214578"/>
          </a:xfrm>
          <a:prstGeom prst="ellips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it-IT" b="1" dirty="0" smtClean="0"/>
              <a:t>IL </a:t>
            </a:r>
            <a:r>
              <a:rPr lang="it-IT" b="1" dirty="0"/>
              <a:t>SECONDO BIENNIO è ARTICOLATO IN DUE DISTINTE ANNUALITA</a:t>
            </a:r>
            <a:r>
              <a:rPr lang="it-IT" dirty="0"/>
              <a:t>’</a:t>
            </a:r>
          </a:p>
          <a:p>
            <a:pPr algn="ctr" fontAlgn="auto">
              <a:spcBef>
                <a:spcPts val="0"/>
              </a:spcBef>
              <a:spcAft>
                <a:spcPts val="0"/>
              </a:spcAft>
              <a:defRPr/>
            </a:pPr>
            <a:r>
              <a:rPr lang="it-IT" dirty="0"/>
              <a:t> AL FINE di CONSENTIRE UN RACCORDO CON I PERCORSI di ISTRUZIONE E FORMAZIONE PROFESSIONALE</a:t>
            </a:r>
          </a:p>
        </p:txBody>
      </p:sp>
      <p:sp>
        <p:nvSpPr>
          <p:cNvPr id="7" name="Freccia in giù 6"/>
          <p:cNvSpPr/>
          <p:nvPr/>
        </p:nvSpPr>
        <p:spPr>
          <a:xfrm>
            <a:off x="3786182" y="3357562"/>
            <a:ext cx="571500" cy="5715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8" name="Segnaposto piè di pagina 7"/>
          <p:cNvSpPr>
            <a:spLocks noGrp="1"/>
          </p:cNvSpPr>
          <p:nvPr>
            <p:ph type="ftr" sz="quarter" idx="11"/>
          </p:nvPr>
        </p:nvSpPr>
        <p:spPr/>
        <p:txBody>
          <a:bodyPr/>
          <a:lstStyle/>
          <a:p>
            <a:r>
              <a:rPr lang="it-IT" smtClean="0"/>
              <a:t>LILIANA BORRELLO</a:t>
            </a:r>
            <a:endParaRPr lang="it-IT"/>
          </a:p>
        </p:txBody>
      </p:sp>
      <p:sp>
        <p:nvSpPr>
          <p:cNvPr id="9" name="Segnaposto numero diapositiva 8"/>
          <p:cNvSpPr>
            <a:spLocks noGrp="1"/>
          </p:cNvSpPr>
          <p:nvPr>
            <p:ph type="sldNum" sz="quarter" idx="12"/>
          </p:nvPr>
        </p:nvSpPr>
        <p:spPr/>
        <p:txBody>
          <a:bodyPr/>
          <a:lstStyle/>
          <a:p>
            <a:fld id="{A3084984-A157-4488-8B6D-A552BDE2AB3A}" type="slidenum">
              <a:rPr lang="it-IT" smtClean="0"/>
              <a:pPr/>
              <a:t>10</a:t>
            </a:fld>
            <a:endParaRPr lang="it-I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42976" y="1071546"/>
            <a:ext cx="7286676" cy="478634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it-IT" dirty="0" smtClean="0"/>
              <a:t>Il riordino dell’Istruzione Professionale riguarda esclusivamente l’offerta dei percorsi quinquennali che si concludono con l’esame di Stato.</a:t>
            </a:r>
          </a:p>
          <a:p>
            <a:pPr algn="just"/>
            <a:r>
              <a:rPr lang="it-IT" dirty="0" smtClean="0"/>
              <a:t>I percorsi finalizzati al conseguimento di qualifiche professionali triennali  e diplomi professionali quadriennali rientrano, invece, tra le competenze esclusive delle Regioni e sono contenuti in un apposito “Repertorio nazionale” approvato con l’Accordo in Conferenza Stato – Regione del 29-04-2010, confermato con l’Accordo in Conferenza Stato – Regioni il 27-07-2011</a:t>
            </a:r>
            <a:endParaRPr lang="it-IT" dirty="0"/>
          </a:p>
        </p:txBody>
      </p:sp>
      <p:sp>
        <p:nvSpPr>
          <p:cNvPr id="3" name="Segnaposto numero diapositiva 2"/>
          <p:cNvSpPr>
            <a:spLocks noGrp="1"/>
          </p:cNvSpPr>
          <p:nvPr>
            <p:ph type="sldNum" sz="quarter" idx="12"/>
          </p:nvPr>
        </p:nvSpPr>
        <p:spPr/>
        <p:txBody>
          <a:bodyPr/>
          <a:lstStyle/>
          <a:p>
            <a:fld id="{C3B6EE2E-BD5C-410A-980C-4B4BD7DA84C4}" type="slidenum">
              <a:rPr lang="it-IT" smtClean="0"/>
              <a:pPr/>
              <a:t>11</a:t>
            </a:fld>
            <a:endParaRPr lang="it-IT"/>
          </a:p>
        </p:txBody>
      </p:sp>
      <p:sp>
        <p:nvSpPr>
          <p:cNvPr id="4" name="Segnaposto piè di pagina 3"/>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643042" y="1285860"/>
            <a:ext cx="6357982" cy="421484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it-IT" dirty="0" smtClean="0"/>
              <a:t>In un quadro di sussidiarietà,  il Regolamento di riordino ha previsto che gli Istituti Professionali possano svolgere un “ruolo integrativo e complementare” rispetto al </a:t>
            </a:r>
          </a:p>
          <a:p>
            <a:pPr algn="ctr"/>
            <a:r>
              <a:rPr lang="it-IT" dirty="0" smtClean="0"/>
              <a:t>Sistema di Istruzione e Formazione Professionale</a:t>
            </a:r>
          </a:p>
          <a:p>
            <a:pPr algn="ctr"/>
            <a:endParaRPr lang="it-IT" dirty="0" smtClean="0"/>
          </a:p>
          <a:p>
            <a:pPr algn="ctr"/>
            <a:r>
              <a:rPr lang="it-IT" dirty="0" smtClean="0"/>
              <a:t>Per la predisposizione dell’offerta sussidiaria ed integrativa gli Istituti Professionali possono utilizzare le quote di autonomia e flessibilità</a:t>
            </a:r>
          </a:p>
          <a:p>
            <a:pPr algn="ctr"/>
            <a:endParaRPr lang="it-IT" dirty="0"/>
          </a:p>
        </p:txBody>
      </p:sp>
      <p:sp>
        <p:nvSpPr>
          <p:cNvPr id="3" name="Segnaposto numero diapositiva 2"/>
          <p:cNvSpPr>
            <a:spLocks noGrp="1"/>
          </p:cNvSpPr>
          <p:nvPr>
            <p:ph type="sldNum" sz="quarter" idx="12"/>
          </p:nvPr>
        </p:nvSpPr>
        <p:spPr/>
        <p:txBody>
          <a:bodyPr/>
          <a:lstStyle/>
          <a:p>
            <a:fld id="{C3B6EE2E-BD5C-410A-980C-4B4BD7DA84C4}" type="slidenum">
              <a:rPr lang="it-IT" smtClean="0"/>
              <a:pPr/>
              <a:t>12</a:t>
            </a:fld>
            <a:endParaRPr lang="it-IT"/>
          </a:p>
        </p:txBody>
      </p:sp>
      <p:sp>
        <p:nvSpPr>
          <p:cNvPr id="4" name="Segnaposto piè di pagina 3"/>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500166" y="1071546"/>
            <a:ext cx="6500858" cy="421484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it-IT" dirty="0" smtClean="0"/>
              <a:t>Tali raccordi sono finalizzati a :</a:t>
            </a:r>
          </a:p>
          <a:p>
            <a:pPr algn="ctr"/>
            <a:endParaRPr lang="it-IT" dirty="0" smtClean="0"/>
          </a:p>
          <a:p>
            <a:pPr>
              <a:buFont typeface="Arial" pitchFamily="34" charset="0"/>
              <a:buChar char="•"/>
            </a:pPr>
            <a:r>
              <a:rPr lang="it-IT" dirty="0" smtClean="0"/>
              <a:t>Sostenere e garantire l’organicità sul territorio dell’offerta dei       percorsi a carattere professionale</a:t>
            </a:r>
          </a:p>
          <a:p>
            <a:pPr>
              <a:buFont typeface="Arial" pitchFamily="34" charset="0"/>
              <a:buChar char="•"/>
            </a:pPr>
            <a:r>
              <a:rPr lang="it-IT" dirty="0" smtClean="0"/>
              <a:t> prevenire la dispersione scolastica e formativa</a:t>
            </a:r>
          </a:p>
          <a:p>
            <a:pPr>
              <a:buFont typeface="Arial" pitchFamily="34" charset="0"/>
              <a:buChar char="•"/>
            </a:pPr>
            <a:r>
              <a:rPr lang="it-IT" dirty="0" smtClean="0"/>
              <a:t>facilitare i passaggi tra i sistemi formativi  ed il reciproco riconoscimento di crediti e titoli</a:t>
            </a:r>
            <a:endParaRPr lang="it-IT" dirty="0"/>
          </a:p>
        </p:txBody>
      </p:sp>
      <p:sp>
        <p:nvSpPr>
          <p:cNvPr id="3" name="Segnaposto numero diapositiva 2"/>
          <p:cNvSpPr>
            <a:spLocks noGrp="1"/>
          </p:cNvSpPr>
          <p:nvPr>
            <p:ph type="sldNum" sz="quarter" idx="12"/>
          </p:nvPr>
        </p:nvSpPr>
        <p:spPr/>
        <p:txBody>
          <a:bodyPr/>
          <a:lstStyle/>
          <a:p>
            <a:fld id="{C3B6EE2E-BD5C-410A-980C-4B4BD7DA84C4}" type="slidenum">
              <a:rPr lang="it-IT" smtClean="0"/>
              <a:pPr/>
              <a:t>13</a:t>
            </a:fld>
            <a:endParaRPr lang="it-IT"/>
          </a:p>
        </p:txBody>
      </p:sp>
      <p:sp>
        <p:nvSpPr>
          <p:cNvPr id="4" name="Segnaposto piè di pagina 3"/>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egnaposto testo 6"/>
          <p:cNvSpPr>
            <a:spLocks noGrp="1"/>
          </p:cNvSpPr>
          <p:nvPr>
            <p:ph type="body" sz="half" idx="4294967295"/>
          </p:nvPr>
        </p:nvSpPr>
        <p:spPr>
          <a:xfrm>
            <a:off x="395288" y="1628775"/>
            <a:ext cx="8504237" cy="71438"/>
          </a:xfrm>
        </p:spPr>
        <p:txBody>
          <a:bodyPr anchor="b">
            <a:normAutofit fontScale="25000" lnSpcReduction="20000"/>
          </a:bodyPr>
          <a:lstStyle/>
          <a:p>
            <a:pPr marL="0" indent="0" eaLnBrk="1" hangingPunct="1">
              <a:buFont typeface="Wingdings 2" pitchFamily="18" charset="2"/>
              <a:buNone/>
            </a:pPr>
            <a:endParaRPr lang="it-IT" sz="2400" b="1" smtClean="0">
              <a:latin typeface="Tw Cen MT" pitchFamily="34" charset="0"/>
            </a:endParaRPr>
          </a:p>
        </p:txBody>
      </p:sp>
      <p:sp>
        <p:nvSpPr>
          <p:cNvPr id="44035" name="Segnaposto piè di pagina 9"/>
          <p:cNvSpPr txBox="1">
            <a:spLocks noGrp="1"/>
          </p:cNvSpPr>
          <p:nvPr/>
        </p:nvSpPr>
        <p:spPr bwMode="auto">
          <a:xfrm>
            <a:off x="3124200" y="6356350"/>
            <a:ext cx="2895600" cy="365125"/>
          </a:xfrm>
          <a:prstGeom prst="rect">
            <a:avLst/>
          </a:prstGeom>
          <a:noFill/>
          <a:ln w="9525">
            <a:noFill/>
            <a:miter lim="800000"/>
            <a:headEnd/>
            <a:tailEnd/>
          </a:ln>
        </p:spPr>
        <p:txBody>
          <a:bodyPr/>
          <a:lstStyle/>
          <a:p>
            <a:endParaRPr lang="it-IT" sz="1200">
              <a:solidFill>
                <a:srgbClr val="898989"/>
              </a:solidFill>
            </a:endParaRPr>
          </a:p>
        </p:txBody>
      </p:sp>
      <p:sp>
        <p:nvSpPr>
          <p:cNvPr id="44036" name="Segnaposto contenuto 7"/>
          <p:cNvSpPr>
            <a:spLocks noGrp="1"/>
          </p:cNvSpPr>
          <p:nvPr>
            <p:ph sz="quarter" idx="4294967295"/>
          </p:nvPr>
        </p:nvSpPr>
        <p:spPr>
          <a:xfrm>
            <a:off x="323850" y="1916113"/>
            <a:ext cx="8502650" cy="3168650"/>
          </a:xfrm>
        </p:spPr>
        <p:txBody>
          <a:bodyPr/>
          <a:lstStyle/>
          <a:p>
            <a:pPr marL="273050" indent="-273050" eaLnBrk="1" hangingPunct="1">
              <a:lnSpc>
                <a:spcPct val="80000"/>
              </a:lnSpc>
              <a:buFont typeface="Wingdings 2" pitchFamily="18" charset="2"/>
              <a:buChar char=""/>
            </a:pPr>
            <a:endParaRPr lang="it-IT" sz="2200" b="1" dirty="0" smtClean="0">
              <a:latin typeface="Tw Cen MT" pitchFamily="34" charset="0"/>
            </a:endParaRPr>
          </a:p>
          <a:p>
            <a:pPr marL="273050" indent="-273050" eaLnBrk="1" hangingPunct="1">
              <a:lnSpc>
                <a:spcPct val="80000"/>
              </a:lnSpc>
              <a:buFont typeface="Wingdings 2" pitchFamily="18" charset="2"/>
              <a:buChar char=""/>
            </a:pPr>
            <a:endParaRPr lang="it-IT" sz="2200" dirty="0" smtClean="0">
              <a:latin typeface="Tw Cen MT" pitchFamily="34" charset="0"/>
            </a:endParaRPr>
          </a:p>
        </p:txBody>
      </p:sp>
      <p:sp>
        <p:nvSpPr>
          <p:cNvPr id="44038" name="Titolo 3"/>
          <p:cNvSpPr>
            <a:spLocks noGrp="1"/>
          </p:cNvSpPr>
          <p:nvPr>
            <p:ph type="title" idx="4294967295"/>
          </p:nvPr>
        </p:nvSpPr>
        <p:spPr>
          <a:xfrm>
            <a:off x="1692275" y="188913"/>
            <a:ext cx="7005638" cy="1143000"/>
          </a:xfrm>
        </p:spPr>
        <p:txBody>
          <a:bodyPr/>
          <a:lstStyle/>
          <a:p>
            <a:pPr algn="l" eaLnBrk="1" hangingPunct="1"/>
            <a:r>
              <a:rPr lang="it-IT" sz="3200" dirty="0" smtClean="0">
                <a:solidFill>
                  <a:srgbClr val="3366CC"/>
                </a:solidFill>
                <a:latin typeface="Tw Cen MT" pitchFamily="34" charset="0"/>
              </a:rPr>
              <a:t/>
            </a:r>
            <a:br>
              <a:rPr lang="it-IT" sz="3200" dirty="0" smtClean="0">
                <a:solidFill>
                  <a:srgbClr val="3366CC"/>
                </a:solidFill>
                <a:latin typeface="Tw Cen MT" pitchFamily="34" charset="0"/>
              </a:rPr>
            </a:br>
            <a:r>
              <a:rPr lang="it-IT" sz="3200" dirty="0" smtClean="0">
                <a:solidFill>
                  <a:srgbClr val="3366CC"/>
                </a:solidFill>
                <a:latin typeface="Tw Cen MT" pitchFamily="34" charset="0"/>
              </a:rPr>
              <a:t>Istruzione Professionale</a:t>
            </a:r>
          </a:p>
        </p:txBody>
      </p:sp>
      <p:sp>
        <p:nvSpPr>
          <p:cNvPr id="44040" name="Text Box 10"/>
          <p:cNvSpPr txBox="1">
            <a:spLocks noChangeArrowheads="1"/>
          </p:cNvSpPr>
          <p:nvPr/>
        </p:nvSpPr>
        <p:spPr bwMode="auto">
          <a:xfrm>
            <a:off x="250825" y="1341438"/>
            <a:ext cx="8642350" cy="376237"/>
          </a:xfrm>
          <a:prstGeom prst="rect">
            <a:avLst/>
          </a:prstGeom>
          <a:solidFill>
            <a:schemeClr val="accent1"/>
          </a:solidFill>
          <a:ln w="9525">
            <a:solidFill>
              <a:schemeClr val="tx1"/>
            </a:solidFill>
            <a:miter lim="800000"/>
            <a:headEnd/>
            <a:tailEnd/>
          </a:ln>
        </p:spPr>
        <p:txBody>
          <a:bodyPr>
            <a:spAutoFit/>
          </a:bodyPr>
          <a:lstStyle/>
          <a:p>
            <a:pPr algn="l"/>
            <a:endParaRPr lang="it-IT">
              <a:latin typeface="Arial" charset="0"/>
            </a:endParaRPr>
          </a:p>
        </p:txBody>
      </p:sp>
      <p:sp>
        <p:nvSpPr>
          <p:cNvPr id="9" name="Rettangolo 8"/>
          <p:cNvSpPr/>
          <p:nvPr/>
        </p:nvSpPr>
        <p:spPr>
          <a:xfrm>
            <a:off x="1643042" y="1928802"/>
            <a:ext cx="6143668" cy="2308324"/>
          </a:xfrm>
          <a:prstGeom prst="rect">
            <a:avLst/>
          </a:prstGeom>
        </p:spPr>
        <p:txBody>
          <a:bodyPr wrap="square">
            <a:spAutoFit/>
          </a:bodyPr>
          <a:lstStyle/>
          <a:p>
            <a:endParaRPr lang="it-IT" b="1" dirty="0" smtClean="0"/>
          </a:p>
          <a:p>
            <a:r>
              <a:rPr lang="it-IT" b="1" dirty="0" smtClean="0"/>
              <a:t>			I nuovi istituti professionali sono </a:t>
            </a:r>
          </a:p>
          <a:p>
            <a:pPr>
              <a:buFont typeface="Wingdings" pitchFamily="2" charset="2"/>
              <a:buChar char="v"/>
            </a:pPr>
            <a:r>
              <a:rPr lang="it-IT" b="1" dirty="0" smtClean="0"/>
              <a:t>caratterizzati da un riferimento prioritario ai grandi settori in cui si articola il sistema economico nazionale, </a:t>
            </a:r>
          </a:p>
          <a:p>
            <a:pPr>
              <a:buFont typeface="Wingdings" pitchFamily="2" charset="2"/>
              <a:buChar char="v"/>
            </a:pPr>
            <a:r>
              <a:rPr lang="it-IT" b="1" dirty="0" smtClean="0"/>
              <a:t>contraddistinti da applicazioni tecnologiche e organizzative che, in relazione alla filiera di riferimento, possono essere declinate in base</a:t>
            </a:r>
          </a:p>
          <a:p>
            <a:endParaRPr lang="it-IT" b="1" dirty="0"/>
          </a:p>
        </p:txBody>
      </p:sp>
      <p:sp>
        <p:nvSpPr>
          <p:cNvPr id="10" name="Rettangolo 9"/>
          <p:cNvSpPr/>
          <p:nvPr/>
        </p:nvSpPr>
        <p:spPr>
          <a:xfrm>
            <a:off x="285720" y="5000636"/>
            <a:ext cx="2143140" cy="78581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it-IT" b="1" dirty="0" smtClean="0"/>
              <a:t>alla vocazione del territorio</a:t>
            </a:r>
            <a:endParaRPr lang="it-IT" dirty="0"/>
          </a:p>
        </p:txBody>
      </p:sp>
      <p:sp>
        <p:nvSpPr>
          <p:cNvPr id="11" name="Rettangolo 10"/>
          <p:cNvSpPr/>
          <p:nvPr/>
        </p:nvSpPr>
        <p:spPr>
          <a:xfrm>
            <a:off x="2643174" y="5000636"/>
            <a:ext cx="3500462" cy="78581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it-IT" b="1" dirty="0" smtClean="0"/>
              <a:t>ai progetti di sviluppo locale</a:t>
            </a:r>
          </a:p>
          <a:p>
            <a:pPr algn="ctr"/>
            <a:endParaRPr lang="it-IT" dirty="0"/>
          </a:p>
        </p:txBody>
      </p:sp>
      <p:sp>
        <p:nvSpPr>
          <p:cNvPr id="12" name="Rettangolo 11"/>
          <p:cNvSpPr/>
          <p:nvPr/>
        </p:nvSpPr>
        <p:spPr>
          <a:xfrm>
            <a:off x="6429388" y="5000636"/>
            <a:ext cx="2428892" cy="78581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it-IT" b="1" dirty="0" smtClean="0"/>
              <a:t>ai relativi fabbisogni formativi</a:t>
            </a:r>
            <a:endParaRPr lang="it-IT" dirty="0"/>
          </a:p>
        </p:txBody>
      </p:sp>
      <p:sp>
        <p:nvSpPr>
          <p:cNvPr id="13" name="Freccia in giù 12"/>
          <p:cNvSpPr/>
          <p:nvPr/>
        </p:nvSpPr>
        <p:spPr>
          <a:xfrm>
            <a:off x="1785918" y="4214818"/>
            <a:ext cx="500066"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Freccia in giù 13"/>
          <p:cNvSpPr/>
          <p:nvPr/>
        </p:nvSpPr>
        <p:spPr>
          <a:xfrm>
            <a:off x="4071934" y="4214818"/>
            <a:ext cx="571504" cy="7143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Freccia in giù 14"/>
          <p:cNvSpPr/>
          <p:nvPr/>
        </p:nvSpPr>
        <p:spPr>
          <a:xfrm>
            <a:off x="7358082" y="4143380"/>
            <a:ext cx="500066" cy="7858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500430" y="1500174"/>
            <a:ext cx="2071702" cy="42148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smtClean="0"/>
              <a:t>Istruzione professionale</a:t>
            </a:r>
            <a:endParaRPr lang="it-IT" sz="2800" dirty="0"/>
          </a:p>
        </p:txBody>
      </p:sp>
      <p:sp>
        <p:nvSpPr>
          <p:cNvPr id="3" name="Rettangolo 2"/>
          <p:cNvSpPr/>
          <p:nvPr/>
        </p:nvSpPr>
        <p:spPr>
          <a:xfrm>
            <a:off x="3571868" y="1643050"/>
            <a:ext cx="2643206" cy="42148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smtClean="0"/>
              <a:t>Istruzione professionale</a:t>
            </a:r>
            <a:endParaRPr lang="it-IT" sz="2800" dirty="0"/>
          </a:p>
        </p:txBody>
      </p:sp>
      <p:sp>
        <p:nvSpPr>
          <p:cNvPr id="4" name="Rettangolo 3"/>
          <p:cNvSpPr/>
          <p:nvPr/>
        </p:nvSpPr>
        <p:spPr>
          <a:xfrm>
            <a:off x="357158" y="1428736"/>
            <a:ext cx="2714644" cy="44291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smtClean="0"/>
              <a:t>Istruzione</a:t>
            </a:r>
          </a:p>
          <a:p>
            <a:pPr algn="ctr"/>
            <a:r>
              <a:rPr lang="it-IT" sz="2800" dirty="0" smtClean="0"/>
              <a:t>Tecnica </a:t>
            </a:r>
            <a:endParaRPr lang="it-IT" sz="2800" dirty="0"/>
          </a:p>
        </p:txBody>
      </p:sp>
      <p:sp>
        <p:nvSpPr>
          <p:cNvPr id="5" name="Rettangolo 4"/>
          <p:cNvSpPr/>
          <p:nvPr/>
        </p:nvSpPr>
        <p:spPr>
          <a:xfrm>
            <a:off x="6500826" y="1571612"/>
            <a:ext cx="2357454" cy="43577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smtClean="0"/>
              <a:t>Formazione Professionale</a:t>
            </a:r>
            <a:endParaRPr lang="it-IT" sz="2800" dirty="0"/>
          </a:p>
        </p:txBody>
      </p:sp>
      <p:sp>
        <p:nvSpPr>
          <p:cNvPr id="6" name="Freccia circolare in giù 5"/>
          <p:cNvSpPr/>
          <p:nvPr/>
        </p:nvSpPr>
        <p:spPr>
          <a:xfrm>
            <a:off x="4929190" y="785794"/>
            <a:ext cx="2500330" cy="78581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7" name="Freccia circolare in giù 6"/>
          <p:cNvSpPr/>
          <p:nvPr/>
        </p:nvSpPr>
        <p:spPr>
          <a:xfrm>
            <a:off x="1500166" y="857232"/>
            <a:ext cx="2857520" cy="857256"/>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1" name="Freccia a sinistra 10"/>
          <p:cNvSpPr/>
          <p:nvPr/>
        </p:nvSpPr>
        <p:spPr>
          <a:xfrm>
            <a:off x="6072198" y="4857760"/>
            <a:ext cx="42862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Freccia a sinistra 11"/>
          <p:cNvSpPr/>
          <p:nvPr/>
        </p:nvSpPr>
        <p:spPr>
          <a:xfrm>
            <a:off x="2857488" y="4857760"/>
            <a:ext cx="642942" cy="50006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Segnaposto numero diapositiva 9"/>
          <p:cNvSpPr>
            <a:spLocks noGrp="1"/>
          </p:cNvSpPr>
          <p:nvPr>
            <p:ph type="sldNum" sz="quarter" idx="12"/>
          </p:nvPr>
        </p:nvSpPr>
        <p:spPr/>
        <p:txBody>
          <a:bodyPr/>
          <a:lstStyle/>
          <a:p>
            <a:fld id="{C3B6EE2E-BD5C-410A-980C-4B4BD7DA84C4}" type="slidenum">
              <a:rPr lang="it-IT" smtClean="0"/>
              <a:pPr/>
              <a:t>15</a:t>
            </a:fld>
            <a:endParaRPr lang="it-IT"/>
          </a:p>
        </p:txBody>
      </p:sp>
      <p:sp>
        <p:nvSpPr>
          <p:cNvPr id="13" name="Segnaposto piè di pagina 12"/>
          <p:cNvSpPr>
            <a:spLocks noGrp="1"/>
          </p:cNvSpPr>
          <p:nvPr>
            <p:ph type="ftr" sz="quarter" idx="11"/>
          </p:nvPr>
        </p:nvSpPr>
        <p:spPr/>
        <p:txBody>
          <a:bodyPr/>
          <a:lstStyle/>
          <a:p>
            <a:r>
              <a:rPr lang="it-IT" smtClean="0"/>
              <a:t>LILIANA BORRELLO</a:t>
            </a:r>
            <a:endParaRPr lang="it-IT"/>
          </a:p>
        </p:txBody>
      </p:sp>
      <p:sp>
        <p:nvSpPr>
          <p:cNvPr id="14" name="Freccia a destra 13"/>
          <p:cNvSpPr/>
          <p:nvPr/>
        </p:nvSpPr>
        <p:spPr>
          <a:xfrm>
            <a:off x="6000760" y="2428868"/>
            <a:ext cx="857256"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e 4"/>
          <p:cNvSpPr/>
          <p:nvPr/>
        </p:nvSpPr>
        <p:spPr>
          <a:xfrm>
            <a:off x="1214438" y="357188"/>
            <a:ext cx="3286125" cy="1285875"/>
          </a:xfrm>
          <a:prstGeom prst="ellips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it-IT" dirty="0"/>
              <a:t>L’IDENTITA’ DEGLI ISTITUTI PROFESSIONALI</a:t>
            </a:r>
          </a:p>
        </p:txBody>
      </p:sp>
      <p:sp>
        <p:nvSpPr>
          <p:cNvPr id="6" name="Rettangolo 5"/>
          <p:cNvSpPr/>
          <p:nvPr/>
        </p:nvSpPr>
        <p:spPr>
          <a:xfrm>
            <a:off x="1928794" y="2357430"/>
            <a:ext cx="6215062" cy="3286125"/>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just" fontAlgn="auto">
              <a:spcBef>
                <a:spcPts val="0"/>
              </a:spcBef>
              <a:spcAft>
                <a:spcPts val="0"/>
              </a:spcAft>
              <a:defRPr/>
            </a:pPr>
            <a:r>
              <a:rPr lang="it-IT" dirty="0"/>
              <a:t>E’ CONNOTATA DALL’INTEGRAZIONE TRA UNA SOLIDA BASE di ISTRUZIONE GENERALE E </a:t>
            </a:r>
            <a:r>
              <a:rPr lang="it-IT" dirty="0" smtClean="0"/>
              <a:t> </a:t>
            </a:r>
            <a:r>
              <a:rPr lang="it-IT" dirty="0"/>
              <a:t>CULTURA PROFESSIONALE  CHE CONSENTE AGLI STUDENTI di SVILUPPARE I SAPERI E LE COMPETENZE NECESSARI AD ASSUMERE RUOLI TECNICI OPERATIVI NEI SETTORI PRODUTTIVI E </a:t>
            </a:r>
            <a:r>
              <a:rPr lang="it-IT" dirty="0" smtClean="0"/>
              <a:t>di SERVIZIO </a:t>
            </a:r>
            <a:r>
              <a:rPr lang="it-IT" dirty="0"/>
              <a:t>di RIFERIMENTO, CONSIDERATI NELLA LORO DIMENSIONE </a:t>
            </a:r>
            <a:r>
              <a:rPr lang="it-IT" dirty="0" smtClean="0"/>
              <a:t>SISTEMICA</a:t>
            </a:r>
          </a:p>
          <a:p>
            <a:pPr algn="just" fontAlgn="auto">
              <a:spcBef>
                <a:spcPts val="0"/>
              </a:spcBef>
              <a:spcAft>
                <a:spcPts val="0"/>
              </a:spcAft>
              <a:defRPr/>
            </a:pPr>
            <a:r>
              <a:rPr lang="it-IT" dirty="0" smtClean="0">
                <a:solidFill>
                  <a:srgbClr val="0000FF"/>
                </a:solidFill>
              </a:rPr>
              <a:t>NEL SECONDO BIENNIO E QUINTO ANNO L’IDENTITA’ DELL’ISTRUZIONE PROFESSIONALE DEVE TROVARE UNA PIU’ INCISIVA CONNOTAZIONE </a:t>
            </a:r>
            <a:endParaRPr lang="it-IT" dirty="0">
              <a:solidFill>
                <a:srgbClr val="0000FF"/>
              </a:solidFill>
            </a:endParaRPr>
          </a:p>
        </p:txBody>
      </p:sp>
      <p:sp>
        <p:nvSpPr>
          <p:cNvPr id="7" name="Segnaposto piè di pagina 6"/>
          <p:cNvSpPr>
            <a:spLocks noGrp="1"/>
          </p:cNvSpPr>
          <p:nvPr>
            <p:ph type="ftr" sz="quarter" idx="11"/>
          </p:nvPr>
        </p:nvSpPr>
        <p:spPr/>
        <p:txBody>
          <a:bodyPr/>
          <a:lstStyle/>
          <a:p>
            <a:r>
              <a:rPr lang="it-IT" smtClean="0"/>
              <a:t>LILIANA BORRELLO</a:t>
            </a:r>
            <a:endParaRPr lang="it-IT"/>
          </a:p>
        </p:txBody>
      </p:sp>
      <p:sp>
        <p:nvSpPr>
          <p:cNvPr id="9" name="Segnaposto numero diapositiva 8"/>
          <p:cNvSpPr>
            <a:spLocks noGrp="1"/>
          </p:cNvSpPr>
          <p:nvPr>
            <p:ph type="sldNum" sz="quarter" idx="12"/>
          </p:nvPr>
        </p:nvSpPr>
        <p:spPr/>
        <p:txBody>
          <a:bodyPr/>
          <a:lstStyle/>
          <a:p>
            <a:fld id="{A3084984-A157-4488-8B6D-A552BDE2AB3A}" type="slidenum">
              <a:rPr lang="it-IT" smtClean="0"/>
              <a:pPr/>
              <a:t>16</a:t>
            </a:fld>
            <a:endParaRPr lang="it-IT"/>
          </a:p>
        </p:txBody>
      </p:sp>
      <p:sp>
        <p:nvSpPr>
          <p:cNvPr id="10" name="Freccia in giù 9"/>
          <p:cNvSpPr/>
          <p:nvPr/>
        </p:nvSpPr>
        <p:spPr>
          <a:xfrm>
            <a:off x="4143372" y="1428736"/>
            <a:ext cx="500066" cy="7858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GLI ISTITUTI TECNICI E PROFESSIONALI </a:t>
            </a:r>
            <a:endParaRPr lang="it-IT" dirty="0"/>
          </a:p>
        </p:txBody>
      </p:sp>
      <p:sp>
        <p:nvSpPr>
          <p:cNvPr id="3" name="Segnaposto contenuto 2"/>
          <p:cNvSpPr>
            <a:spLocks noGrp="1"/>
          </p:cNvSpPr>
          <p:nvPr>
            <p:ph idx="1"/>
          </p:nvPr>
        </p:nvSpPr>
        <p:spPr/>
        <p:txBody>
          <a:bodyPr/>
          <a:lstStyle/>
          <a:p>
            <a:pPr>
              <a:buNone/>
            </a:pPr>
            <a:r>
              <a:rPr lang="it-IT" dirty="0" smtClean="0"/>
              <a:t>APPARTENGONO AD UN’AREA TECNICO 				PROFESSIONALE UNITARIA</a:t>
            </a:r>
          </a:p>
          <a:p>
            <a:pPr>
              <a:buNone/>
            </a:pPr>
            <a:endParaRPr lang="it-IT" dirty="0" smtClean="0"/>
          </a:p>
          <a:p>
            <a:pPr>
              <a:buNone/>
            </a:pPr>
            <a:r>
              <a:rPr lang="it-IT" dirty="0" smtClean="0"/>
              <a:t>GLI ISTITUTI TECNICI   </a:t>
            </a:r>
          </a:p>
          <a:p>
            <a:pPr>
              <a:buNone/>
            </a:pPr>
            <a:r>
              <a:rPr lang="it-IT" dirty="0"/>
              <a:t>	</a:t>
            </a:r>
            <a:r>
              <a:rPr lang="it-IT" dirty="0" smtClean="0"/>
              <a:t>			 FILIERE TECNOLOGICHE</a:t>
            </a:r>
          </a:p>
          <a:p>
            <a:pPr>
              <a:buNone/>
            </a:pPr>
            <a:r>
              <a:rPr lang="it-IT" dirty="0" smtClean="0"/>
              <a:t>GLI ISTITUTI PROFESSIONALI </a:t>
            </a:r>
          </a:p>
          <a:p>
            <a:pPr>
              <a:buNone/>
            </a:pPr>
            <a:r>
              <a:rPr lang="it-IT" dirty="0"/>
              <a:t>	</a:t>
            </a:r>
            <a:r>
              <a:rPr lang="it-IT" dirty="0" smtClean="0"/>
              <a:t>				FILIERE PRODUTTIVE</a:t>
            </a:r>
            <a:endParaRPr lang="it-IT" dirty="0"/>
          </a:p>
        </p:txBody>
      </p:sp>
      <p:sp>
        <p:nvSpPr>
          <p:cNvPr id="4" name="Segnaposto piè di pagina 3"/>
          <p:cNvSpPr>
            <a:spLocks noGrp="1"/>
          </p:cNvSpPr>
          <p:nvPr>
            <p:ph type="ftr" sz="quarter" idx="11"/>
          </p:nvPr>
        </p:nvSpPr>
        <p:spPr/>
        <p:txBody>
          <a:bodyPr/>
          <a:lstStyle/>
          <a:p>
            <a:r>
              <a:rPr lang="it-IT" smtClean="0"/>
              <a:t>LILIANA BORRELLO</a:t>
            </a:r>
            <a:endParaRPr lang="it-IT"/>
          </a:p>
        </p:txBody>
      </p:sp>
      <p:sp>
        <p:nvSpPr>
          <p:cNvPr id="5" name="Segnaposto numero diapositiva 4"/>
          <p:cNvSpPr>
            <a:spLocks noGrp="1"/>
          </p:cNvSpPr>
          <p:nvPr>
            <p:ph type="sldNum" sz="quarter" idx="12"/>
          </p:nvPr>
        </p:nvSpPr>
        <p:spPr/>
        <p:txBody>
          <a:bodyPr/>
          <a:lstStyle/>
          <a:p>
            <a:fld id="{A3084984-A157-4488-8B6D-A552BDE2AB3A}" type="slidenum">
              <a:rPr lang="it-IT" smtClean="0"/>
              <a:pPr/>
              <a:t>17</a:t>
            </a:fld>
            <a:endParaRPr lang="it-IT"/>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L’IDENTITA’ DEGLI ISTITUTI PROFESSIONALI</a:t>
            </a:r>
            <a:endParaRPr lang="it-IT" dirty="0"/>
          </a:p>
        </p:txBody>
      </p:sp>
      <p:sp>
        <p:nvSpPr>
          <p:cNvPr id="3" name="Segnaposto contenuto 2"/>
          <p:cNvSpPr>
            <a:spLocks noGrp="1"/>
          </p:cNvSpPr>
          <p:nvPr>
            <p:ph idx="1"/>
          </p:nvPr>
        </p:nvSpPr>
        <p:spPr/>
        <p:txBody>
          <a:bodyPr/>
          <a:lstStyle/>
          <a:p>
            <a:pPr>
              <a:buNone/>
            </a:pPr>
            <a:r>
              <a:rPr lang="it-IT" dirty="0" smtClean="0">
                <a:solidFill>
                  <a:schemeClr val="accent2"/>
                </a:solidFill>
              </a:rPr>
              <a:t>La CULTURA DEL LAVORO </a:t>
            </a:r>
          </a:p>
          <a:p>
            <a:pPr>
              <a:buNone/>
            </a:pPr>
            <a:r>
              <a:rPr lang="it-IT" dirty="0" smtClean="0"/>
              <a:t>	</a:t>
            </a:r>
            <a:r>
              <a:rPr lang="it-IT" b="1" dirty="0" smtClean="0">
                <a:solidFill>
                  <a:schemeClr val="accent6">
                    <a:lumMod val="50000"/>
                  </a:schemeClr>
                </a:solidFill>
              </a:rPr>
              <a:t>Ancora</a:t>
            </a:r>
            <a:r>
              <a:rPr lang="it-IT" dirty="0" smtClean="0"/>
              <a:t> su cui sviluppare i nuovo percorsi finalizzati a promuovere un profilo armonico ed integrato di competenze scientifiche, tecniche ed operative costitutive di figure professionali di livello intermedio, in grado di assumere adeguate responsabilità nei settori produttivi e dei servizi</a:t>
            </a:r>
          </a:p>
          <a:p>
            <a:pPr>
              <a:buNone/>
            </a:pPr>
            <a:endParaRPr lang="it-IT" dirty="0"/>
          </a:p>
        </p:txBody>
      </p:sp>
      <p:sp>
        <p:nvSpPr>
          <p:cNvPr id="4" name="Segnaposto numero diapositiva 3"/>
          <p:cNvSpPr>
            <a:spLocks noGrp="1"/>
          </p:cNvSpPr>
          <p:nvPr>
            <p:ph type="sldNum" sz="quarter" idx="12"/>
          </p:nvPr>
        </p:nvSpPr>
        <p:spPr/>
        <p:txBody>
          <a:bodyPr/>
          <a:lstStyle/>
          <a:p>
            <a:fld id="{C3B6EE2E-BD5C-410A-980C-4B4BD7DA84C4}" type="slidenum">
              <a:rPr lang="it-IT" smtClean="0"/>
              <a:pPr/>
              <a:t>18</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diplomato dell’Istruzione Professionale</a:t>
            </a:r>
            <a:endParaRPr lang="it-IT" dirty="0"/>
          </a:p>
        </p:txBody>
      </p:sp>
      <p:sp>
        <p:nvSpPr>
          <p:cNvPr id="3" name="Segnaposto contenuto 2"/>
          <p:cNvSpPr>
            <a:spLocks noGrp="1"/>
          </p:cNvSpPr>
          <p:nvPr>
            <p:ph idx="1"/>
          </p:nvPr>
        </p:nvSpPr>
        <p:spPr/>
        <p:txBody>
          <a:bodyPr>
            <a:normAutofit/>
          </a:bodyPr>
          <a:lstStyle/>
          <a:p>
            <a:pPr>
              <a:buNone/>
            </a:pPr>
            <a:r>
              <a:rPr lang="it-IT" dirty="0" smtClean="0"/>
              <a:t>In linea con le innovazioni che hanno modificato i modelli organizzativi del lavoro</a:t>
            </a:r>
          </a:p>
          <a:p>
            <a:pPr>
              <a:buNone/>
            </a:pPr>
            <a:r>
              <a:rPr lang="it-IT" dirty="0" smtClean="0"/>
              <a:t>E’ “una </a:t>
            </a:r>
            <a:r>
              <a:rPr lang="it-IT" b="1" dirty="0" smtClean="0">
                <a:solidFill>
                  <a:schemeClr val="accent6"/>
                </a:solidFill>
              </a:rPr>
              <a:t>persona competente e consapevole sia delle potenzialità sia dei limiti degli strumenti tecnici di trasformazione della realtà,</a:t>
            </a:r>
            <a:r>
              <a:rPr lang="it-IT" dirty="0" smtClean="0"/>
              <a:t> così da dialogare con tutte le posizioni in gioco e sviluppare un contributo cooperativo per il bene umano e sociale”</a:t>
            </a:r>
            <a:endParaRPr lang="it-IT" dirty="0"/>
          </a:p>
        </p:txBody>
      </p:sp>
      <p:sp>
        <p:nvSpPr>
          <p:cNvPr id="4" name="Segnaposto numero diapositiva 3"/>
          <p:cNvSpPr>
            <a:spLocks noGrp="1"/>
          </p:cNvSpPr>
          <p:nvPr>
            <p:ph type="sldNum" sz="quarter" idx="12"/>
          </p:nvPr>
        </p:nvSpPr>
        <p:spPr/>
        <p:txBody>
          <a:bodyPr/>
          <a:lstStyle/>
          <a:p>
            <a:fld id="{C3B6EE2E-BD5C-410A-980C-4B4BD7DA84C4}" type="slidenum">
              <a:rPr lang="it-IT" smtClean="0"/>
              <a:pPr/>
              <a:t>19</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14282" y="500042"/>
            <a:ext cx="8643998" cy="5072098"/>
          </a:xfrm>
        </p:spPr>
        <p:txBody>
          <a:bodyPr rtlCol="0">
            <a:noAutofit/>
          </a:bodyPr>
          <a:lstStyle/>
          <a:p>
            <a:pPr algn="l">
              <a:lnSpc>
                <a:spcPct val="150000"/>
              </a:lnSpc>
              <a:spcBef>
                <a:spcPts val="0"/>
              </a:spcBef>
              <a:defRPr/>
            </a:pPr>
            <a:endParaRPr lang="it-IT" sz="3000" dirty="0" smtClean="0">
              <a:solidFill>
                <a:srgbClr val="000066"/>
              </a:solidFill>
              <a:latin typeface="Arial" pitchFamily="34" charset="0"/>
              <a:cs typeface="Arial" pitchFamily="34" charset="0"/>
            </a:endParaRPr>
          </a:p>
          <a:p>
            <a:pPr algn="l">
              <a:lnSpc>
                <a:spcPct val="150000"/>
              </a:lnSpc>
              <a:spcBef>
                <a:spcPts val="0"/>
              </a:spcBef>
              <a:defRPr/>
            </a:pPr>
            <a:r>
              <a:rPr lang="it-IT" sz="3000" dirty="0" smtClean="0">
                <a:solidFill>
                  <a:srgbClr val="000066"/>
                </a:solidFill>
                <a:latin typeface="Arial" pitchFamily="34" charset="0"/>
                <a:cs typeface="Arial" pitchFamily="34" charset="0"/>
              </a:rPr>
              <a:t>IL RIORDINO DEGLI ISTITUTI PROFESSIONALI  </a:t>
            </a:r>
            <a:r>
              <a:rPr lang="it-IT" sz="3000" b="1" dirty="0" smtClean="0">
                <a:solidFill>
                  <a:schemeClr val="accent6"/>
                </a:solidFill>
                <a:latin typeface="Arial" pitchFamily="34" charset="0"/>
                <a:cs typeface="Arial" pitchFamily="34" charset="0"/>
              </a:rPr>
              <a:t>INTRODUCE SIGNIFICATIVE DISCONTINUITÀ</a:t>
            </a:r>
          </a:p>
          <a:p>
            <a:pPr algn="l">
              <a:lnSpc>
                <a:spcPct val="150000"/>
              </a:lnSpc>
              <a:spcBef>
                <a:spcPts val="0"/>
              </a:spcBef>
              <a:defRPr/>
            </a:pPr>
            <a:r>
              <a:rPr lang="it-IT" sz="3000" b="1" dirty="0" smtClean="0">
                <a:solidFill>
                  <a:schemeClr val="accent2"/>
                </a:solidFill>
                <a:latin typeface="Arial" pitchFamily="34" charset="0"/>
                <a:cs typeface="Arial" pitchFamily="34" charset="0"/>
              </a:rPr>
              <a:t> CHE MUTANO IL QUADRO DELL’OFFERT</a:t>
            </a:r>
            <a:r>
              <a:rPr lang="it-IT" sz="3000" dirty="0" smtClean="0">
                <a:solidFill>
                  <a:schemeClr val="accent2"/>
                </a:solidFill>
                <a:latin typeface="Arial" pitchFamily="34" charset="0"/>
                <a:cs typeface="Arial" pitchFamily="34" charset="0"/>
              </a:rPr>
              <a:t>A </a:t>
            </a:r>
            <a:r>
              <a:rPr lang="it-IT" sz="3000" dirty="0" err="1" smtClean="0">
                <a:solidFill>
                  <a:srgbClr val="000066"/>
                </a:solidFill>
                <a:latin typeface="Arial" pitchFamily="34" charset="0"/>
                <a:cs typeface="Arial" pitchFamily="34" charset="0"/>
              </a:rPr>
              <a:t>DI</a:t>
            </a:r>
            <a:r>
              <a:rPr lang="it-IT" sz="3000" dirty="0" smtClean="0">
                <a:solidFill>
                  <a:srgbClr val="000066"/>
                </a:solidFill>
                <a:latin typeface="Arial" pitchFamily="34" charset="0"/>
                <a:cs typeface="Arial" pitchFamily="34" charset="0"/>
              </a:rPr>
              <a:t> ISTRUZIONE DEL SINGOLO ISTITUTO</a:t>
            </a:r>
            <a:endParaRPr lang="it-IT" sz="3000" b="1" dirty="0">
              <a:solidFill>
                <a:srgbClr val="000066"/>
              </a:solidFill>
              <a:latin typeface="Arial" pitchFamily="34" charset="0"/>
              <a:cs typeface="Arial" pitchFamily="34" charset="0"/>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2</a:t>
            </a:fld>
            <a:endParaRPr lang="it-IT"/>
          </a:p>
        </p:txBody>
      </p:sp>
      <p:sp>
        <p:nvSpPr>
          <p:cNvPr id="6" name="Segnaposto piè di pagina 5"/>
          <p:cNvSpPr>
            <a:spLocks noGrp="1"/>
          </p:cNvSpPr>
          <p:nvPr>
            <p:ph type="ftr" sz="quarter" idx="11"/>
          </p:nvPr>
        </p:nvSpPr>
        <p:spPr/>
        <p:txBody>
          <a:bodyPr/>
          <a:lstStyle/>
          <a:p>
            <a:r>
              <a:rPr lang="it-IT" smtClean="0"/>
              <a:t>LILIANA BORRELLO</a:t>
            </a:r>
            <a:endParaRPr lang="it-IT"/>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6"/>
                </a:solidFill>
              </a:rPr>
              <a:t>Italia 2020</a:t>
            </a:r>
            <a:endParaRPr lang="it-IT" b="1" dirty="0">
              <a:solidFill>
                <a:schemeClr val="accent6"/>
              </a:solidFill>
            </a:endParaRPr>
          </a:p>
        </p:txBody>
      </p:sp>
      <p:sp>
        <p:nvSpPr>
          <p:cNvPr id="3" name="Segnaposto contenuto 2"/>
          <p:cNvSpPr>
            <a:spLocks noGrp="1"/>
          </p:cNvSpPr>
          <p:nvPr>
            <p:ph idx="1"/>
          </p:nvPr>
        </p:nvSpPr>
        <p:spPr/>
        <p:txBody>
          <a:bodyPr/>
          <a:lstStyle/>
          <a:p>
            <a:pPr algn="just">
              <a:buNone/>
            </a:pPr>
            <a:r>
              <a:rPr lang="it-IT" dirty="0" smtClean="0"/>
              <a:t>	I giovani Italiani “</a:t>
            </a:r>
            <a:r>
              <a:rPr lang="it-IT" b="1" dirty="0" smtClean="0">
                <a:solidFill>
                  <a:schemeClr val="accent6"/>
                </a:solidFill>
              </a:rPr>
              <a:t>incontrano il lavoro in età avanzata rispetto ai coetanei di altri Paesi e, per di più, con conoscenze poco spendibili anche per l’assenza di un vero contatto con il mondo del lavor</a:t>
            </a:r>
            <a:r>
              <a:rPr lang="it-IT" dirty="0" smtClean="0"/>
              <a:t>o”</a:t>
            </a:r>
            <a:endParaRPr lang="it-IT" dirty="0"/>
          </a:p>
        </p:txBody>
      </p:sp>
      <p:sp>
        <p:nvSpPr>
          <p:cNvPr id="4" name="Segnaposto numero diapositiva 3"/>
          <p:cNvSpPr>
            <a:spLocks noGrp="1"/>
          </p:cNvSpPr>
          <p:nvPr>
            <p:ph type="sldNum" sz="quarter" idx="12"/>
          </p:nvPr>
        </p:nvSpPr>
        <p:spPr/>
        <p:txBody>
          <a:bodyPr/>
          <a:lstStyle/>
          <a:p>
            <a:fld id="{C3B6EE2E-BD5C-410A-980C-4B4BD7DA84C4}" type="slidenum">
              <a:rPr lang="it-IT" smtClean="0"/>
              <a:pPr/>
              <a:t>20</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6"/>
                </a:solidFill>
              </a:rPr>
              <a:t>Europa 2020</a:t>
            </a:r>
            <a:endParaRPr lang="it-IT" b="1" dirty="0">
              <a:solidFill>
                <a:schemeClr val="accent6"/>
              </a:solidFill>
            </a:endParaRPr>
          </a:p>
        </p:txBody>
      </p:sp>
      <p:sp>
        <p:nvSpPr>
          <p:cNvPr id="3" name="Segnaposto contenuto 2"/>
          <p:cNvSpPr>
            <a:spLocks noGrp="1"/>
          </p:cNvSpPr>
          <p:nvPr>
            <p:ph idx="1"/>
          </p:nvPr>
        </p:nvSpPr>
        <p:spPr/>
        <p:txBody>
          <a:bodyPr>
            <a:normAutofit fontScale="92500" lnSpcReduction="20000"/>
          </a:bodyPr>
          <a:lstStyle/>
          <a:p>
            <a:pPr algn="just">
              <a:buNone/>
            </a:pPr>
            <a:r>
              <a:rPr lang="it-IT" dirty="0" smtClean="0"/>
              <a:t>	Invita gli Stati membri” a sviluppare i partenariati tra il settore dell’istruzione/ formazione e il mondo del lavoro, in particolare </a:t>
            </a:r>
            <a:r>
              <a:rPr lang="it-IT" b="1" dirty="0" smtClean="0">
                <a:solidFill>
                  <a:schemeClr val="accent6"/>
                </a:solidFill>
              </a:rPr>
              <a:t>associando le parti sociali alla pianificazione dell’istruzione e della formazione</a:t>
            </a:r>
            <a:r>
              <a:rPr lang="it-IT" dirty="0" smtClean="0">
                <a:solidFill>
                  <a:schemeClr val="accent2"/>
                </a:solidFill>
              </a:rPr>
              <a:t> </a:t>
            </a:r>
            <a:r>
              <a:rPr lang="it-IT" dirty="0" smtClean="0"/>
              <a:t>“ per fare in modo “ che le competenze necessarie per il proseguimento della formazione e l’ingresso nel mercato del lavoro siano acquisite e riconosciute in tutti i sistemi di insegnamento generale, professionale, superiore e per adulti, compreso l’apprendimento non formale ed informale</a:t>
            </a:r>
          </a:p>
          <a:p>
            <a:pPr>
              <a:buNone/>
            </a:pPr>
            <a:endParaRPr lang="it-IT" dirty="0"/>
          </a:p>
        </p:txBody>
      </p:sp>
      <p:sp>
        <p:nvSpPr>
          <p:cNvPr id="4" name="Segnaposto numero diapositiva 3"/>
          <p:cNvSpPr>
            <a:spLocks noGrp="1"/>
          </p:cNvSpPr>
          <p:nvPr>
            <p:ph type="sldNum" sz="quarter" idx="12"/>
          </p:nvPr>
        </p:nvSpPr>
        <p:spPr/>
        <p:txBody>
          <a:bodyPr/>
          <a:lstStyle/>
          <a:p>
            <a:fld id="{C3B6EE2E-BD5C-410A-980C-4B4BD7DA84C4}" type="slidenum">
              <a:rPr lang="it-IT" smtClean="0"/>
              <a:pPr/>
              <a:t>21</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promozione progressiva delle competenze degli studenti</a:t>
            </a:r>
            <a:endParaRPr lang="it-IT" dirty="0"/>
          </a:p>
        </p:txBody>
      </p:sp>
      <p:sp>
        <p:nvSpPr>
          <p:cNvPr id="3" name="Segnaposto contenuto 2"/>
          <p:cNvSpPr>
            <a:spLocks noGrp="1"/>
          </p:cNvSpPr>
          <p:nvPr>
            <p:ph idx="1"/>
          </p:nvPr>
        </p:nvSpPr>
        <p:spPr/>
        <p:txBody>
          <a:bodyPr/>
          <a:lstStyle/>
          <a:p>
            <a:pPr>
              <a:buNone/>
            </a:pPr>
            <a:r>
              <a:rPr lang="it-IT" b="1" dirty="0" smtClean="0">
                <a:solidFill>
                  <a:schemeClr val="accent6"/>
                </a:solidFill>
              </a:rPr>
              <a:t>Nel secondo biennio</a:t>
            </a:r>
          </a:p>
          <a:p>
            <a:pPr algn="just">
              <a:buNone/>
            </a:pPr>
            <a:r>
              <a:rPr lang="it-IT" dirty="0" smtClean="0"/>
              <a:t>	Gli aspetti scientifico – tecnologici, tecnici e professionali sviluppati dalle discipline d’indirizzo </a:t>
            </a:r>
            <a:r>
              <a:rPr lang="it-IT" b="1" dirty="0" smtClean="0">
                <a:solidFill>
                  <a:schemeClr val="accent6"/>
                </a:solidFill>
              </a:rPr>
              <a:t>assumono le connotazioni specifiche del settore di riferimento </a:t>
            </a:r>
            <a:r>
              <a:rPr lang="it-IT" dirty="0" smtClean="0"/>
              <a:t>e sostengono l’acquisizione delle competenze professionali</a:t>
            </a:r>
            <a:endParaRPr lang="it-IT" dirty="0"/>
          </a:p>
        </p:txBody>
      </p:sp>
      <p:sp>
        <p:nvSpPr>
          <p:cNvPr id="4" name="Segnaposto numero diapositiva 3"/>
          <p:cNvSpPr>
            <a:spLocks noGrp="1"/>
          </p:cNvSpPr>
          <p:nvPr>
            <p:ph type="sldNum" sz="quarter" idx="12"/>
          </p:nvPr>
        </p:nvSpPr>
        <p:spPr/>
        <p:txBody>
          <a:bodyPr/>
          <a:lstStyle/>
          <a:p>
            <a:fld id="{C3B6EE2E-BD5C-410A-980C-4B4BD7DA84C4}" type="slidenum">
              <a:rPr lang="it-IT" smtClean="0"/>
              <a:pPr/>
              <a:t>22</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promozione progressiva delle competenze degli studenti</a:t>
            </a:r>
            <a:endParaRPr lang="it-IT" dirty="0"/>
          </a:p>
        </p:txBody>
      </p:sp>
      <p:sp>
        <p:nvSpPr>
          <p:cNvPr id="3" name="Segnaposto contenuto 2"/>
          <p:cNvSpPr>
            <a:spLocks noGrp="1"/>
          </p:cNvSpPr>
          <p:nvPr>
            <p:ph idx="1"/>
          </p:nvPr>
        </p:nvSpPr>
        <p:spPr/>
        <p:txBody>
          <a:bodyPr/>
          <a:lstStyle/>
          <a:p>
            <a:pPr>
              <a:buNone/>
            </a:pPr>
            <a:r>
              <a:rPr lang="it-IT" b="1" dirty="0" smtClean="0">
                <a:solidFill>
                  <a:schemeClr val="accent6"/>
                </a:solidFill>
              </a:rPr>
              <a:t>Nel quinto anno</a:t>
            </a:r>
          </a:p>
          <a:p>
            <a:pPr>
              <a:buNone/>
            </a:pPr>
            <a:r>
              <a:rPr lang="it-IT" dirty="0" smtClean="0"/>
              <a:t>	Si completa la preparazione culturale, tecnica  e professionale che fornisce allo studente gli strumenti idonei per affrontare le scelte per il proprio futuro di studio e di lavoro</a:t>
            </a:r>
            <a:endParaRPr lang="it-IT" dirty="0"/>
          </a:p>
        </p:txBody>
      </p:sp>
      <p:sp>
        <p:nvSpPr>
          <p:cNvPr id="4" name="Segnaposto numero diapositiva 3"/>
          <p:cNvSpPr>
            <a:spLocks noGrp="1"/>
          </p:cNvSpPr>
          <p:nvPr>
            <p:ph type="sldNum" sz="quarter" idx="12"/>
          </p:nvPr>
        </p:nvSpPr>
        <p:spPr/>
        <p:txBody>
          <a:bodyPr/>
          <a:lstStyle/>
          <a:p>
            <a:fld id="{C3B6EE2E-BD5C-410A-980C-4B4BD7DA84C4}" type="slidenum">
              <a:rPr lang="it-IT" smtClean="0"/>
              <a:pPr/>
              <a:t>23</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ISTRUZIONE PROFESSIONALE</a:t>
            </a:r>
            <a:endParaRPr lang="it-IT" dirty="0"/>
          </a:p>
        </p:txBody>
      </p:sp>
      <p:sp>
        <p:nvSpPr>
          <p:cNvPr id="3" name="Segnaposto contenuto 2"/>
          <p:cNvSpPr>
            <a:spLocks noGrp="1"/>
          </p:cNvSpPr>
          <p:nvPr>
            <p:ph idx="1"/>
          </p:nvPr>
        </p:nvSpPr>
        <p:spPr/>
        <p:txBody>
          <a:bodyPr>
            <a:normAutofit fontScale="92500" lnSpcReduction="20000"/>
          </a:bodyPr>
          <a:lstStyle/>
          <a:p>
            <a:pPr>
              <a:buNone/>
            </a:pPr>
            <a:r>
              <a:rPr lang="it-IT" b="1" dirty="0" smtClean="0">
                <a:solidFill>
                  <a:schemeClr val="accent6"/>
                </a:solidFill>
              </a:rPr>
              <a:t>GLI SPAZI di FLESSIBILITA’ PROMUOVONO</a:t>
            </a:r>
          </a:p>
          <a:p>
            <a:r>
              <a:rPr lang="it-IT" b="1" dirty="0" smtClean="0"/>
              <a:t>APPROFONDIMENTO di PROCEDURE OPERATIVE FUNZIONALI A REALI SITUAZIONI di LAVORO</a:t>
            </a:r>
          </a:p>
          <a:p>
            <a:r>
              <a:rPr lang="it-IT" b="1" dirty="0" smtClean="0"/>
              <a:t>PERSONALIZZAZIONE DEI PERCORSI ANCHE AL FINE DEL RILASCIO DELLA QUALIFICA PROFESSIONALE AL TERZO ANNO</a:t>
            </a:r>
          </a:p>
          <a:p>
            <a:r>
              <a:rPr lang="it-IT" b="1" dirty="0" smtClean="0">
                <a:solidFill>
                  <a:schemeClr val="accent6">
                    <a:lumMod val="50000"/>
                  </a:schemeClr>
                </a:solidFill>
              </a:rPr>
              <a:t>APPRENDIMENTO IN CONTESTI FORMALI NON FORMALI ED INFORMALI</a:t>
            </a:r>
          </a:p>
          <a:p>
            <a:r>
              <a:rPr lang="it-IT" b="1" dirty="0" smtClean="0"/>
              <a:t>MODALITA’ di APPRENDIMENTO IN ALTERNANZA SCUOLA LAVORO</a:t>
            </a:r>
          </a:p>
          <a:p>
            <a:endParaRPr lang="it-IT" dirty="0"/>
          </a:p>
        </p:txBody>
      </p:sp>
      <p:sp>
        <p:nvSpPr>
          <p:cNvPr id="4" name="Segnaposto piè di pagina 3"/>
          <p:cNvSpPr>
            <a:spLocks noGrp="1"/>
          </p:cNvSpPr>
          <p:nvPr>
            <p:ph type="ftr" sz="quarter" idx="11"/>
          </p:nvPr>
        </p:nvSpPr>
        <p:spPr/>
        <p:txBody>
          <a:bodyPr/>
          <a:lstStyle/>
          <a:p>
            <a:r>
              <a:rPr lang="it-IT" smtClean="0"/>
              <a:t>LILIANA BORRELLO</a:t>
            </a:r>
            <a:endParaRPr lang="it-IT"/>
          </a:p>
        </p:txBody>
      </p:sp>
      <p:sp>
        <p:nvSpPr>
          <p:cNvPr id="5" name="Segnaposto numero diapositiva 4"/>
          <p:cNvSpPr>
            <a:spLocks noGrp="1"/>
          </p:cNvSpPr>
          <p:nvPr>
            <p:ph type="sldNum" sz="quarter" idx="12"/>
          </p:nvPr>
        </p:nvSpPr>
        <p:spPr/>
        <p:txBody>
          <a:bodyPr/>
          <a:lstStyle/>
          <a:p>
            <a:fld id="{A3084984-A157-4488-8B6D-A552BDE2AB3A}" type="slidenum">
              <a:rPr lang="it-IT" smtClean="0"/>
              <a:pPr/>
              <a:t>24</a:t>
            </a:fld>
            <a:endParaRPr lang="it-IT"/>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smtClean="0"/>
              <a:t>LILIANA BORRELLO</a:t>
            </a:r>
            <a:endParaRPr lang="it-IT"/>
          </a:p>
        </p:txBody>
      </p:sp>
      <p:sp>
        <p:nvSpPr>
          <p:cNvPr id="3" name="Segnaposto numero diapositiva 2"/>
          <p:cNvSpPr>
            <a:spLocks noGrp="1"/>
          </p:cNvSpPr>
          <p:nvPr>
            <p:ph type="sldNum" sz="quarter" idx="12"/>
          </p:nvPr>
        </p:nvSpPr>
        <p:spPr/>
        <p:txBody>
          <a:bodyPr/>
          <a:lstStyle/>
          <a:p>
            <a:fld id="{C3B6EE2E-BD5C-410A-980C-4B4BD7DA84C4}" type="slidenum">
              <a:rPr lang="it-IT" smtClean="0"/>
              <a:pPr/>
              <a:t>25</a:t>
            </a:fld>
            <a:endParaRPr lang="it-IT" dirty="0"/>
          </a:p>
        </p:txBody>
      </p:sp>
      <p:sp>
        <p:nvSpPr>
          <p:cNvPr id="4" name="Rettangolo 3"/>
          <p:cNvSpPr/>
          <p:nvPr/>
        </p:nvSpPr>
        <p:spPr>
          <a:xfrm>
            <a:off x="1142976" y="1142984"/>
            <a:ext cx="3214710" cy="47863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ISTRUZIONE PROFESSIONALE</a:t>
            </a:r>
            <a:endParaRPr lang="it-IT" dirty="0"/>
          </a:p>
        </p:txBody>
      </p:sp>
      <p:sp>
        <p:nvSpPr>
          <p:cNvPr id="6" name="Freccia a destra 5"/>
          <p:cNvSpPr/>
          <p:nvPr/>
        </p:nvSpPr>
        <p:spPr>
          <a:xfrm>
            <a:off x="4357686" y="3143248"/>
            <a:ext cx="2500330" cy="7858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OPZIONI</a:t>
            </a:r>
            <a:endParaRPr lang="it-IT" dirty="0"/>
          </a:p>
        </p:txBody>
      </p:sp>
      <p:sp>
        <p:nvSpPr>
          <p:cNvPr id="10" name="Rettangolo 9"/>
          <p:cNvSpPr/>
          <p:nvPr/>
        </p:nvSpPr>
        <p:spPr>
          <a:xfrm>
            <a:off x="7072330" y="928670"/>
            <a:ext cx="1643074" cy="43577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TERRITORIO</a:t>
            </a:r>
          </a:p>
          <a:p>
            <a:pPr algn="ctr"/>
            <a:r>
              <a:rPr lang="it-IT" dirty="0" smtClean="0"/>
              <a:t>STAKE HOLDER</a:t>
            </a:r>
            <a:endParaRPr lang="it-IT" dirty="0"/>
          </a:p>
        </p:txBody>
      </p:sp>
      <p:sp>
        <p:nvSpPr>
          <p:cNvPr id="11" name="Freccia a destra 10"/>
          <p:cNvSpPr/>
          <p:nvPr/>
        </p:nvSpPr>
        <p:spPr>
          <a:xfrm>
            <a:off x="4286248" y="4143380"/>
            <a:ext cx="2714644" cy="1143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ARTICOLAZIONI</a:t>
            </a:r>
            <a:endParaRPr lang="it-IT" dirty="0"/>
          </a:p>
        </p:txBody>
      </p:sp>
      <p:sp>
        <p:nvSpPr>
          <p:cNvPr id="12" name="Freccia a destra 11"/>
          <p:cNvSpPr/>
          <p:nvPr/>
        </p:nvSpPr>
        <p:spPr>
          <a:xfrm>
            <a:off x="4286248" y="1142984"/>
            <a:ext cx="2786082" cy="7143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ARTICOLAZION</a:t>
            </a:r>
            <a:endParaRPr lang="it-IT" dirty="0"/>
          </a:p>
        </p:txBody>
      </p:sp>
      <p:sp>
        <p:nvSpPr>
          <p:cNvPr id="14" name="Freccia angolare bidirezionale 13"/>
          <p:cNvSpPr/>
          <p:nvPr/>
        </p:nvSpPr>
        <p:spPr>
          <a:xfrm>
            <a:off x="4143372" y="5214950"/>
            <a:ext cx="3500462" cy="857256"/>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OPZIONI</a:t>
            </a:r>
            <a:endParaRPr lang="it-IT" dirty="0"/>
          </a:p>
        </p:txBody>
      </p:sp>
      <p:sp>
        <p:nvSpPr>
          <p:cNvPr id="13" name="Freccia circolare a destra 12"/>
          <p:cNvSpPr/>
          <p:nvPr/>
        </p:nvSpPr>
        <p:spPr>
          <a:xfrm>
            <a:off x="5429256" y="1571612"/>
            <a:ext cx="1500198" cy="10715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5" name="Rettangolo 14"/>
          <p:cNvSpPr/>
          <p:nvPr/>
        </p:nvSpPr>
        <p:spPr>
          <a:xfrm>
            <a:off x="5214942" y="2357430"/>
            <a:ext cx="150019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OPZIONE</a:t>
            </a:r>
            <a:endParaRPr lang="it-IT"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p:cNvSpPr>
          <p:nvPr>
            <p:ph type="title" idx="4294967295"/>
          </p:nvPr>
        </p:nvSpPr>
        <p:spPr>
          <a:xfrm>
            <a:off x="2719388" y="260350"/>
            <a:ext cx="6424612" cy="990600"/>
          </a:xfrm>
        </p:spPr>
        <p:txBody>
          <a:bodyPr>
            <a:normAutofit fontScale="90000"/>
          </a:bodyPr>
          <a:lstStyle/>
          <a:p>
            <a:pPr algn="l"/>
            <a:r>
              <a:rPr lang="it-IT" sz="3200" dirty="0">
                <a:solidFill>
                  <a:srgbClr val="3366CC"/>
                </a:solidFill>
                <a:latin typeface="Tw Cen MT" pitchFamily="34" charset="0"/>
              </a:rPr>
              <a:t>LE </a:t>
            </a:r>
            <a:r>
              <a:rPr lang="it-IT" sz="3200" dirty="0" smtClean="0">
                <a:solidFill>
                  <a:srgbClr val="3366CC"/>
                </a:solidFill>
                <a:latin typeface="Tw Cen MT" pitchFamily="34" charset="0"/>
              </a:rPr>
              <a:t>COMPETENZE </a:t>
            </a:r>
            <a:r>
              <a:rPr lang="it-IT" sz="3200" dirty="0">
                <a:solidFill>
                  <a:srgbClr val="3366CC"/>
                </a:solidFill>
                <a:latin typeface="Tw Cen MT" pitchFamily="34" charset="0"/>
              </a:rPr>
              <a:t/>
            </a:r>
            <a:br>
              <a:rPr lang="it-IT" sz="3200" dirty="0">
                <a:solidFill>
                  <a:srgbClr val="3366CC"/>
                </a:solidFill>
                <a:latin typeface="Tw Cen MT" pitchFamily="34" charset="0"/>
              </a:rPr>
            </a:br>
            <a:r>
              <a:rPr lang="it-IT" sz="3200" dirty="0">
                <a:solidFill>
                  <a:srgbClr val="3366CC"/>
                </a:solidFill>
                <a:latin typeface="Tw Cen MT" pitchFamily="34" charset="0"/>
              </a:rPr>
              <a:t>I risultati di apprendimento</a:t>
            </a:r>
            <a:r>
              <a:rPr lang="it-IT" sz="2000" dirty="0"/>
              <a:t> </a:t>
            </a:r>
            <a:r>
              <a:rPr lang="it-IT" sz="1400" dirty="0">
                <a:solidFill>
                  <a:schemeClr val="tx1"/>
                </a:solidFill>
                <a:effectLst>
                  <a:outerShdw blurRad="38100" dist="38100" dir="2700000" algn="tl">
                    <a:srgbClr val="C0C0C0"/>
                  </a:outerShdw>
                </a:effectLst>
              </a:rPr>
              <a:t/>
            </a:r>
            <a:br>
              <a:rPr lang="it-IT" sz="1400" dirty="0">
                <a:solidFill>
                  <a:schemeClr val="tx1"/>
                </a:solidFill>
                <a:effectLst>
                  <a:outerShdw blurRad="38100" dist="38100" dir="2700000" algn="tl">
                    <a:srgbClr val="C0C0C0"/>
                  </a:outerShdw>
                </a:effectLst>
              </a:rPr>
            </a:br>
            <a:endParaRPr lang="it-IT" sz="1400" dirty="0">
              <a:solidFill>
                <a:schemeClr val="tx1"/>
              </a:solidFill>
              <a:effectLst>
                <a:outerShdw blurRad="38100" dist="38100" dir="2700000" algn="tl">
                  <a:srgbClr val="C0C0C0"/>
                </a:outerShdw>
              </a:effectLst>
            </a:endParaRPr>
          </a:p>
        </p:txBody>
      </p:sp>
      <p:sp>
        <p:nvSpPr>
          <p:cNvPr id="98307" name="Rectangle 3"/>
          <p:cNvSpPr>
            <a:spLocks noGrp="1"/>
          </p:cNvSpPr>
          <p:nvPr>
            <p:ph type="body" idx="4294967295"/>
          </p:nvPr>
        </p:nvSpPr>
        <p:spPr>
          <a:xfrm>
            <a:off x="428596" y="1571613"/>
            <a:ext cx="7500990" cy="3929089"/>
          </a:xfrm>
        </p:spPr>
        <p:txBody>
          <a:bodyPr/>
          <a:lstStyle/>
          <a:p>
            <a:pPr marL="319088" indent="-319088">
              <a:lnSpc>
                <a:spcPct val="85000"/>
              </a:lnSpc>
              <a:spcBef>
                <a:spcPts val="100"/>
              </a:spcBef>
              <a:buFontTx/>
              <a:buNone/>
            </a:pPr>
            <a:endParaRPr lang="it-IT" sz="900" i="1" dirty="0">
              <a:solidFill>
                <a:srgbClr val="660033"/>
              </a:solidFill>
              <a:effectLst>
                <a:outerShdw blurRad="38100" dist="38100" dir="2700000" algn="tl">
                  <a:srgbClr val="C0C0C0"/>
                </a:outerShdw>
              </a:effectLst>
            </a:endParaRPr>
          </a:p>
          <a:p>
            <a:pPr marL="319088" indent="-319088">
              <a:lnSpc>
                <a:spcPct val="85000"/>
              </a:lnSpc>
              <a:spcBef>
                <a:spcPts val="100"/>
              </a:spcBef>
              <a:buFontTx/>
              <a:buNone/>
            </a:pPr>
            <a:endParaRPr lang="it-IT" sz="900" i="1" dirty="0">
              <a:solidFill>
                <a:srgbClr val="660033"/>
              </a:solidFill>
              <a:effectLst>
                <a:outerShdw blurRad="38100" dist="38100" dir="2700000" algn="tl">
                  <a:srgbClr val="C0C0C0"/>
                </a:outerShdw>
              </a:effectLst>
            </a:endParaRPr>
          </a:p>
          <a:p>
            <a:pPr marL="319088" indent="-319088">
              <a:lnSpc>
                <a:spcPct val="85000"/>
              </a:lnSpc>
              <a:spcBef>
                <a:spcPts val="100"/>
              </a:spcBef>
              <a:buFontTx/>
              <a:buNone/>
            </a:pPr>
            <a:endParaRPr lang="it-IT" sz="900" i="1" dirty="0">
              <a:solidFill>
                <a:srgbClr val="660033"/>
              </a:solidFill>
              <a:effectLst>
                <a:outerShdw blurRad="38100" dist="38100" dir="2700000" algn="tl">
                  <a:srgbClr val="C0C0C0"/>
                </a:outerShdw>
              </a:effectLst>
            </a:endParaRPr>
          </a:p>
          <a:p>
            <a:pPr marL="319088" indent="-319088">
              <a:lnSpc>
                <a:spcPct val="85000"/>
              </a:lnSpc>
              <a:spcBef>
                <a:spcPts val="100"/>
              </a:spcBef>
              <a:buFontTx/>
              <a:buNone/>
            </a:pPr>
            <a:endParaRPr lang="it-IT" sz="900" i="1" dirty="0">
              <a:solidFill>
                <a:srgbClr val="660033"/>
              </a:solidFill>
              <a:effectLst>
                <a:outerShdw blurRad="38100" dist="38100" dir="2700000" algn="tl">
                  <a:srgbClr val="C0C0C0"/>
                </a:outerShdw>
              </a:effectLst>
            </a:endParaRPr>
          </a:p>
          <a:p>
            <a:pPr marL="319088" indent="-319088">
              <a:lnSpc>
                <a:spcPct val="85000"/>
              </a:lnSpc>
              <a:spcBef>
                <a:spcPts val="100"/>
              </a:spcBef>
              <a:buFontTx/>
              <a:buNone/>
            </a:pPr>
            <a:endParaRPr lang="it-IT" sz="900" i="1" dirty="0">
              <a:solidFill>
                <a:srgbClr val="660033"/>
              </a:solidFill>
              <a:effectLst>
                <a:outerShdw blurRad="38100" dist="38100" dir="2700000" algn="tl">
                  <a:srgbClr val="C0C0C0"/>
                </a:outerShdw>
              </a:effectLst>
            </a:endParaRPr>
          </a:p>
          <a:p>
            <a:pPr marL="319088" indent="-319088">
              <a:lnSpc>
                <a:spcPct val="85000"/>
              </a:lnSpc>
              <a:spcBef>
                <a:spcPts val="100"/>
              </a:spcBef>
              <a:buFontTx/>
              <a:buNone/>
            </a:pPr>
            <a:endParaRPr lang="it-IT" sz="900" i="1" dirty="0" smtClean="0">
              <a:solidFill>
                <a:srgbClr val="660033"/>
              </a:solidFill>
              <a:effectLst>
                <a:outerShdw blurRad="38100" dist="38100" dir="2700000" algn="tl">
                  <a:srgbClr val="C0C0C0"/>
                </a:outerShdw>
              </a:effectLst>
            </a:endParaRPr>
          </a:p>
          <a:p>
            <a:pPr marL="319088" indent="-319088">
              <a:lnSpc>
                <a:spcPct val="85000"/>
              </a:lnSpc>
              <a:spcBef>
                <a:spcPts val="100"/>
              </a:spcBef>
              <a:buFontTx/>
              <a:buNone/>
            </a:pPr>
            <a:endParaRPr lang="it-IT" sz="900" i="1" dirty="0">
              <a:solidFill>
                <a:srgbClr val="660033"/>
              </a:solidFill>
              <a:effectLst>
                <a:outerShdw blurRad="38100" dist="38100" dir="2700000" algn="tl">
                  <a:srgbClr val="C0C0C0"/>
                </a:outerShdw>
              </a:effectLst>
            </a:endParaRPr>
          </a:p>
          <a:p>
            <a:pPr marL="319088" indent="-319088" algn="ctr">
              <a:buFontTx/>
              <a:buNone/>
            </a:pPr>
            <a:r>
              <a:rPr lang="it-IT" sz="2300" b="1" dirty="0" smtClean="0">
                <a:solidFill>
                  <a:srgbClr val="660033"/>
                </a:solidFill>
                <a:effectLst>
                  <a:outerShdw blurRad="38100" dist="38100" dir="2700000" algn="tl">
                    <a:srgbClr val="C0C0C0"/>
                  </a:outerShdw>
                </a:effectLst>
              </a:rPr>
              <a:t>QUINTO ANNO</a:t>
            </a:r>
          </a:p>
          <a:p>
            <a:pPr marL="319088" indent="-319088">
              <a:buFontTx/>
              <a:buNone/>
            </a:pPr>
            <a:endParaRPr lang="it-IT" sz="3100" b="1" dirty="0">
              <a:solidFill>
                <a:srgbClr val="660033"/>
              </a:solidFill>
              <a:effectLst>
                <a:outerShdw blurRad="38100" dist="38100" dir="2700000" algn="tl">
                  <a:srgbClr val="C0C0C0"/>
                </a:outerShdw>
              </a:effectLst>
            </a:endParaRPr>
          </a:p>
          <a:p>
            <a:pPr marL="319088" indent="-319088" algn="ctr">
              <a:buFontTx/>
              <a:buNone/>
            </a:pPr>
            <a:r>
              <a:rPr lang="it-IT" sz="2300" b="1" dirty="0">
                <a:solidFill>
                  <a:srgbClr val="660033"/>
                </a:solidFill>
                <a:effectLst>
                  <a:outerShdw blurRad="38100" dist="38100" dir="2700000" algn="tl">
                    <a:srgbClr val="C0C0C0"/>
                  </a:outerShdw>
                </a:effectLst>
              </a:rPr>
              <a:t>SECONDO BIENNIO</a:t>
            </a:r>
          </a:p>
          <a:p>
            <a:pPr marL="319088" indent="-319088">
              <a:buFontTx/>
              <a:buNone/>
            </a:pPr>
            <a:endParaRPr lang="it-IT" sz="3100" b="1" dirty="0">
              <a:solidFill>
                <a:srgbClr val="660033"/>
              </a:solidFill>
            </a:endParaRPr>
          </a:p>
          <a:p>
            <a:pPr marL="319088" indent="-319088" algn="ctr">
              <a:buFontTx/>
              <a:buNone/>
            </a:pPr>
            <a:r>
              <a:rPr lang="it-IT" sz="2300" b="1" dirty="0">
                <a:solidFill>
                  <a:srgbClr val="660033"/>
                </a:solidFill>
                <a:effectLst>
                  <a:outerShdw blurRad="38100" dist="38100" dir="2700000" algn="tl">
                    <a:srgbClr val="C0C0C0"/>
                  </a:outerShdw>
                </a:effectLst>
              </a:rPr>
              <a:t>PRIMO BIENNIO  </a:t>
            </a:r>
          </a:p>
          <a:p>
            <a:pPr marL="319088" indent="-319088">
              <a:buFontTx/>
              <a:buNone/>
            </a:pPr>
            <a:endParaRPr lang="it-IT" sz="2300" b="1" dirty="0">
              <a:solidFill>
                <a:srgbClr val="660033"/>
              </a:solidFill>
              <a:effectLst>
                <a:outerShdw blurRad="38100" dist="38100" dir="2700000" algn="tl">
                  <a:srgbClr val="C0C0C0"/>
                </a:outerShdw>
              </a:effectLst>
            </a:endParaRPr>
          </a:p>
        </p:txBody>
      </p:sp>
      <p:sp>
        <p:nvSpPr>
          <p:cNvPr id="100357" name="AutoShape 5"/>
          <p:cNvSpPr>
            <a:spLocks noChangeArrowheads="1"/>
          </p:cNvSpPr>
          <p:nvPr/>
        </p:nvSpPr>
        <p:spPr bwMode="auto">
          <a:xfrm>
            <a:off x="5572132" y="2500306"/>
            <a:ext cx="576263" cy="1150937"/>
          </a:xfrm>
          <a:prstGeom prst="curvedLeftArrow">
            <a:avLst>
              <a:gd name="adj1" fmla="val 39945"/>
              <a:gd name="adj2" fmla="val 79890"/>
              <a:gd name="adj3" fmla="val 33333"/>
            </a:avLst>
          </a:prstGeom>
          <a:solidFill>
            <a:srgbClr val="660033"/>
          </a:solidFill>
          <a:ln w="9525">
            <a:solidFill>
              <a:schemeClr val="accent1"/>
            </a:solidFill>
            <a:miter lim="800000"/>
            <a:headEnd/>
            <a:tailEnd/>
          </a:ln>
        </p:spPr>
        <p:txBody>
          <a:bodyPr wrap="none" anchor="ctr"/>
          <a:lstStyle/>
          <a:p>
            <a:endParaRPr lang="it-IT" sz="1600"/>
          </a:p>
        </p:txBody>
      </p:sp>
      <p:sp>
        <p:nvSpPr>
          <p:cNvPr id="100358" name="AutoShape 8"/>
          <p:cNvSpPr>
            <a:spLocks noChangeArrowheads="1"/>
          </p:cNvSpPr>
          <p:nvPr/>
        </p:nvSpPr>
        <p:spPr bwMode="auto">
          <a:xfrm>
            <a:off x="2214546" y="3500438"/>
            <a:ext cx="576262" cy="1223962"/>
          </a:xfrm>
          <a:prstGeom prst="curvedRightArrow">
            <a:avLst>
              <a:gd name="adj1" fmla="val 42479"/>
              <a:gd name="adj2" fmla="val 84959"/>
              <a:gd name="adj3" fmla="val 33333"/>
            </a:avLst>
          </a:prstGeom>
          <a:solidFill>
            <a:srgbClr val="660033"/>
          </a:solidFill>
          <a:ln w="9525">
            <a:solidFill>
              <a:schemeClr val="tx1"/>
            </a:solidFill>
            <a:miter lim="800000"/>
            <a:headEnd/>
            <a:tailEnd/>
          </a:ln>
        </p:spPr>
        <p:txBody>
          <a:bodyPr wrap="none" anchor="ctr"/>
          <a:lstStyle/>
          <a:p>
            <a:endParaRPr lang="it-IT" sz="1600"/>
          </a:p>
        </p:txBody>
      </p:sp>
      <p:sp>
        <p:nvSpPr>
          <p:cNvPr id="6" name="Segnaposto piè di pagina 5"/>
          <p:cNvSpPr>
            <a:spLocks noGrp="1"/>
          </p:cNvSpPr>
          <p:nvPr>
            <p:ph type="ftr" sz="quarter" idx="11"/>
          </p:nvPr>
        </p:nvSpPr>
        <p:spPr/>
        <p:txBody>
          <a:bodyPr/>
          <a:lstStyle/>
          <a:p>
            <a:r>
              <a:rPr lang="it-IT" smtClean="0"/>
              <a:t>LILIANA BORRELLO</a:t>
            </a:r>
            <a:endParaRPr lang="it-IT"/>
          </a:p>
        </p:txBody>
      </p:sp>
      <p:sp>
        <p:nvSpPr>
          <p:cNvPr id="7" name="Segnaposto numero diapositiva 6"/>
          <p:cNvSpPr>
            <a:spLocks noGrp="1"/>
          </p:cNvSpPr>
          <p:nvPr>
            <p:ph type="sldNum" sz="quarter" idx="12"/>
          </p:nvPr>
        </p:nvSpPr>
        <p:spPr/>
        <p:txBody>
          <a:bodyPr/>
          <a:lstStyle/>
          <a:p>
            <a:fld id="{A3084984-A157-4488-8B6D-A552BDE2AB3A}" type="slidenum">
              <a:rPr lang="it-IT" smtClean="0"/>
              <a:pPr/>
              <a:t>26</a:t>
            </a:fld>
            <a:endParaRPr lang="it-IT"/>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229600" cy="777875"/>
          </a:xfrm>
        </p:spPr>
        <p:txBody>
          <a:bodyPr/>
          <a:lstStyle/>
          <a:p>
            <a:pPr algn="ctr">
              <a:buFont typeface="Arial" pitchFamily="34" charset="0"/>
              <a:buNone/>
              <a:defRPr/>
            </a:pPr>
            <a:r>
              <a:rPr lang="it-IT" sz="2000" b="1" dirty="0">
                <a:solidFill>
                  <a:schemeClr val="accent6">
                    <a:lumMod val="75000"/>
                  </a:schemeClr>
                </a:solidFill>
                <a:effectLst>
                  <a:outerShdw blurRad="38100" dist="38100" dir="2700000" algn="tl">
                    <a:srgbClr val="000000">
                      <a:alpha val="43137"/>
                    </a:srgbClr>
                  </a:outerShdw>
                </a:effectLst>
              </a:rPr>
              <a:t>COME CAMBIANO GLI ISTITUTI PROFESSIONALI</a:t>
            </a:r>
          </a:p>
        </p:txBody>
      </p:sp>
      <p:sp>
        <p:nvSpPr>
          <p:cNvPr id="7171" name="Rectangle 3"/>
          <p:cNvSpPr>
            <a:spLocks noGrp="1" noChangeArrowheads="1"/>
          </p:cNvSpPr>
          <p:nvPr>
            <p:ph type="body" sz="half" idx="1"/>
          </p:nvPr>
        </p:nvSpPr>
        <p:spPr>
          <a:xfrm>
            <a:off x="468313" y="1268413"/>
            <a:ext cx="2879725" cy="460375"/>
          </a:xfrm>
          <a:ln w="19050">
            <a:solidFill>
              <a:srgbClr val="000066"/>
            </a:solidFill>
          </a:ln>
        </p:spPr>
        <p:txBody>
          <a:bodyPr/>
          <a:lstStyle/>
          <a:p>
            <a:pPr algn="ctr">
              <a:lnSpc>
                <a:spcPct val="90000"/>
              </a:lnSpc>
              <a:buFontTx/>
              <a:buNone/>
              <a:defRPr/>
            </a:pPr>
            <a:r>
              <a:rPr lang="it-IT" sz="2000" b="1" dirty="0">
                <a:solidFill>
                  <a:schemeClr val="accent6">
                    <a:lumMod val="75000"/>
                  </a:schemeClr>
                </a:solidFill>
              </a:rPr>
              <a:t>COME ERANO</a:t>
            </a:r>
          </a:p>
        </p:txBody>
      </p:sp>
      <p:sp>
        <p:nvSpPr>
          <p:cNvPr id="5124" name="Text Box 4"/>
          <p:cNvSpPr txBox="1">
            <a:spLocks noChangeArrowheads="1"/>
          </p:cNvSpPr>
          <p:nvPr/>
        </p:nvSpPr>
        <p:spPr bwMode="auto">
          <a:xfrm>
            <a:off x="323850" y="1773238"/>
            <a:ext cx="1871663" cy="366712"/>
          </a:xfrm>
          <a:prstGeom prst="rect">
            <a:avLst/>
          </a:prstGeom>
          <a:noFill/>
          <a:ln w="9525">
            <a:noFill/>
            <a:miter lim="800000"/>
            <a:headEnd/>
            <a:tailEnd/>
          </a:ln>
        </p:spPr>
        <p:txBody>
          <a:bodyPr>
            <a:spAutoFit/>
          </a:bodyPr>
          <a:lstStyle/>
          <a:p>
            <a:pPr>
              <a:spcBef>
                <a:spcPct val="50000"/>
              </a:spcBef>
            </a:pPr>
            <a:endParaRPr lang="it-IT"/>
          </a:p>
        </p:txBody>
      </p:sp>
      <p:sp>
        <p:nvSpPr>
          <p:cNvPr id="5125" name="Rectangle 5"/>
          <p:cNvSpPr>
            <a:spLocks noChangeArrowheads="1"/>
          </p:cNvSpPr>
          <p:nvPr/>
        </p:nvSpPr>
        <p:spPr bwMode="auto">
          <a:xfrm>
            <a:off x="4859338" y="1268413"/>
            <a:ext cx="3827462" cy="460375"/>
          </a:xfrm>
          <a:prstGeom prst="rect">
            <a:avLst/>
          </a:prstGeom>
          <a:noFill/>
          <a:ln w="19050">
            <a:solidFill>
              <a:srgbClr val="C00000"/>
            </a:solidFill>
            <a:miter lim="800000"/>
            <a:headEnd/>
            <a:tailEnd/>
          </a:ln>
        </p:spPr>
        <p:txBody>
          <a:bodyPr/>
          <a:lstStyle/>
          <a:p>
            <a:pPr marL="342900" indent="-342900" algn="ctr">
              <a:lnSpc>
                <a:spcPct val="90000"/>
              </a:lnSpc>
              <a:spcBef>
                <a:spcPct val="20000"/>
              </a:spcBef>
            </a:pPr>
            <a:r>
              <a:rPr lang="it-IT" sz="2000" b="1" dirty="0" smtClean="0">
                <a:solidFill>
                  <a:srgbClr val="C00000"/>
                </a:solidFill>
              </a:rPr>
              <a:t>COME SONO</a:t>
            </a:r>
            <a:endParaRPr lang="it-IT" sz="2000" b="1" dirty="0">
              <a:solidFill>
                <a:srgbClr val="C00000"/>
              </a:solidFill>
            </a:endParaRPr>
          </a:p>
        </p:txBody>
      </p:sp>
      <p:sp>
        <p:nvSpPr>
          <p:cNvPr id="5126" name="Rectangle 6"/>
          <p:cNvSpPr>
            <a:spLocks noChangeArrowheads="1"/>
          </p:cNvSpPr>
          <p:nvPr/>
        </p:nvSpPr>
        <p:spPr bwMode="auto">
          <a:xfrm>
            <a:off x="4859338" y="1916113"/>
            <a:ext cx="3827462" cy="4608512"/>
          </a:xfrm>
          <a:prstGeom prst="rect">
            <a:avLst/>
          </a:prstGeom>
          <a:noFill/>
          <a:ln w="19050">
            <a:solidFill>
              <a:srgbClr val="C00000"/>
            </a:solidFill>
            <a:miter lim="800000"/>
            <a:headEnd/>
            <a:tailEnd/>
          </a:ln>
        </p:spPr>
        <p:txBody>
          <a:bodyPr/>
          <a:lstStyle/>
          <a:p>
            <a:pPr marL="342900" indent="-342900" algn="ctr">
              <a:lnSpc>
                <a:spcPct val="90000"/>
              </a:lnSpc>
              <a:spcBef>
                <a:spcPct val="20000"/>
              </a:spcBef>
            </a:pPr>
            <a:endParaRPr lang="it-IT" sz="2000"/>
          </a:p>
        </p:txBody>
      </p:sp>
      <p:sp>
        <p:nvSpPr>
          <p:cNvPr id="7176" name="Rectangle 8"/>
          <p:cNvSpPr>
            <a:spLocks noChangeArrowheads="1"/>
          </p:cNvSpPr>
          <p:nvPr/>
        </p:nvSpPr>
        <p:spPr bwMode="auto">
          <a:xfrm>
            <a:off x="468313" y="1989138"/>
            <a:ext cx="2879725" cy="4535487"/>
          </a:xfrm>
          <a:prstGeom prst="rect">
            <a:avLst/>
          </a:prstGeom>
          <a:noFill/>
          <a:ln w="28575">
            <a:solidFill>
              <a:schemeClr val="accent6">
                <a:lumMod val="75000"/>
              </a:schemeClr>
            </a:solidFill>
            <a:miter lim="800000"/>
            <a:headEnd/>
            <a:tailEnd/>
          </a:ln>
          <a:effectLst/>
        </p:spPr>
        <p:txBody>
          <a:bodyPr/>
          <a:lstStyle/>
          <a:p>
            <a:pPr marL="342900" indent="-342900" algn="ctr">
              <a:lnSpc>
                <a:spcPct val="90000"/>
              </a:lnSpc>
              <a:spcBef>
                <a:spcPct val="20000"/>
              </a:spcBef>
              <a:buFont typeface="Arial" pitchFamily="34" charset="0"/>
              <a:buNone/>
              <a:defRPr/>
            </a:pPr>
            <a:endParaRPr lang="it-IT" sz="2000">
              <a:latin typeface="Arial" pitchFamily="34" charset="0"/>
            </a:endParaRPr>
          </a:p>
        </p:txBody>
      </p:sp>
      <p:sp>
        <p:nvSpPr>
          <p:cNvPr id="7177" name="Text Box 9"/>
          <p:cNvSpPr txBox="1">
            <a:spLocks noChangeArrowheads="1"/>
          </p:cNvSpPr>
          <p:nvPr/>
        </p:nvSpPr>
        <p:spPr bwMode="auto">
          <a:xfrm>
            <a:off x="468313" y="2997200"/>
            <a:ext cx="2879725" cy="1569660"/>
          </a:xfrm>
          <a:prstGeom prst="rect">
            <a:avLst/>
          </a:prstGeom>
          <a:noFill/>
          <a:ln w="9525">
            <a:noFill/>
            <a:miter lim="800000"/>
            <a:headEnd/>
            <a:tailEnd/>
          </a:ln>
          <a:effectLst/>
        </p:spPr>
        <p:txBody>
          <a:bodyPr>
            <a:spAutoFit/>
          </a:bodyPr>
          <a:lstStyle/>
          <a:p>
            <a:pPr algn="ctr">
              <a:spcBef>
                <a:spcPct val="50000"/>
              </a:spcBef>
              <a:buFont typeface="Arial" pitchFamily="34" charset="0"/>
              <a:buNone/>
              <a:defRPr/>
            </a:pPr>
            <a:r>
              <a:rPr lang="it-IT" sz="2400" b="1" dirty="0" smtClean="0">
                <a:solidFill>
                  <a:schemeClr val="accent6">
                    <a:lumMod val="75000"/>
                  </a:schemeClr>
                </a:solidFill>
                <a:latin typeface="Arial" pitchFamily="34" charset="0"/>
              </a:rPr>
              <a:t>4 settori</a:t>
            </a:r>
            <a:endParaRPr lang="it-IT" sz="2400" dirty="0">
              <a:solidFill>
                <a:schemeClr val="accent6">
                  <a:lumMod val="75000"/>
                </a:schemeClr>
              </a:solidFill>
              <a:latin typeface="Arial" pitchFamily="34" charset="0"/>
            </a:endParaRPr>
          </a:p>
          <a:p>
            <a:pPr algn="ctr">
              <a:spcBef>
                <a:spcPct val="50000"/>
              </a:spcBef>
              <a:buFont typeface="Arial" pitchFamily="34" charset="0"/>
              <a:buNone/>
              <a:defRPr/>
            </a:pPr>
            <a:r>
              <a:rPr lang="it-IT" sz="2400" dirty="0">
                <a:solidFill>
                  <a:schemeClr val="accent6">
                    <a:lumMod val="75000"/>
                  </a:schemeClr>
                </a:solidFill>
                <a:latin typeface="Arial" pitchFamily="34" charset="0"/>
              </a:rPr>
              <a:t>e</a:t>
            </a:r>
          </a:p>
          <a:p>
            <a:pPr algn="ctr">
              <a:spcBef>
                <a:spcPct val="50000"/>
              </a:spcBef>
              <a:buFont typeface="Arial" pitchFamily="34" charset="0"/>
              <a:buNone/>
              <a:defRPr/>
            </a:pPr>
            <a:r>
              <a:rPr lang="it-IT" sz="2400" b="1" dirty="0">
                <a:solidFill>
                  <a:schemeClr val="accent6">
                    <a:lumMod val="75000"/>
                  </a:schemeClr>
                </a:solidFill>
                <a:latin typeface="Arial" pitchFamily="34" charset="0"/>
              </a:rPr>
              <a:t>27 indirizzi</a:t>
            </a:r>
            <a:endParaRPr lang="it-IT" sz="2400" dirty="0">
              <a:solidFill>
                <a:schemeClr val="accent6">
                  <a:lumMod val="75000"/>
                </a:schemeClr>
              </a:solidFill>
              <a:latin typeface="Arial" pitchFamily="34" charset="0"/>
            </a:endParaRPr>
          </a:p>
        </p:txBody>
      </p:sp>
      <p:sp>
        <p:nvSpPr>
          <p:cNvPr id="5129" name="Text Box 10"/>
          <p:cNvSpPr txBox="1">
            <a:spLocks noChangeArrowheads="1"/>
          </p:cNvSpPr>
          <p:nvPr/>
        </p:nvSpPr>
        <p:spPr bwMode="auto">
          <a:xfrm>
            <a:off x="4859338" y="1916113"/>
            <a:ext cx="3816350" cy="5586145"/>
          </a:xfrm>
          <a:prstGeom prst="rect">
            <a:avLst/>
          </a:prstGeom>
          <a:noFill/>
          <a:ln w="9525">
            <a:noFill/>
            <a:miter lim="800000"/>
            <a:headEnd/>
            <a:tailEnd/>
          </a:ln>
        </p:spPr>
        <p:txBody>
          <a:bodyPr>
            <a:spAutoFit/>
          </a:bodyPr>
          <a:lstStyle/>
          <a:p>
            <a:pPr algn="ctr">
              <a:spcBef>
                <a:spcPct val="50000"/>
              </a:spcBef>
            </a:pPr>
            <a:r>
              <a:rPr lang="it-IT" b="1" dirty="0" smtClean="0">
                <a:solidFill>
                  <a:srgbClr val="C00000"/>
                </a:solidFill>
              </a:rPr>
              <a:t>Settore </a:t>
            </a:r>
            <a:r>
              <a:rPr lang="it-IT" b="1" dirty="0">
                <a:solidFill>
                  <a:srgbClr val="C00000"/>
                </a:solidFill>
              </a:rPr>
              <a:t>dei servizi </a:t>
            </a:r>
            <a:r>
              <a:rPr lang="it-IT" sz="1400" b="1" dirty="0" smtClean="0">
                <a:solidFill>
                  <a:srgbClr val="C00000"/>
                </a:solidFill>
              </a:rPr>
              <a:t>–</a:t>
            </a:r>
          </a:p>
          <a:p>
            <a:pPr lvl="1">
              <a:spcBef>
                <a:spcPct val="50000"/>
              </a:spcBef>
              <a:buFont typeface="Wingdings" pitchFamily="2" charset="2"/>
              <a:buChar char="q"/>
            </a:pPr>
            <a:r>
              <a:rPr lang="it-IT" sz="1200" b="1" dirty="0" smtClean="0">
                <a:solidFill>
                  <a:srgbClr val="002060"/>
                </a:solidFill>
              </a:rPr>
              <a:t>Servizi </a:t>
            </a:r>
            <a:r>
              <a:rPr lang="it-IT" sz="1200" b="1" dirty="0">
                <a:solidFill>
                  <a:srgbClr val="002060"/>
                </a:solidFill>
              </a:rPr>
              <a:t>per l’agricoltura e lo sviluppo </a:t>
            </a:r>
            <a:r>
              <a:rPr lang="it-IT" sz="1200" b="1" dirty="0" smtClean="0">
                <a:solidFill>
                  <a:srgbClr val="002060"/>
                </a:solidFill>
              </a:rPr>
              <a:t>rurale</a:t>
            </a:r>
          </a:p>
          <a:p>
            <a:pPr lvl="1">
              <a:spcBef>
                <a:spcPct val="50000"/>
              </a:spcBef>
            </a:pPr>
            <a:r>
              <a:rPr lang="it-IT" sz="1200" b="1" dirty="0" smtClean="0">
                <a:solidFill>
                  <a:srgbClr val="C00000"/>
                </a:solidFill>
              </a:rPr>
              <a:t>	</a:t>
            </a:r>
            <a:r>
              <a:rPr lang="it-IT" sz="1200" b="1" dirty="0" smtClean="0">
                <a:solidFill>
                  <a:schemeClr val="tx2"/>
                </a:solidFill>
              </a:rPr>
              <a:t>Opzioni </a:t>
            </a:r>
          </a:p>
          <a:p>
            <a:pPr lvl="1">
              <a:spcBef>
                <a:spcPct val="50000"/>
              </a:spcBef>
            </a:pPr>
            <a:r>
              <a:rPr lang="it-IT" sz="1200" b="1" dirty="0" smtClean="0">
                <a:solidFill>
                  <a:srgbClr val="C00000"/>
                </a:solidFill>
              </a:rPr>
              <a:t>	 gestione risorse forestali</a:t>
            </a:r>
          </a:p>
          <a:p>
            <a:pPr lvl="1">
              <a:spcBef>
                <a:spcPct val="50000"/>
              </a:spcBef>
            </a:pPr>
            <a:r>
              <a:rPr lang="it-IT" sz="1200" b="1" dirty="0" smtClean="0">
                <a:solidFill>
                  <a:srgbClr val="C00000"/>
                </a:solidFill>
              </a:rPr>
              <a:t>	valorizzazione prodotti agricoli</a:t>
            </a:r>
            <a:endParaRPr lang="it-IT" sz="1200" b="1" dirty="0">
              <a:solidFill>
                <a:srgbClr val="C00000"/>
              </a:solidFill>
            </a:endParaRPr>
          </a:p>
          <a:p>
            <a:pPr lvl="1">
              <a:spcBef>
                <a:spcPct val="50000"/>
              </a:spcBef>
              <a:buFont typeface="Wingdings" pitchFamily="2" charset="2"/>
              <a:buChar char="q"/>
            </a:pPr>
            <a:r>
              <a:rPr lang="it-IT" sz="1200" b="1" dirty="0">
                <a:solidFill>
                  <a:srgbClr val="C00000"/>
                </a:solidFill>
              </a:rPr>
              <a:t> </a:t>
            </a:r>
            <a:r>
              <a:rPr lang="it-IT" sz="1200" b="1" dirty="0">
                <a:solidFill>
                  <a:srgbClr val="002060"/>
                </a:solidFill>
              </a:rPr>
              <a:t>Servizi </a:t>
            </a:r>
            <a:r>
              <a:rPr lang="it-IT" sz="1200" b="1" dirty="0" smtClean="0">
                <a:solidFill>
                  <a:srgbClr val="002060"/>
                </a:solidFill>
              </a:rPr>
              <a:t>socio-sanitari</a:t>
            </a:r>
          </a:p>
          <a:p>
            <a:pPr lvl="1">
              <a:spcBef>
                <a:spcPct val="50000"/>
              </a:spcBef>
            </a:pPr>
            <a:r>
              <a:rPr lang="it-IT" sz="1200" b="1" dirty="0" smtClean="0">
                <a:solidFill>
                  <a:srgbClr val="C00000"/>
                </a:solidFill>
              </a:rPr>
              <a:t>	  </a:t>
            </a:r>
            <a:r>
              <a:rPr lang="it-IT" sz="1200" b="1" dirty="0" smtClean="0">
                <a:solidFill>
                  <a:schemeClr val="tx2"/>
                </a:solidFill>
              </a:rPr>
              <a:t>Articolazioni</a:t>
            </a:r>
            <a:endParaRPr lang="it-IT" sz="1200" b="1" dirty="0">
              <a:solidFill>
                <a:schemeClr val="tx2"/>
              </a:solidFill>
            </a:endParaRPr>
          </a:p>
          <a:p>
            <a:pPr marL="1143000" lvl="2" indent="-228600">
              <a:spcBef>
                <a:spcPct val="50000"/>
              </a:spcBef>
              <a:buClr>
                <a:srgbClr val="CC0000"/>
              </a:buClr>
              <a:buFont typeface="Wingdings" pitchFamily="2" charset="2"/>
              <a:buChar char="§"/>
            </a:pPr>
            <a:r>
              <a:rPr lang="it-IT" sz="1200" b="1" dirty="0">
                <a:solidFill>
                  <a:srgbClr val="C00000"/>
                </a:solidFill>
              </a:rPr>
              <a:t>Ottico </a:t>
            </a:r>
            <a:r>
              <a:rPr lang="it-IT" sz="1200" b="1" dirty="0" smtClean="0">
                <a:solidFill>
                  <a:srgbClr val="C00000"/>
                </a:solidFill>
              </a:rPr>
              <a:t>- </a:t>
            </a:r>
            <a:r>
              <a:rPr lang="it-IT" sz="1200" b="1" dirty="0">
                <a:solidFill>
                  <a:srgbClr val="C00000"/>
                </a:solidFill>
              </a:rPr>
              <a:t>Odontotecnico</a:t>
            </a:r>
          </a:p>
          <a:p>
            <a:pPr lvl="1">
              <a:spcBef>
                <a:spcPct val="50000"/>
              </a:spcBef>
              <a:buFont typeface="Wingdings" pitchFamily="2" charset="2"/>
              <a:buChar char="q"/>
            </a:pPr>
            <a:r>
              <a:rPr lang="it-IT" sz="1200" b="1" dirty="0" smtClean="0">
                <a:solidFill>
                  <a:srgbClr val="C00000"/>
                </a:solidFill>
              </a:rPr>
              <a:t> </a:t>
            </a:r>
            <a:r>
              <a:rPr lang="it-IT" sz="1200" b="1" dirty="0" smtClean="0">
                <a:solidFill>
                  <a:srgbClr val="002060"/>
                </a:solidFill>
              </a:rPr>
              <a:t>Servizi per l’enogastronomia e l’ospitalità alberghiera</a:t>
            </a:r>
          </a:p>
          <a:p>
            <a:pPr lvl="1">
              <a:spcBef>
                <a:spcPct val="50000"/>
              </a:spcBef>
            </a:pPr>
            <a:r>
              <a:rPr lang="it-IT" sz="1200" b="1" dirty="0" smtClean="0">
                <a:solidFill>
                  <a:srgbClr val="C00000"/>
                </a:solidFill>
              </a:rPr>
              <a:t>	</a:t>
            </a:r>
            <a:r>
              <a:rPr lang="it-IT" sz="1200" b="1" dirty="0" smtClean="0">
                <a:solidFill>
                  <a:schemeClr val="tx2"/>
                </a:solidFill>
              </a:rPr>
              <a:t>  Articolazioni</a:t>
            </a:r>
            <a:endParaRPr lang="it-IT" sz="1200" b="1" dirty="0">
              <a:solidFill>
                <a:schemeClr val="tx2"/>
              </a:solidFill>
            </a:endParaRPr>
          </a:p>
          <a:p>
            <a:pPr marL="1143000" lvl="2" indent="-228600">
              <a:spcBef>
                <a:spcPct val="50000"/>
              </a:spcBef>
              <a:buClr>
                <a:srgbClr val="CC0000"/>
              </a:buClr>
              <a:buFont typeface="Wingdings" pitchFamily="2" charset="2"/>
              <a:buChar char="§"/>
            </a:pPr>
            <a:r>
              <a:rPr lang="it-IT" sz="1200" b="1" dirty="0" smtClean="0">
                <a:solidFill>
                  <a:srgbClr val="C00000"/>
                </a:solidFill>
              </a:rPr>
              <a:t>Enogastronomia </a:t>
            </a:r>
          </a:p>
          <a:p>
            <a:pPr marL="1143000" lvl="2" indent="-228600">
              <a:spcBef>
                <a:spcPct val="50000"/>
              </a:spcBef>
              <a:buClr>
                <a:srgbClr val="CC0000"/>
              </a:buClr>
              <a:buFont typeface="Wingdings" pitchFamily="2" charset="2"/>
              <a:buChar char="§"/>
            </a:pPr>
            <a:r>
              <a:rPr lang="it-IT" sz="1200" b="1" dirty="0" smtClean="0">
                <a:solidFill>
                  <a:srgbClr val="C00000"/>
                </a:solidFill>
              </a:rPr>
              <a:t>- </a:t>
            </a:r>
            <a:r>
              <a:rPr lang="it-IT" sz="1200" b="1" dirty="0">
                <a:solidFill>
                  <a:srgbClr val="C00000"/>
                </a:solidFill>
              </a:rPr>
              <a:t>Servizi sala e </a:t>
            </a:r>
            <a:r>
              <a:rPr lang="it-IT" sz="1200" b="1" dirty="0" smtClean="0">
                <a:solidFill>
                  <a:srgbClr val="C00000"/>
                </a:solidFill>
              </a:rPr>
              <a:t>vendita</a:t>
            </a:r>
          </a:p>
          <a:p>
            <a:pPr marL="1143000" lvl="2" indent="-228600">
              <a:spcBef>
                <a:spcPct val="50000"/>
              </a:spcBef>
              <a:buClr>
                <a:srgbClr val="CC0000"/>
              </a:buClr>
              <a:buFont typeface="Wingdings" pitchFamily="2" charset="2"/>
              <a:buChar char="§"/>
            </a:pPr>
            <a:r>
              <a:rPr lang="it-IT" sz="1200" b="1" dirty="0" smtClean="0">
                <a:solidFill>
                  <a:srgbClr val="C00000"/>
                </a:solidFill>
              </a:rPr>
              <a:t>Accoglienza turistica</a:t>
            </a:r>
          </a:p>
          <a:p>
            <a:pPr marL="1143000" lvl="2" indent="-228600">
              <a:spcBef>
                <a:spcPct val="50000"/>
              </a:spcBef>
              <a:buClr>
                <a:srgbClr val="CC0000"/>
              </a:buClr>
              <a:buFont typeface="Wingdings" pitchFamily="2" charset="2"/>
              <a:buChar char="q"/>
            </a:pPr>
            <a:r>
              <a:rPr lang="it-IT" sz="1200" b="1" dirty="0" smtClean="0">
                <a:solidFill>
                  <a:srgbClr val="002060"/>
                </a:solidFill>
              </a:rPr>
              <a:t>Servizi commerciali</a:t>
            </a:r>
          </a:p>
          <a:p>
            <a:pPr marL="1143000" lvl="2" indent="-228600">
              <a:spcBef>
                <a:spcPct val="50000"/>
              </a:spcBef>
              <a:buClr>
                <a:srgbClr val="CC0000"/>
              </a:buClr>
              <a:buFont typeface="Wingdings" pitchFamily="2" charset="2"/>
              <a:buChar char="q"/>
            </a:pPr>
            <a:r>
              <a:rPr lang="it-IT" sz="1200" b="1" dirty="0" smtClean="0">
                <a:solidFill>
                  <a:schemeClr val="tx2"/>
                </a:solidFill>
              </a:rPr>
              <a:t>Opzione</a:t>
            </a:r>
          </a:p>
          <a:p>
            <a:pPr marL="1143000" lvl="2" indent="-228600">
              <a:spcBef>
                <a:spcPct val="50000"/>
              </a:spcBef>
              <a:buClr>
                <a:srgbClr val="CC0000"/>
              </a:buClr>
            </a:pPr>
            <a:r>
              <a:rPr lang="it-IT" sz="1200" b="1" dirty="0" smtClean="0">
                <a:solidFill>
                  <a:srgbClr val="FF0000"/>
                </a:solidFill>
              </a:rPr>
              <a:t>Promozione commerciale e pubblicitaria</a:t>
            </a:r>
          </a:p>
          <a:p>
            <a:pPr marL="1143000" lvl="2" indent="-228600">
              <a:spcBef>
                <a:spcPct val="50000"/>
              </a:spcBef>
              <a:buClr>
                <a:srgbClr val="CC0000"/>
              </a:buClr>
              <a:buFont typeface="Wingdings" pitchFamily="2" charset="2"/>
              <a:buChar char="§"/>
            </a:pPr>
            <a:endParaRPr lang="it-IT" sz="1200" dirty="0">
              <a:solidFill>
                <a:srgbClr val="C00000"/>
              </a:solidFill>
            </a:endParaRPr>
          </a:p>
          <a:p>
            <a:pPr lvl="1">
              <a:spcBef>
                <a:spcPct val="50000"/>
              </a:spcBef>
            </a:pPr>
            <a:endParaRPr lang="it-IT" sz="1200" b="1" dirty="0">
              <a:solidFill>
                <a:srgbClr val="C00000"/>
              </a:solidFill>
            </a:endParaRPr>
          </a:p>
          <a:p>
            <a:pPr>
              <a:spcBef>
                <a:spcPct val="50000"/>
              </a:spcBef>
              <a:buFont typeface="Arial" charset="0"/>
              <a:buChar char="•"/>
            </a:pPr>
            <a:r>
              <a:rPr lang="it-IT" sz="1400" b="1" dirty="0">
                <a:solidFill>
                  <a:srgbClr val="C00000"/>
                </a:solidFill>
              </a:rPr>
              <a:t> </a:t>
            </a:r>
            <a:endParaRPr lang="it-IT" sz="1200" dirty="0">
              <a:solidFill>
                <a:srgbClr val="C00000"/>
              </a:solidFill>
            </a:endParaRPr>
          </a:p>
        </p:txBody>
      </p:sp>
      <p:sp>
        <p:nvSpPr>
          <p:cNvPr id="11" name="AutoShape 19"/>
          <p:cNvSpPr>
            <a:spLocks noChangeArrowheads="1"/>
          </p:cNvSpPr>
          <p:nvPr/>
        </p:nvSpPr>
        <p:spPr bwMode="auto">
          <a:xfrm>
            <a:off x="3419475" y="2311400"/>
            <a:ext cx="1295400" cy="2633663"/>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2">
              <a:lumMod val="40000"/>
              <a:lumOff val="60000"/>
            </a:schemeClr>
          </a:solidFill>
          <a:ln w="9525">
            <a:solidFill>
              <a:srgbClr val="DDDDDD"/>
            </a:solidFill>
            <a:miter lim="800000"/>
            <a:headEnd/>
            <a:tailEnd/>
          </a:ln>
          <a:effectLst/>
        </p:spPr>
        <p:txBody>
          <a:bodyPr wrap="none" anchor="ctr"/>
          <a:lstStyle/>
          <a:p>
            <a:pPr>
              <a:buFont typeface="Arial" pitchFamily="34" charset="0"/>
              <a:buNone/>
              <a:defRPr/>
            </a:pPr>
            <a:endParaRPr lang="it-IT">
              <a:latin typeface="Arial" pitchFamily="34" charset="0"/>
            </a:endParaRPr>
          </a:p>
        </p:txBody>
      </p:sp>
      <p:sp>
        <p:nvSpPr>
          <p:cNvPr id="5135" name="Segnaposto numero diapositiva 3"/>
          <p:cNvSpPr txBox="1">
            <a:spLocks noGrp="1"/>
          </p:cNvSpPr>
          <p:nvPr/>
        </p:nvSpPr>
        <p:spPr bwMode="auto">
          <a:xfrm>
            <a:off x="6553200" y="6357938"/>
            <a:ext cx="2132013" cy="455612"/>
          </a:xfrm>
          <a:prstGeom prst="rect">
            <a:avLst/>
          </a:prstGeom>
          <a:noFill/>
          <a:ln w="9525">
            <a:noFill/>
            <a:round/>
            <a:headEnd/>
            <a:tailEnd/>
          </a:ln>
        </p:spPr>
        <p:txBody>
          <a:bodyPr lIns="90000" tIns="46800" rIns="90000" bIns="46800" anchor="b"/>
          <a:lstStyle/>
          <a:p>
            <a:pPr algn="r">
              <a:lnSpc>
                <a:spcPct val="100000"/>
              </a:lnSpc>
              <a:buFont typeface="Arial Black"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1769055-25B2-47E7-BC83-8BDD4918C07B}" type="slidenum">
              <a:rPr lang="it-IT" sz="1200">
                <a:solidFill>
                  <a:srgbClr val="000000"/>
                </a:solidFill>
                <a:latin typeface="Arial Black" pitchFamily="34" charset="0"/>
              </a:rPr>
              <a:pPr algn="r">
                <a:lnSpc>
                  <a:spcPct val="100000"/>
                </a:lnSpc>
                <a:buFont typeface="Arial Black"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27</a:t>
            </a:fld>
            <a:endParaRPr lang="it-IT" sz="1200">
              <a:solidFill>
                <a:srgbClr val="000000"/>
              </a:solidFill>
              <a:latin typeface="Arial Black" pitchFamily="34" charset="0"/>
            </a:endParaRPr>
          </a:p>
        </p:txBody>
      </p:sp>
      <p:sp>
        <p:nvSpPr>
          <p:cNvPr id="12" name="Segnaposto numero diapositiva 11"/>
          <p:cNvSpPr>
            <a:spLocks noGrp="1"/>
          </p:cNvSpPr>
          <p:nvPr>
            <p:ph type="sldNum" sz="quarter" idx="12"/>
          </p:nvPr>
        </p:nvSpPr>
        <p:spPr/>
        <p:txBody>
          <a:bodyPr/>
          <a:lstStyle/>
          <a:p>
            <a:fld id="{C3B6EE2E-BD5C-410A-980C-4B4BD7DA84C4}" type="slidenum">
              <a:rPr lang="it-IT" smtClean="0"/>
              <a:pPr/>
              <a:t>27</a:t>
            </a:fld>
            <a:endParaRPr lang="it-IT"/>
          </a:p>
        </p:txBody>
      </p:sp>
      <p:sp>
        <p:nvSpPr>
          <p:cNvPr id="13" name="Segnaposto piè di pagina 12"/>
          <p:cNvSpPr>
            <a:spLocks noGrp="1"/>
          </p:cNvSpPr>
          <p:nvPr>
            <p:ph type="ftr" sz="quarter" idx="11"/>
          </p:nvPr>
        </p:nvSpPr>
        <p:spPr/>
        <p:txBody>
          <a:bodyPr/>
          <a:lstStyle/>
          <a:p>
            <a:r>
              <a:rPr lang="it-IT" smtClean="0"/>
              <a:t>LILIANA BORRELLO</a:t>
            </a:r>
            <a:endParaRPr lang="it-IT"/>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b="1" dirty="0" smtClean="0"/>
              <a:t>SERVIZI per l’agricoltura e lo sviluppo rurale</a:t>
            </a:r>
            <a:endParaRPr lang="it-IT" sz="3600" b="1" dirty="0"/>
          </a:p>
        </p:txBody>
      </p:sp>
      <p:sp>
        <p:nvSpPr>
          <p:cNvPr id="3" name="Segnaposto contenuto 2"/>
          <p:cNvSpPr>
            <a:spLocks noGrp="1"/>
          </p:cNvSpPr>
          <p:nvPr>
            <p:ph idx="1"/>
          </p:nvPr>
        </p:nvSpPr>
        <p:spPr/>
        <p:txBody>
          <a:bodyPr>
            <a:normAutofit fontScale="85000" lnSpcReduction="20000"/>
          </a:bodyPr>
          <a:lstStyle/>
          <a:p>
            <a:pPr>
              <a:buNone/>
            </a:pPr>
            <a:r>
              <a:rPr lang="it-IT" dirty="0" smtClean="0"/>
              <a:t>	</a:t>
            </a:r>
            <a:r>
              <a:rPr lang="it-IT" dirty="0" smtClean="0">
                <a:solidFill>
                  <a:schemeClr val="tx2">
                    <a:lumMod val="75000"/>
                  </a:schemeClr>
                </a:solidFill>
              </a:rPr>
              <a:t>E’ un percorso di studi  che fornisce </a:t>
            </a:r>
            <a:r>
              <a:rPr lang="it-IT" b="1" dirty="0" smtClean="0">
                <a:solidFill>
                  <a:schemeClr val="accent6"/>
                </a:solidFill>
              </a:rPr>
              <a:t>competenze relative all’assistenza tecnica a sostegno delle aziende agricole per la valorizzazione dei prodotti,  delle caratteristiche ambientali e dello sviluppo dei territori </a:t>
            </a:r>
          </a:p>
          <a:p>
            <a:r>
              <a:rPr lang="it-IT" dirty="0" smtClean="0">
                <a:solidFill>
                  <a:schemeClr val="tx2">
                    <a:lumMod val="75000"/>
                  </a:schemeClr>
                </a:solidFill>
              </a:rPr>
              <a:t>L’indirizzo è strettamente correlato al </a:t>
            </a:r>
            <a:r>
              <a:rPr lang="it-IT" b="1" dirty="0" smtClean="0">
                <a:solidFill>
                  <a:schemeClr val="accent6"/>
                </a:solidFill>
              </a:rPr>
              <a:t>concetto di agricoltura multifunzionale, in grado di promuovere o incentivare le condizioni per una nuova ruralità</a:t>
            </a:r>
          </a:p>
          <a:p>
            <a:r>
              <a:rPr lang="it-IT" b="1" dirty="0" smtClean="0">
                <a:solidFill>
                  <a:schemeClr val="accent6"/>
                </a:solidFill>
              </a:rPr>
              <a:t>Il secondo biennio dell'indirizzo </a:t>
            </a:r>
            <a:r>
              <a:rPr lang="it-IT" dirty="0" smtClean="0">
                <a:solidFill>
                  <a:schemeClr val="tx2">
                    <a:lumMod val="75000"/>
                  </a:schemeClr>
                </a:solidFill>
              </a:rPr>
              <a:t>è rivolto all'acquisizione di competenze relative alle diverse attività del settore agricolo integrato, finalizzate ad una organica interpretazione delle problematiche proprie dei diversi comparti produttivi</a:t>
            </a:r>
            <a:endParaRPr lang="it-IT" dirty="0"/>
          </a:p>
        </p:txBody>
      </p:sp>
      <p:sp>
        <p:nvSpPr>
          <p:cNvPr id="4" name="Segnaposto numero diapositiva 3"/>
          <p:cNvSpPr>
            <a:spLocks noGrp="1"/>
          </p:cNvSpPr>
          <p:nvPr>
            <p:ph type="sldNum" sz="quarter" idx="12"/>
          </p:nvPr>
        </p:nvSpPr>
        <p:spPr/>
        <p:txBody>
          <a:bodyPr/>
          <a:lstStyle/>
          <a:p>
            <a:fld id="{C3B6EE2E-BD5C-410A-980C-4B4BD7DA84C4}" type="slidenum">
              <a:rPr lang="it-IT" smtClean="0"/>
              <a:pPr/>
              <a:t>28</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SERVIZI per l’agricoltura e lo sviluppo rurale</a:t>
            </a:r>
            <a:endParaRPr lang="it-IT" dirty="0"/>
          </a:p>
        </p:txBody>
      </p:sp>
      <p:sp>
        <p:nvSpPr>
          <p:cNvPr id="3" name="Segnaposto contenuto 2"/>
          <p:cNvSpPr>
            <a:spLocks noGrp="1"/>
          </p:cNvSpPr>
          <p:nvPr>
            <p:ph idx="1"/>
          </p:nvPr>
        </p:nvSpPr>
        <p:spPr/>
        <p:txBody>
          <a:bodyPr>
            <a:normAutofit lnSpcReduction="10000"/>
          </a:bodyPr>
          <a:lstStyle/>
          <a:p>
            <a:pPr>
              <a:buNone/>
            </a:pPr>
            <a:r>
              <a:rPr lang="it-IT" b="1" dirty="0" smtClean="0">
                <a:solidFill>
                  <a:schemeClr val="tx2"/>
                </a:solidFill>
              </a:rPr>
              <a:t>	</a:t>
            </a:r>
            <a:r>
              <a:rPr lang="it-IT" b="1" dirty="0" smtClean="0">
                <a:solidFill>
                  <a:schemeClr val="accent6"/>
                </a:solidFill>
              </a:rPr>
              <a:t>Il quinto anno</a:t>
            </a:r>
            <a:r>
              <a:rPr lang="it-IT" dirty="0" smtClean="0">
                <a:solidFill>
                  <a:schemeClr val="tx2">
                    <a:lumMod val="75000"/>
                  </a:schemeClr>
                </a:solidFill>
              </a:rPr>
              <a:t>, attraverso le discipline di "Economia agraria e territoriale" e "Valorizzazione delle attività produttive",  </a:t>
            </a:r>
            <a:r>
              <a:rPr lang="it-IT" b="1" dirty="0" smtClean="0">
                <a:solidFill>
                  <a:schemeClr val="accent6"/>
                </a:solidFill>
              </a:rPr>
              <a:t>è dedicato a metodi, sistemi e procedure per incrementare la ricerca in ordine a trasformazioni aziendali, razionalizzazioni di interventi sul territorio, controllo e miglioramento di situazioni ambientali,</a:t>
            </a:r>
            <a:r>
              <a:rPr lang="it-IT" dirty="0" smtClean="0">
                <a:solidFill>
                  <a:schemeClr val="tx2">
                    <a:lumMod val="75000"/>
                  </a:schemeClr>
                </a:solidFill>
              </a:rPr>
              <a:t> sia di natura strutturale, ecologico - paesaggistica, sia di tipo culturale e sociale</a:t>
            </a:r>
            <a:endParaRPr lang="it-IT" dirty="0">
              <a:solidFill>
                <a:schemeClr val="tx2">
                  <a:lumMod val="75000"/>
                </a:schemeClr>
              </a:solidFill>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29</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ottotitolo 2"/>
          <p:cNvSpPr txBox="1">
            <a:spLocks/>
          </p:cNvSpPr>
          <p:nvPr/>
        </p:nvSpPr>
        <p:spPr bwMode="auto">
          <a:xfrm>
            <a:off x="1" y="0"/>
            <a:ext cx="357158" cy="357166"/>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it-IT" sz="2000" b="1" noProof="0" dirty="0" smtClean="0">
                <a:solidFill>
                  <a:schemeClr val="tx2"/>
                </a:solidFill>
                <a:latin typeface="+mn-lt"/>
              </a:rPr>
              <a:t>3</a:t>
            </a:r>
            <a:endParaRPr kumimoji="0" lang="it-IT" sz="2000" b="1" i="0" u="none" strike="noStrike" kern="1200" cap="none" spc="0" normalizeH="0" baseline="0" noProof="0" dirty="0">
              <a:ln>
                <a:noFill/>
              </a:ln>
              <a:solidFill>
                <a:schemeClr val="tx2"/>
              </a:solidFill>
              <a:effectLst/>
              <a:uLnTx/>
              <a:uFillTx/>
              <a:latin typeface="+mn-lt"/>
              <a:ea typeface="+mn-ea"/>
              <a:cs typeface="+mn-cs"/>
            </a:endParaRPr>
          </a:p>
        </p:txBody>
      </p:sp>
      <p:sp>
        <p:nvSpPr>
          <p:cNvPr id="7" name="Sottotitolo 2"/>
          <p:cNvSpPr txBox="1">
            <a:spLocks/>
          </p:cNvSpPr>
          <p:nvPr/>
        </p:nvSpPr>
        <p:spPr bwMode="auto">
          <a:xfrm>
            <a:off x="428596" y="500042"/>
            <a:ext cx="8215370" cy="5286412"/>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Autofit/>
          </a:bodyPr>
          <a:lstStyle/>
          <a:p>
            <a:pPr lvl="0" algn="r" fontAlgn="auto">
              <a:lnSpc>
                <a:spcPct val="170000"/>
              </a:lnSpc>
              <a:spcBef>
                <a:spcPts val="0"/>
              </a:spcBef>
              <a:spcAft>
                <a:spcPts val="0"/>
              </a:spcAft>
              <a:defRPr/>
            </a:pPr>
            <a:r>
              <a:rPr lang="it-IT" sz="3000" dirty="0" smtClean="0">
                <a:solidFill>
                  <a:srgbClr val="000066"/>
                </a:solidFill>
                <a:latin typeface="Arial" pitchFamily="34" charset="0"/>
                <a:cs typeface="Arial" pitchFamily="34" charset="0"/>
              </a:rPr>
              <a:t>TALI DISCONTINUITA’ </a:t>
            </a:r>
            <a:r>
              <a:rPr kumimoji="0" lang="it-IT" sz="3000" b="0" i="0" u="none" strike="noStrike" kern="1200" cap="none" spc="0" normalizeH="0" noProof="0" dirty="0" smtClean="0">
                <a:ln>
                  <a:noFill/>
                </a:ln>
                <a:solidFill>
                  <a:srgbClr val="000066"/>
                </a:solidFill>
                <a:effectLst/>
                <a:uLnTx/>
                <a:uFillTx/>
                <a:latin typeface="Arial" pitchFamily="34" charset="0"/>
                <a:cs typeface="Arial" pitchFamily="34" charset="0"/>
              </a:rPr>
              <a:t>OFFRONO </a:t>
            </a:r>
            <a:r>
              <a:rPr kumimoji="0" lang="it-IT" sz="3000" b="0" i="0" u="none" strike="noStrike" kern="1200" cap="none" spc="0" normalizeH="0" noProof="0" dirty="0" smtClean="0">
                <a:ln>
                  <a:noFill/>
                </a:ln>
                <a:solidFill>
                  <a:schemeClr val="accent2"/>
                </a:solidFill>
                <a:effectLst/>
                <a:uLnTx/>
                <a:uFillTx/>
                <a:latin typeface="Arial" pitchFamily="34" charset="0"/>
                <a:cs typeface="Arial" pitchFamily="34" charset="0"/>
              </a:rPr>
              <a:t>NUOVE                                     </a:t>
            </a:r>
            <a:r>
              <a:rPr kumimoji="0" lang="it-IT" sz="3000" b="1" i="0" u="none" strike="noStrike" kern="1200" cap="none" spc="0" normalizeH="0" noProof="0" dirty="0" smtClean="0">
                <a:ln>
                  <a:noFill/>
                </a:ln>
                <a:solidFill>
                  <a:schemeClr val="accent2"/>
                </a:solidFill>
                <a:effectLst/>
                <a:uLnTx/>
                <a:uFillTx/>
                <a:latin typeface="Arial" pitchFamily="34" charset="0"/>
                <a:cs typeface="Arial" pitchFamily="34" charset="0"/>
              </a:rPr>
              <a:t>OPPORTUNITÀ</a:t>
            </a:r>
            <a:r>
              <a:rPr kumimoji="0" lang="it-IT" sz="3000" b="0" i="0" u="none" strike="noStrike" kern="1200" cap="none" spc="0" normalizeH="0" noProof="0" dirty="0" smtClean="0">
                <a:ln>
                  <a:noFill/>
                </a:ln>
                <a:solidFill>
                  <a:srgbClr val="000066"/>
                </a:solidFill>
                <a:effectLst/>
                <a:uLnTx/>
                <a:uFillTx/>
                <a:latin typeface="Arial" pitchFamily="34" charset="0"/>
                <a:cs typeface="Arial" pitchFamily="34" charset="0"/>
              </a:rPr>
              <a:t> AL SISTEMA NAZIONALE                               PER L’</a:t>
            </a:r>
            <a:r>
              <a:rPr kumimoji="0" lang="it-IT" sz="3000" b="1" i="0" u="none" strike="noStrike" kern="1200" cap="none" spc="0" normalizeH="0" noProof="0" dirty="0" smtClean="0">
                <a:ln>
                  <a:noFill/>
                </a:ln>
                <a:solidFill>
                  <a:schemeClr val="accent2"/>
                </a:solidFill>
                <a:effectLst/>
                <a:uLnTx/>
                <a:uFillTx/>
                <a:latin typeface="Arial" pitchFamily="34" charset="0"/>
                <a:cs typeface="Arial" pitchFamily="34" charset="0"/>
              </a:rPr>
              <a:t>ORIENTAMENTO</a:t>
            </a:r>
            <a:r>
              <a:rPr kumimoji="0" lang="it-IT" sz="3000" b="0" i="0" u="none" strike="noStrike" kern="1200" cap="none" spc="0" normalizeH="0" noProof="0" dirty="0" smtClean="0">
                <a:ln>
                  <a:noFill/>
                </a:ln>
                <a:solidFill>
                  <a:srgbClr val="000066"/>
                </a:solidFill>
                <a:effectLst/>
                <a:uLnTx/>
                <a:uFillTx/>
                <a:latin typeface="Arial" pitchFamily="34" charset="0"/>
                <a:cs typeface="Arial" pitchFamily="34" charset="0"/>
              </a:rPr>
              <a:t> DEI GIOVANI E   PER </a:t>
            </a:r>
            <a:r>
              <a:rPr kumimoji="0" lang="it-IT" sz="3000" b="1" i="0" u="none" strike="noStrike" kern="1200" cap="none" spc="0" normalizeH="0" noProof="0" dirty="0" smtClean="0">
                <a:ln>
                  <a:noFill/>
                </a:ln>
                <a:solidFill>
                  <a:schemeClr val="accent2"/>
                </a:solidFill>
                <a:effectLst/>
                <a:uLnTx/>
                <a:uFillTx/>
                <a:latin typeface="Arial" pitchFamily="34" charset="0"/>
                <a:cs typeface="Arial" pitchFamily="34" charset="0"/>
              </a:rPr>
              <a:t>L’INTERCETTAZIONE </a:t>
            </a:r>
            <a:r>
              <a:rPr lang="it-IT" sz="3000" b="1" dirty="0" smtClean="0">
                <a:solidFill>
                  <a:schemeClr val="accent2"/>
                </a:solidFill>
                <a:latin typeface="Arial" pitchFamily="34" charset="0"/>
                <a:cs typeface="Arial" pitchFamily="34" charset="0"/>
              </a:rPr>
              <a:t>SUL TERRITORIO    </a:t>
            </a:r>
            <a:r>
              <a:rPr kumimoji="0" lang="it-IT" sz="3000" b="1" i="0" u="none" strike="noStrike" kern="1200" cap="none" spc="0" normalizeH="0" noProof="0" dirty="0" smtClean="0">
                <a:ln>
                  <a:noFill/>
                </a:ln>
                <a:solidFill>
                  <a:schemeClr val="accent2"/>
                </a:solidFill>
                <a:effectLst/>
                <a:uLnTx/>
                <a:uFillTx/>
                <a:latin typeface="Arial" pitchFamily="34" charset="0"/>
                <a:cs typeface="Arial" pitchFamily="34" charset="0"/>
              </a:rPr>
              <a:t>DEI FABBISOGNI </a:t>
            </a:r>
            <a:r>
              <a:rPr kumimoji="0" lang="it-IT" sz="3000" b="1" i="0" u="none" strike="noStrike" kern="1200" cap="none" spc="0" normalizeH="0" noProof="0" dirty="0" err="1" smtClean="0">
                <a:ln>
                  <a:noFill/>
                </a:ln>
                <a:solidFill>
                  <a:schemeClr val="accent2"/>
                </a:solidFill>
                <a:effectLst/>
                <a:uLnTx/>
                <a:uFillTx/>
                <a:latin typeface="Arial" pitchFamily="34" charset="0"/>
                <a:cs typeface="Arial" pitchFamily="34" charset="0"/>
              </a:rPr>
              <a:t>DI</a:t>
            </a:r>
            <a:r>
              <a:rPr kumimoji="0" lang="it-IT" sz="3000" b="1" i="0" u="none" strike="noStrike" kern="1200" cap="none" spc="0" normalizeH="0" noProof="0" dirty="0" smtClean="0">
                <a:ln>
                  <a:noFill/>
                </a:ln>
                <a:solidFill>
                  <a:schemeClr val="accent2"/>
                </a:solidFill>
                <a:effectLst/>
                <a:uLnTx/>
                <a:uFillTx/>
                <a:latin typeface="Arial" pitchFamily="34" charset="0"/>
                <a:cs typeface="Arial" pitchFamily="34" charset="0"/>
              </a:rPr>
              <a:t> FORMAZIONE</a:t>
            </a:r>
            <a:endParaRPr kumimoji="0" lang="it-IT" sz="3000" b="1" i="0" u="none" strike="noStrike" kern="1200" cap="none" spc="0" normalizeH="0" baseline="0" noProof="0" dirty="0">
              <a:ln>
                <a:noFill/>
              </a:ln>
              <a:solidFill>
                <a:schemeClr val="accent2"/>
              </a:solidFill>
              <a:effectLst/>
              <a:uLnTx/>
              <a:uFillTx/>
              <a:latin typeface="Arial" pitchFamily="34" charset="0"/>
              <a:cs typeface="Arial" pitchFamily="34" charset="0"/>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3</a:t>
            </a:fld>
            <a:endParaRPr lang="it-IT"/>
          </a:p>
        </p:txBody>
      </p:sp>
      <p:sp>
        <p:nvSpPr>
          <p:cNvPr id="6" name="Segnaposto piè di pagina 5"/>
          <p:cNvSpPr>
            <a:spLocks noGrp="1"/>
          </p:cNvSpPr>
          <p:nvPr>
            <p:ph type="ftr" sz="quarter" idx="11"/>
          </p:nvPr>
        </p:nvSpPr>
        <p:spPr/>
        <p:txBody>
          <a:bodyPr/>
          <a:lstStyle/>
          <a:p>
            <a:r>
              <a:rPr lang="it-IT" smtClean="0"/>
              <a:t>LILIANA BORRELLO</a:t>
            </a:r>
            <a:endParaRPr lang="it-IT"/>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SERVIZI PER L’AGRICOLTURA E LO SVILUPPO RURALE</a:t>
            </a:r>
            <a:endParaRPr lang="it-IT" dirty="0"/>
          </a:p>
        </p:txBody>
      </p:sp>
      <p:sp>
        <p:nvSpPr>
          <p:cNvPr id="3" name="Segnaposto contenuto 2"/>
          <p:cNvSpPr>
            <a:spLocks noGrp="1"/>
          </p:cNvSpPr>
          <p:nvPr>
            <p:ph idx="1"/>
          </p:nvPr>
        </p:nvSpPr>
        <p:spPr/>
        <p:txBody>
          <a:bodyPr/>
          <a:lstStyle/>
          <a:p>
            <a:pPr>
              <a:buNone/>
            </a:pPr>
            <a:r>
              <a:rPr lang="it-IT" b="1" dirty="0" smtClean="0">
                <a:solidFill>
                  <a:schemeClr val="accent6"/>
                </a:solidFill>
              </a:rPr>
              <a:t>opzione </a:t>
            </a:r>
          </a:p>
          <a:p>
            <a:pPr>
              <a:buNone/>
            </a:pPr>
            <a:r>
              <a:rPr lang="it-IT" b="1" dirty="0" smtClean="0">
                <a:solidFill>
                  <a:schemeClr val="accent6"/>
                </a:solidFill>
              </a:rPr>
              <a:t>“Gestione risorse forestali e montane</a:t>
            </a:r>
            <a:r>
              <a:rPr lang="it-IT" dirty="0" smtClean="0">
                <a:solidFill>
                  <a:schemeClr val="accent6"/>
                </a:solidFill>
              </a:rPr>
              <a:t>” </a:t>
            </a:r>
            <a:r>
              <a:rPr lang="it-IT" dirty="0" smtClean="0">
                <a:solidFill>
                  <a:schemeClr val="tx2">
                    <a:lumMod val="75000"/>
                  </a:schemeClr>
                </a:solidFill>
              </a:rPr>
              <a:t>vengono identificate, acquisite e approfondite le competenze relative alla gestione delle risorse forestali e montane, nonché ai diversi ambienti in cui tali attività si svolgono</a:t>
            </a:r>
            <a:endParaRPr lang="it-IT" dirty="0">
              <a:solidFill>
                <a:schemeClr val="tx2">
                  <a:lumMod val="75000"/>
                </a:schemeClr>
              </a:solidFill>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30</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4000" dirty="0" smtClean="0"/>
              <a:t>OPZIONE</a:t>
            </a:r>
            <a:r>
              <a:rPr lang="it-IT" dirty="0" smtClean="0"/>
              <a:t> </a:t>
            </a:r>
            <a:br>
              <a:rPr lang="it-IT" dirty="0" smtClean="0"/>
            </a:br>
            <a:r>
              <a:rPr lang="it-IT" dirty="0" smtClean="0"/>
              <a:t>Gestione risorse forestali e montane</a:t>
            </a:r>
            <a:endParaRPr lang="it-IT" dirty="0"/>
          </a:p>
        </p:txBody>
      </p:sp>
      <p:sp>
        <p:nvSpPr>
          <p:cNvPr id="3" name="Segnaposto contenuto 2"/>
          <p:cNvSpPr>
            <a:spLocks noGrp="1"/>
          </p:cNvSpPr>
          <p:nvPr>
            <p:ph idx="1"/>
          </p:nvPr>
        </p:nvSpPr>
        <p:spPr/>
        <p:txBody>
          <a:bodyPr>
            <a:normAutofit fontScale="62500" lnSpcReduction="20000"/>
          </a:bodyPr>
          <a:lstStyle/>
          <a:p>
            <a:pPr lvl="0"/>
            <a:endParaRPr lang="it-IT" dirty="0" smtClean="0"/>
          </a:p>
          <a:p>
            <a:pPr lvl="0">
              <a:buNone/>
            </a:pPr>
            <a:r>
              <a:rPr lang="it-IT" dirty="0" smtClean="0"/>
              <a:t>Competenze</a:t>
            </a:r>
          </a:p>
          <a:p>
            <a:pPr lvl="0"/>
            <a:r>
              <a:rPr lang="it-IT" b="1" dirty="0" smtClean="0">
                <a:solidFill>
                  <a:schemeClr val="tx2">
                    <a:lumMod val="75000"/>
                  </a:schemeClr>
                </a:solidFill>
              </a:rPr>
              <a:t>Definire le caratteristiche territoriali, ambientali ed </a:t>
            </a:r>
            <a:r>
              <a:rPr lang="it-IT" b="1" dirty="0" err="1" smtClean="0">
                <a:solidFill>
                  <a:schemeClr val="tx2">
                    <a:lumMod val="75000"/>
                  </a:schemeClr>
                </a:solidFill>
              </a:rPr>
              <a:t>agroproduttive</a:t>
            </a:r>
            <a:r>
              <a:rPr lang="it-IT" b="1" dirty="0" smtClean="0">
                <a:solidFill>
                  <a:schemeClr val="tx2">
                    <a:lumMod val="75000"/>
                  </a:schemeClr>
                </a:solidFill>
              </a:rPr>
              <a:t> di una zona attraverso l’utilizzazione di carte tematiche. </a:t>
            </a:r>
          </a:p>
          <a:p>
            <a:pPr lvl="0"/>
            <a:r>
              <a:rPr lang="it-IT" b="1" dirty="0" smtClean="0">
                <a:solidFill>
                  <a:schemeClr val="tx2">
                    <a:lumMod val="75000"/>
                  </a:schemeClr>
                </a:solidFill>
              </a:rPr>
              <a:t>Collaborare nella realizzazione di carte d’uso del territorio. </a:t>
            </a:r>
          </a:p>
          <a:p>
            <a:pPr lvl="0"/>
            <a:r>
              <a:rPr lang="it-IT" b="1" dirty="0" smtClean="0">
                <a:solidFill>
                  <a:schemeClr val="tx2">
                    <a:lumMod val="75000"/>
                  </a:schemeClr>
                </a:solidFill>
              </a:rPr>
              <a:t>Assistere le entità produttive e trasformative proponendo i risultati delle tecnologie innovative e le modalità della loro adozione. </a:t>
            </a:r>
          </a:p>
          <a:p>
            <a:pPr lvl="0"/>
            <a:r>
              <a:rPr lang="it-IT" b="1" dirty="0" smtClean="0">
                <a:solidFill>
                  <a:schemeClr val="tx2">
                    <a:lumMod val="75000"/>
                  </a:schemeClr>
                </a:solidFill>
              </a:rPr>
              <a:t>Interpretare gli aspetti della multifunzionalità individuati dalle politiche comunitarie ed articolare le provvidenze previste per i processi adattativi e migliorativi. </a:t>
            </a:r>
          </a:p>
          <a:p>
            <a:pPr lvl="0"/>
            <a:r>
              <a:rPr lang="it-IT" b="1" dirty="0" smtClean="0">
                <a:solidFill>
                  <a:schemeClr val="tx2">
                    <a:lumMod val="75000"/>
                  </a:schemeClr>
                </a:solidFill>
              </a:rPr>
              <a:t>Operare nel riscontro della qualità ambientale prevedendo interventi di miglioramento e di difesa nelle situazioni di rischio. </a:t>
            </a:r>
          </a:p>
          <a:p>
            <a:pPr lvl="0"/>
            <a:r>
              <a:rPr lang="it-IT" b="1" dirty="0" smtClean="0">
                <a:solidFill>
                  <a:schemeClr val="tx2">
                    <a:lumMod val="75000"/>
                  </a:schemeClr>
                </a:solidFill>
              </a:rPr>
              <a:t>Prevedere realizzazioni di strutture di verde urbano, di miglioramento delle condizioni delle aree protette, di parchi e giardini. </a:t>
            </a:r>
            <a:endParaRPr lang="it-IT" b="1" dirty="0">
              <a:solidFill>
                <a:schemeClr val="tx2">
                  <a:lumMod val="75000"/>
                </a:schemeClr>
              </a:solidFill>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31</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dirty="0" smtClean="0"/>
              <a:t>OPZIONE</a:t>
            </a:r>
            <a:r>
              <a:rPr lang="it-IT" dirty="0" smtClean="0"/>
              <a:t> </a:t>
            </a:r>
            <a:br>
              <a:rPr lang="it-IT" dirty="0" smtClean="0"/>
            </a:br>
            <a:r>
              <a:rPr lang="it-IT" sz="4000" dirty="0" smtClean="0"/>
              <a:t>Gestione risorse forestali e montane</a:t>
            </a:r>
            <a:endParaRPr lang="it-IT" sz="4000" dirty="0"/>
          </a:p>
        </p:txBody>
      </p:sp>
      <p:sp>
        <p:nvSpPr>
          <p:cNvPr id="3" name="Segnaposto contenuto 2"/>
          <p:cNvSpPr>
            <a:spLocks noGrp="1"/>
          </p:cNvSpPr>
          <p:nvPr>
            <p:ph idx="1"/>
          </p:nvPr>
        </p:nvSpPr>
        <p:spPr/>
        <p:txBody>
          <a:bodyPr>
            <a:normAutofit fontScale="55000" lnSpcReduction="20000"/>
          </a:bodyPr>
          <a:lstStyle/>
          <a:p>
            <a:pPr lvl="0"/>
            <a:r>
              <a:rPr lang="it-IT" b="1" dirty="0" smtClean="0">
                <a:solidFill>
                  <a:schemeClr val="tx2">
                    <a:lumMod val="75000"/>
                  </a:schemeClr>
                </a:solidFill>
              </a:rPr>
              <a:t>Collaborare con gli Enti locali che operano nel settore, con gli uffici del territorio, con le organizzazioni dei produttori, per attivare progetti di sviluppo rurale, di miglioramenti fondiari ed agrari e di protezione idrogeologica. </a:t>
            </a:r>
          </a:p>
          <a:p>
            <a:pPr lvl="0"/>
            <a:r>
              <a:rPr lang="it-IT" b="1" dirty="0" smtClean="0">
                <a:solidFill>
                  <a:schemeClr val="tx2">
                    <a:lumMod val="75000"/>
                  </a:schemeClr>
                </a:solidFill>
              </a:rPr>
              <a:t>Riconoscere le problematiche di stabilità idrogeologica del territorio e scegliere le tecniche di gestione e manutenzione degli interventi di difesa del suolo,  recupero ambientale e  interventi sul verde pubblico e privato, </a:t>
            </a:r>
            <a:r>
              <a:rPr lang="it-IT" b="1" dirty="0" err="1" smtClean="0">
                <a:solidFill>
                  <a:schemeClr val="tx2">
                    <a:lumMod val="75000"/>
                  </a:schemeClr>
                </a:solidFill>
              </a:rPr>
              <a:t>cordinare</a:t>
            </a:r>
            <a:r>
              <a:rPr lang="it-IT" b="1" dirty="0" smtClean="0">
                <a:solidFill>
                  <a:schemeClr val="tx2">
                    <a:lumMod val="75000"/>
                  </a:schemeClr>
                </a:solidFill>
              </a:rPr>
              <a:t> ed eseguire semplici interventi di sistemazioni idraulico-forestali. </a:t>
            </a:r>
          </a:p>
          <a:p>
            <a:pPr lvl="0"/>
            <a:r>
              <a:rPr lang="it-IT" b="1" dirty="0" smtClean="0">
                <a:solidFill>
                  <a:schemeClr val="tx2">
                    <a:lumMod val="75000"/>
                  </a:schemeClr>
                </a:solidFill>
              </a:rPr>
              <a:t>Gestire interventi </a:t>
            </a:r>
            <a:r>
              <a:rPr lang="it-IT" b="1" dirty="0" err="1" smtClean="0">
                <a:solidFill>
                  <a:schemeClr val="tx2">
                    <a:lumMod val="75000"/>
                  </a:schemeClr>
                </a:solidFill>
              </a:rPr>
              <a:t>silvicolturali</a:t>
            </a:r>
            <a:r>
              <a:rPr lang="it-IT" b="1" dirty="0" smtClean="0">
                <a:solidFill>
                  <a:schemeClr val="tx2">
                    <a:lumMod val="75000"/>
                  </a:schemeClr>
                </a:solidFill>
              </a:rPr>
              <a:t> nel rispetto della biodiversità e delle risorse naturalistiche e paesaggistiche.</a:t>
            </a:r>
          </a:p>
          <a:p>
            <a:pPr lvl="0"/>
            <a:r>
              <a:rPr lang="it-IT" b="1" dirty="0" smtClean="0">
                <a:solidFill>
                  <a:schemeClr val="tx2">
                    <a:lumMod val="75000"/>
                  </a:schemeClr>
                </a:solidFill>
              </a:rPr>
              <a:t>Progettare semplici servizi naturalistici ed interventi </a:t>
            </a:r>
            <a:r>
              <a:rPr lang="it-IT" b="1" dirty="0" err="1" smtClean="0">
                <a:solidFill>
                  <a:schemeClr val="tx2">
                    <a:lumMod val="75000"/>
                  </a:schemeClr>
                </a:solidFill>
              </a:rPr>
              <a:t>silvicolturali</a:t>
            </a:r>
            <a:r>
              <a:rPr lang="it-IT" b="1" dirty="0" smtClean="0">
                <a:solidFill>
                  <a:schemeClr val="tx2">
                    <a:lumMod val="75000"/>
                  </a:schemeClr>
                </a:solidFill>
              </a:rPr>
              <a:t> considerando le esigenze dell’utenza. </a:t>
            </a:r>
          </a:p>
          <a:p>
            <a:pPr lvl="0"/>
            <a:r>
              <a:rPr lang="it-IT" b="1" dirty="0" smtClean="0">
                <a:solidFill>
                  <a:schemeClr val="tx2">
                    <a:lumMod val="75000"/>
                  </a:schemeClr>
                </a:solidFill>
              </a:rPr>
              <a:t>Applicare conoscenze estimative finalizzate alla valorizzazione delle produzioni forestali.</a:t>
            </a:r>
          </a:p>
          <a:p>
            <a:r>
              <a:rPr lang="it-IT" b="1" dirty="0" smtClean="0">
                <a:solidFill>
                  <a:schemeClr val="tx2">
                    <a:lumMod val="75000"/>
                  </a:schemeClr>
                </a:solidFill>
              </a:rPr>
              <a:t>Organizzare sistemi di reti ecologiche per il rilievo di situazioni particolari a scala paesaggistica e per il riscontro della biodiversità</a:t>
            </a:r>
            <a:endParaRPr lang="it-IT" b="1" dirty="0">
              <a:solidFill>
                <a:schemeClr val="tx2">
                  <a:lumMod val="75000"/>
                </a:schemeClr>
              </a:solidFill>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32</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smtClean="0"/>
              <a:t>Opzione   Valorizzazione e commercializzazione dei prodotti agricoli del territorio </a:t>
            </a:r>
            <a:endParaRPr lang="it-IT" sz="2800" dirty="0"/>
          </a:p>
        </p:txBody>
      </p:sp>
      <p:sp>
        <p:nvSpPr>
          <p:cNvPr id="3" name="Segnaposto contenuto 2"/>
          <p:cNvSpPr>
            <a:spLocks noGrp="1"/>
          </p:cNvSpPr>
          <p:nvPr>
            <p:ph idx="1"/>
          </p:nvPr>
        </p:nvSpPr>
        <p:spPr/>
        <p:txBody>
          <a:bodyPr>
            <a:normAutofit fontScale="92500" lnSpcReduction="20000"/>
          </a:bodyPr>
          <a:lstStyle/>
          <a:p>
            <a:pPr>
              <a:buNone/>
            </a:pPr>
            <a:r>
              <a:rPr lang="it-IT" b="1" dirty="0" smtClean="0"/>
              <a:t> </a:t>
            </a:r>
            <a:r>
              <a:rPr lang="it-IT" b="1" dirty="0" smtClean="0">
                <a:solidFill>
                  <a:schemeClr val="tx2">
                    <a:lumMod val="75000"/>
                  </a:schemeClr>
                </a:solidFill>
              </a:rPr>
              <a:t>E’ finalizzata a sviluppare </a:t>
            </a:r>
            <a:r>
              <a:rPr lang="it-IT" b="1" dirty="0" smtClean="0">
                <a:solidFill>
                  <a:schemeClr val="accent6"/>
                </a:solidFill>
              </a:rPr>
              <a:t>competenze specifiche riguardanti le diverse forme di marketing</a:t>
            </a:r>
            <a:r>
              <a:rPr lang="it-IT" b="1" dirty="0" smtClean="0">
                <a:solidFill>
                  <a:schemeClr val="tx2">
                    <a:lumMod val="75000"/>
                  </a:schemeClr>
                </a:solidFill>
              </a:rPr>
              <a:t>, </a:t>
            </a:r>
            <a:r>
              <a:rPr lang="it-IT" b="1" dirty="0" smtClean="0">
                <a:solidFill>
                  <a:schemeClr val="accent6"/>
                </a:solidFill>
              </a:rPr>
              <a:t>sia per la promozione della cultura dei prodotti del territorio a livello nazionale ed internazionale, sia ad assistere produttori, trasformatori e distributori per adeguarsi alle nuove esigenze e ai modelli  di comportamento in materia di alimentazione</a:t>
            </a:r>
            <a:r>
              <a:rPr lang="it-IT" b="1" dirty="0" smtClean="0">
                <a:solidFill>
                  <a:schemeClr val="tx2">
                    <a:lumMod val="75000"/>
                  </a:schemeClr>
                </a:solidFill>
              </a:rPr>
              <a:t>. Il Diplomato approfondisce inoltre gli aspetti economici relativi al mercato di settore, analizza le dinamiche di sviluppo e valorizzazione delle produzioni locali nell’ambito della crescente globalizzazione</a:t>
            </a:r>
            <a:endParaRPr lang="it-IT" b="1" dirty="0">
              <a:solidFill>
                <a:schemeClr val="tx2">
                  <a:lumMod val="75000"/>
                </a:schemeClr>
              </a:solidFill>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33</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800" b="1" dirty="0" smtClean="0"/>
              <a:t>  Valorizzazione e commercializzazione dei prodotti agricoli del territorio </a:t>
            </a:r>
            <a:endParaRPr lang="it-IT" sz="2800" dirty="0"/>
          </a:p>
        </p:txBody>
      </p:sp>
      <p:sp>
        <p:nvSpPr>
          <p:cNvPr id="3" name="Segnaposto contenuto 2"/>
          <p:cNvSpPr>
            <a:spLocks noGrp="1"/>
          </p:cNvSpPr>
          <p:nvPr>
            <p:ph idx="1"/>
          </p:nvPr>
        </p:nvSpPr>
        <p:spPr/>
        <p:txBody>
          <a:bodyPr>
            <a:normAutofit fontScale="47500" lnSpcReduction="20000"/>
          </a:bodyPr>
          <a:lstStyle/>
          <a:p>
            <a:pPr>
              <a:buNone/>
            </a:pPr>
            <a:r>
              <a:rPr lang="it-IT" b="1" dirty="0" smtClean="0"/>
              <a:t>Risultati di apprendimento</a:t>
            </a:r>
          </a:p>
          <a:p>
            <a:r>
              <a:rPr lang="it-IT" b="1" dirty="0" smtClean="0">
                <a:solidFill>
                  <a:schemeClr val="tx2">
                    <a:lumMod val="75000"/>
                  </a:schemeClr>
                </a:solidFill>
              </a:rPr>
              <a:t>1. Definire le caratteristiche territoriali, ambientali ed </a:t>
            </a:r>
            <a:r>
              <a:rPr lang="it-IT" b="1" dirty="0" err="1" smtClean="0">
                <a:solidFill>
                  <a:schemeClr val="tx2">
                    <a:lumMod val="75000"/>
                  </a:schemeClr>
                </a:solidFill>
              </a:rPr>
              <a:t>agroproduttive</a:t>
            </a:r>
            <a:r>
              <a:rPr lang="it-IT" b="1" dirty="0" smtClean="0">
                <a:solidFill>
                  <a:schemeClr val="tx2">
                    <a:lumMod val="75000"/>
                  </a:schemeClr>
                </a:solidFill>
              </a:rPr>
              <a:t> di una zona attraverso l’utilizzazione di carte tematiche.</a:t>
            </a:r>
          </a:p>
          <a:p>
            <a:r>
              <a:rPr lang="it-IT" b="1" dirty="0" smtClean="0">
                <a:solidFill>
                  <a:schemeClr val="tx2">
                    <a:lumMod val="75000"/>
                  </a:schemeClr>
                </a:solidFill>
              </a:rPr>
              <a:t>2. Assistere le entità produttive e trasformative proponendo i risultati delle tecnologie innovative e le modalità della loro adozione.</a:t>
            </a:r>
          </a:p>
          <a:p>
            <a:r>
              <a:rPr lang="it-IT" b="1" dirty="0" smtClean="0">
                <a:solidFill>
                  <a:schemeClr val="tx2">
                    <a:lumMod val="75000"/>
                  </a:schemeClr>
                </a:solidFill>
              </a:rPr>
              <a:t>3. Interpretare gli aspetti della multifunzionalità individuati dalle politiche comunitarie ed articolare le provvidenze previste per i processi adattativi e migliorativi.</a:t>
            </a:r>
          </a:p>
          <a:p>
            <a:r>
              <a:rPr lang="it-IT" b="1" dirty="0" smtClean="0">
                <a:solidFill>
                  <a:schemeClr val="tx2">
                    <a:lumMod val="75000"/>
                  </a:schemeClr>
                </a:solidFill>
              </a:rPr>
              <a:t>4. Applicare metodologie per il controllo di qualità nei diversi processi e per la gestione della trasparenza, della tracciabilità e rintracciabilità.</a:t>
            </a:r>
          </a:p>
          <a:p>
            <a:r>
              <a:rPr lang="it-IT" b="1" dirty="0" smtClean="0">
                <a:solidFill>
                  <a:schemeClr val="tx2">
                    <a:lumMod val="75000"/>
                  </a:schemeClr>
                </a:solidFill>
              </a:rPr>
              <a:t>5. Organizzare attività di valorizzazione e commercializzazione delle produzioni agro-alimentari mediante le diverse forme di marketing. proponendo e adottando soluzioni per i problemi di logistica.</a:t>
            </a:r>
          </a:p>
          <a:p>
            <a:r>
              <a:rPr lang="it-IT" b="1" dirty="0" smtClean="0">
                <a:solidFill>
                  <a:schemeClr val="tx2">
                    <a:lumMod val="75000"/>
                  </a:schemeClr>
                </a:solidFill>
              </a:rPr>
              <a:t>6. Favorire attività integrative delle aziende agrarie anche mediante la promozione di agriturismi, ecoturismi, turismo culturale e folkloristico.</a:t>
            </a:r>
          </a:p>
          <a:p>
            <a:r>
              <a:rPr lang="it-IT" b="1" dirty="0" smtClean="0">
                <a:solidFill>
                  <a:schemeClr val="tx2">
                    <a:lumMod val="75000"/>
                  </a:schemeClr>
                </a:solidFill>
              </a:rPr>
              <a:t>7. Collaborare con gli Enti locali che operano nel settore, con gli uffici del territorio, con le organizzazioni dei produttori, per attivare progetti di sviluppo rurale, di miglioramenti fondiari ed agrari e di protezione</a:t>
            </a:r>
          </a:p>
          <a:p>
            <a:r>
              <a:rPr lang="it-IT" b="1" dirty="0" smtClean="0">
                <a:solidFill>
                  <a:schemeClr val="tx2">
                    <a:lumMod val="75000"/>
                  </a:schemeClr>
                </a:solidFill>
              </a:rPr>
              <a:t>8. Proporre soluzioni tecniche di produzione e trasformazione idonee a conferire ai prodotti i caratteri di qualità e sicurezza coerenti con le normative nazionali e comunitarie.</a:t>
            </a:r>
          </a:p>
          <a:p>
            <a:r>
              <a:rPr lang="it-IT" b="1" dirty="0" smtClean="0">
                <a:solidFill>
                  <a:schemeClr val="tx2">
                    <a:lumMod val="75000"/>
                  </a:schemeClr>
                </a:solidFill>
              </a:rPr>
              <a:t>9 Valutare  ipotesi diverse di valorizzazione dei prodotti attraverso tecniche di comparazione.</a:t>
            </a:r>
          </a:p>
          <a:p>
            <a:r>
              <a:rPr lang="it-IT" b="1" dirty="0" smtClean="0">
                <a:solidFill>
                  <a:schemeClr val="tx2">
                    <a:lumMod val="75000"/>
                  </a:schemeClr>
                </a:solidFill>
              </a:rPr>
              <a:t>10. Promuovere azioni conformi alla normativa nazionale e </a:t>
            </a:r>
            <a:r>
              <a:rPr lang="it-IT" b="1" dirty="0" err="1" smtClean="0">
                <a:solidFill>
                  <a:schemeClr val="tx2">
                    <a:lumMod val="75000"/>
                  </a:schemeClr>
                </a:solidFill>
              </a:rPr>
              <a:t>com</a:t>
            </a:r>
            <a:endParaRPr lang="it-IT" b="1" dirty="0">
              <a:solidFill>
                <a:schemeClr val="tx2">
                  <a:lumMod val="75000"/>
                </a:schemeClr>
              </a:solidFill>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34</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Servizi socio - sanitari</a:t>
            </a:r>
            <a:endParaRPr lang="it-IT" dirty="0"/>
          </a:p>
        </p:txBody>
      </p:sp>
      <p:sp>
        <p:nvSpPr>
          <p:cNvPr id="3" name="Segnaposto contenuto 2"/>
          <p:cNvSpPr>
            <a:spLocks noGrp="1"/>
          </p:cNvSpPr>
          <p:nvPr>
            <p:ph idx="1"/>
          </p:nvPr>
        </p:nvSpPr>
        <p:spPr/>
        <p:txBody>
          <a:bodyPr>
            <a:normAutofit fontScale="70000" lnSpcReduction="20000"/>
          </a:bodyPr>
          <a:lstStyle/>
          <a:p>
            <a:r>
              <a:rPr lang="it-IT" b="1" dirty="0" smtClean="0">
                <a:solidFill>
                  <a:schemeClr val="accent6"/>
                </a:solidFill>
              </a:rPr>
              <a:t>E’ un percorso di studi con la finalità di far acquisire le competenze necessarie per organizzare ed attuare, in collaborazione con altre figure professionali, interventi adeguati alle esigenze socio-sanitarie di persone e comunità, per la promozione della salute e del benessere bio – </a:t>
            </a:r>
            <a:r>
              <a:rPr lang="it-IT" b="1" dirty="0" err="1" smtClean="0">
                <a:solidFill>
                  <a:schemeClr val="accent6"/>
                </a:solidFill>
              </a:rPr>
              <a:t>psico</a:t>
            </a:r>
            <a:r>
              <a:rPr lang="it-IT" b="1" dirty="0" smtClean="0">
                <a:solidFill>
                  <a:schemeClr val="accent6"/>
                </a:solidFill>
              </a:rPr>
              <a:t> - sociale</a:t>
            </a:r>
            <a:r>
              <a:rPr lang="it-IT" b="1" dirty="0" smtClean="0">
                <a:solidFill>
                  <a:schemeClr val="tx2">
                    <a:lumMod val="75000"/>
                  </a:schemeClr>
                </a:solidFill>
              </a:rPr>
              <a:t>.  </a:t>
            </a:r>
          </a:p>
          <a:p>
            <a:r>
              <a:rPr lang="it-IT" b="1" dirty="0" smtClean="0">
                <a:solidFill>
                  <a:schemeClr val="tx2">
                    <a:lumMod val="75000"/>
                  </a:schemeClr>
                </a:solidFill>
              </a:rPr>
              <a:t>L’identità dell’indirizzo si caratterizza per una visione integrata dei servizi sociali e sanitari nelle aree che riguardano soprattutto la mediazione familiare, l’immigrazione, le fasce sociali più deboli, le attività di animazione socio-educative e culturali e tutto il settore legato al benessere.</a:t>
            </a:r>
          </a:p>
          <a:p>
            <a:r>
              <a:rPr lang="it-IT" b="1" dirty="0" smtClean="0">
                <a:solidFill>
                  <a:schemeClr val="tx2">
                    <a:lumMod val="75000"/>
                  </a:schemeClr>
                </a:solidFill>
              </a:rPr>
              <a:t>Le innovazioni in atto richiedono che lo studente sviluppi competenze comunicative e relazionali nonché scientifiche e tecniche correlate alla psicologia generale ed applicata, alla legislazione socio-sanitaria, alla cultura medico - sanitaria.</a:t>
            </a:r>
            <a:endParaRPr lang="it-IT" b="1" dirty="0">
              <a:solidFill>
                <a:schemeClr val="tx2">
                  <a:lumMod val="75000"/>
                </a:schemeClr>
              </a:solidFill>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35</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Servizi socio - sanitari</a:t>
            </a:r>
            <a:endParaRPr lang="it-IT" dirty="0"/>
          </a:p>
        </p:txBody>
      </p:sp>
      <p:sp>
        <p:nvSpPr>
          <p:cNvPr id="3" name="Segnaposto contenuto 2"/>
          <p:cNvSpPr>
            <a:spLocks noGrp="1"/>
          </p:cNvSpPr>
          <p:nvPr>
            <p:ph idx="1"/>
          </p:nvPr>
        </p:nvSpPr>
        <p:spPr/>
        <p:txBody>
          <a:bodyPr>
            <a:normAutofit fontScale="70000" lnSpcReduction="20000"/>
          </a:bodyPr>
          <a:lstStyle/>
          <a:p>
            <a:endParaRPr lang="it-IT" b="1" dirty="0" smtClean="0">
              <a:solidFill>
                <a:schemeClr val="tx2">
                  <a:lumMod val="75000"/>
                </a:schemeClr>
              </a:solidFill>
            </a:endParaRPr>
          </a:p>
          <a:p>
            <a:r>
              <a:rPr lang="it-IT" b="1" dirty="0" smtClean="0">
                <a:solidFill>
                  <a:schemeClr val="accent6"/>
                </a:solidFill>
              </a:rPr>
              <a:t>Nel secondo biennio, l’utilizzo di saperi, metodi e strumenti specifici dell’asse scientifico-tecnologico consente al diplomato di rilevare e interpretare i bisogni del territorio e promuovere, nel quotidiano, stili di vita rispettosi della salute e delle norme igienico-sanitarie</a:t>
            </a:r>
            <a:r>
              <a:rPr lang="it-IT" b="1" dirty="0" smtClean="0">
                <a:solidFill>
                  <a:schemeClr val="tx2">
                    <a:lumMod val="75000"/>
                  </a:schemeClr>
                </a:solidFill>
              </a:rPr>
              <a:t>. Le discipline afferenti all’asse </a:t>
            </a:r>
            <a:r>
              <a:rPr lang="it-IT" b="1" dirty="0" err="1" smtClean="0">
                <a:solidFill>
                  <a:schemeClr val="tx2">
                    <a:lumMod val="75000"/>
                  </a:schemeClr>
                </a:solidFill>
              </a:rPr>
              <a:t>storico-sociale</a:t>
            </a:r>
            <a:r>
              <a:rPr lang="it-IT" b="1" dirty="0" smtClean="0">
                <a:solidFill>
                  <a:schemeClr val="tx2">
                    <a:lumMod val="75000"/>
                  </a:schemeClr>
                </a:solidFill>
              </a:rPr>
              <a:t> consentono di riconoscere le problematiche relative alle diverse tipologie di persone, anche per azioni specifiche di supporto. </a:t>
            </a:r>
          </a:p>
          <a:p>
            <a:endParaRPr lang="it-IT" b="1" dirty="0" smtClean="0">
              <a:solidFill>
                <a:schemeClr val="tx2">
                  <a:lumMod val="75000"/>
                </a:schemeClr>
              </a:solidFill>
            </a:endParaRPr>
          </a:p>
          <a:p>
            <a:r>
              <a:rPr lang="it-IT" b="1" dirty="0" smtClean="0">
                <a:solidFill>
                  <a:schemeClr val="accent6"/>
                </a:solidFill>
              </a:rPr>
              <a:t>Un ampio spazio è riservato, soprattutto nel quinto anno, allo sviluppo di competenze organizzative e gestionali</a:t>
            </a:r>
            <a:r>
              <a:rPr lang="it-IT" b="1" dirty="0" smtClean="0">
                <a:solidFill>
                  <a:schemeClr val="tx2">
                    <a:lumMod val="75000"/>
                  </a:schemeClr>
                </a:solidFill>
              </a:rPr>
              <a:t>, grazie ad un ampio utilizzo di stage, tirocini, alternanza scuola lavoro, al fine di consentire agli studenti un efficace  orientamento  per inserirsi nei successivi contesti di lavoro e di studio ( ITS- Università).</a:t>
            </a:r>
            <a:endParaRPr lang="it-IT" b="1" dirty="0">
              <a:solidFill>
                <a:schemeClr val="tx2">
                  <a:lumMod val="75000"/>
                </a:schemeClr>
              </a:solidFill>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36</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Servizi socio - sanitari</a:t>
            </a:r>
            <a:endParaRPr lang="it-IT" dirty="0"/>
          </a:p>
        </p:txBody>
      </p:sp>
      <p:sp>
        <p:nvSpPr>
          <p:cNvPr id="3" name="Segnaposto contenuto 2"/>
          <p:cNvSpPr>
            <a:spLocks noGrp="1"/>
          </p:cNvSpPr>
          <p:nvPr>
            <p:ph idx="1"/>
          </p:nvPr>
        </p:nvSpPr>
        <p:spPr/>
        <p:txBody>
          <a:bodyPr/>
          <a:lstStyle/>
          <a:p>
            <a:r>
              <a:rPr lang="it-IT" dirty="0" smtClean="0"/>
              <a:t>Per corrispondere ad esigenze specifiche dell’area socio-sanitaria, l’indirizzo presenta </a:t>
            </a:r>
            <a:r>
              <a:rPr lang="it-IT" b="1" dirty="0" smtClean="0">
                <a:solidFill>
                  <a:schemeClr val="accent6"/>
                </a:solidFill>
              </a:rPr>
              <a:t>due articolazioni </a:t>
            </a:r>
            <a:r>
              <a:rPr lang="it-IT" dirty="0" smtClean="0">
                <a:solidFill>
                  <a:schemeClr val="accent6"/>
                </a:solidFill>
              </a:rPr>
              <a:t>- </a:t>
            </a:r>
            <a:r>
              <a:rPr lang="it-IT" b="1" i="1" dirty="0" smtClean="0">
                <a:solidFill>
                  <a:schemeClr val="accent6"/>
                </a:solidFill>
              </a:rPr>
              <a:t>“Arti ausiliarie delle professioni sanitarie, Odontotecnico”</a:t>
            </a:r>
            <a:r>
              <a:rPr lang="it-IT" b="1" dirty="0" smtClean="0">
                <a:solidFill>
                  <a:schemeClr val="accent6"/>
                </a:solidFill>
              </a:rPr>
              <a:t> e </a:t>
            </a:r>
            <a:r>
              <a:rPr lang="it-IT" b="1" i="1" dirty="0" smtClean="0">
                <a:solidFill>
                  <a:schemeClr val="accent6"/>
                </a:solidFill>
              </a:rPr>
              <a:t>“Arti ausiliarie delle professioni sanitarie, Ottico”</a:t>
            </a:r>
            <a:r>
              <a:rPr lang="it-IT" b="1" dirty="0" smtClean="0">
                <a:solidFill>
                  <a:schemeClr val="accent6"/>
                </a:solidFill>
              </a:rPr>
              <a:t> </a:t>
            </a:r>
            <a:r>
              <a:rPr lang="it-IT" dirty="0" smtClean="0"/>
              <a:t>- che sviluppano specifiche competenze tecniche e relazionali per interagire in modo efficace con l’utente del servizio e con altre figure professionali. </a:t>
            </a:r>
          </a:p>
          <a:p>
            <a:endParaRPr lang="it-IT" dirty="0"/>
          </a:p>
        </p:txBody>
      </p:sp>
      <p:sp>
        <p:nvSpPr>
          <p:cNvPr id="4" name="Segnaposto numero diapositiva 3"/>
          <p:cNvSpPr>
            <a:spLocks noGrp="1"/>
          </p:cNvSpPr>
          <p:nvPr>
            <p:ph type="sldNum" sz="quarter" idx="12"/>
          </p:nvPr>
        </p:nvSpPr>
        <p:spPr/>
        <p:txBody>
          <a:bodyPr/>
          <a:lstStyle/>
          <a:p>
            <a:fld id="{C3B6EE2E-BD5C-410A-980C-4B4BD7DA84C4}" type="slidenum">
              <a:rPr lang="it-IT" smtClean="0"/>
              <a:pPr/>
              <a:t>37</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 Servizi per l’enogastronomia e l’ospitalità alberghiera</a:t>
            </a:r>
            <a:endParaRPr lang="it-IT" sz="3200" dirty="0"/>
          </a:p>
        </p:txBody>
      </p:sp>
      <p:sp>
        <p:nvSpPr>
          <p:cNvPr id="3" name="Segnaposto contenuto 2"/>
          <p:cNvSpPr>
            <a:spLocks noGrp="1"/>
          </p:cNvSpPr>
          <p:nvPr>
            <p:ph idx="1"/>
          </p:nvPr>
        </p:nvSpPr>
        <p:spPr/>
        <p:txBody>
          <a:bodyPr>
            <a:normAutofit fontScale="70000" lnSpcReduction="20000"/>
          </a:bodyPr>
          <a:lstStyle/>
          <a:p>
            <a:r>
              <a:rPr lang="it-IT" b="1" dirty="0" smtClean="0">
                <a:solidFill>
                  <a:schemeClr val="accent6"/>
                </a:solidFill>
              </a:rPr>
              <a:t>Il percorso di  studi ha la finalità di far acquisire allo studente le competenze tecniche, economiche e normative nelle filiere dell’enogastronomia e dell’ospitalità alberghiera.</a:t>
            </a:r>
          </a:p>
          <a:p>
            <a:endParaRPr lang="it-IT" b="1" dirty="0" smtClean="0">
              <a:solidFill>
                <a:schemeClr val="tx2">
                  <a:lumMod val="75000"/>
                </a:schemeClr>
              </a:solidFill>
            </a:endParaRPr>
          </a:p>
          <a:p>
            <a:r>
              <a:rPr lang="it-IT" b="1" dirty="0" smtClean="0">
                <a:solidFill>
                  <a:schemeClr val="tx2">
                    <a:lumMod val="75000"/>
                  </a:schemeClr>
                </a:solidFill>
              </a:rPr>
              <a:t>L’identità dell’indirizzo punta a sviluppare la massima sinergia tra i servizi di ospitalità e di accoglienza e i servizi enogastronomici attraverso la progettazione e l’organizzazione di eventi per valorizzare il patrimonio delle risorse ambientali, artistiche, culturali, artigianali del territorio e la tipicità dei prodotti enogastronomici.  La qualità del servizio è strettamente congiunta all’utilizzo e all’ottimizzazione delle nuove tecnologie nell’ambito della produzione, dell’erogazione, della gestione del servizio, della comunicazione, della vendita e del marketing di settore.</a:t>
            </a:r>
            <a:endParaRPr lang="it-IT" b="1" dirty="0">
              <a:solidFill>
                <a:schemeClr val="tx2">
                  <a:lumMod val="75000"/>
                </a:schemeClr>
              </a:solidFill>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38</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Articolazione “</a:t>
            </a:r>
            <a:r>
              <a:rPr lang="it-IT" i="1" dirty="0" smtClean="0"/>
              <a:t>Enogastronomia</a:t>
            </a:r>
            <a:endParaRPr lang="it-IT" dirty="0"/>
          </a:p>
        </p:txBody>
      </p:sp>
      <p:sp>
        <p:nvSpPr>
          <p:cNvPr id="3" name="Segnaposto contenuto 2"/>
          <p:cNvSpPr>
            <a:spLocks noGrp="1"/>
          </p:cNvSpPr>
          <p:nvPr>
            <p:ph idx="1"/>
          </p:nvPr>
        </p:nvSpPr>
        <p:spPr/>
        <p:txBody>
          <a:bodyPr>
            <a:normAutofit fontScale="92500"/>
          </a:bodyPr>
          <a:lstStyle/>
          <a:p>
            <a:pPr>
              <a:buNone/>
            </a:pPr>
            <a:r>
              <a:rPr lang="it-IT" dirty="0" smtClean="0"/>
              <a:t>	 </a:t>
            </a:r>
            <a:r>
              <a:rPr lang="it-IT" b="1" dirty="0" smtClean="0">
                <a:solidFill>
                  <a:schemeClr val="accent6"/>
                </a:solidFill>
              </a:rPr>
              <a:t>gli studenti acquisiscono competenze per </a:t>
            </a:r>
          </a:p>
          <a:p>
            <a:pPr>
              <a:buNone/>
            </a:pPr>
            <a:r>
              <a:rPr lang="it-IT" b="1" dirty="0" smtClean="0">
                <a:solidFill>
                  <a:schemeClr val="accent6"/>
                </a:solidFill>
              </a:rPr>
              <a:t>intervenire nella valorizzazione, produzione, trasformazione, conservazione e presentazione dei prodotti enogastronomici </a:t>
            </a:r>
          </a:p>
          <a:p>
            <a:pPr>
              <a:buNone/>
            </a:pPr>
            <a:r>
              <a:rPr lang="it-IT" b="1" dirty="0" smtClean="0">
                <a:solidFill>
                  <a:schemeClr val="tx2">
                    <a:lumMod val="75000"/>
                  </a:schemeClr>
                </a:solidFill>
              </a:rPr>
              <a:t>operare nel sistema produttivo promuovendo la tipicità delle tradizioni locali, nazionali e internazionali applicando le normative su sicurezza, trasparenza e tracciabilità</a:t>
            </a:r>
          </a:p>
          <a:p>
            <a:pPr>
              <a:buNone/>
            </a:pPr>
            <a:r>
              <a:rPr lang="it-IT" b="1" dirty="0" smtClean="0">
                <a:solidFill>
                  <a:schemeClr val="tx2">
                    <a:lumMod val="75000"/>
                  </a:schemeClr>
                </a:solidFill>
              </a:rPr>
              <a:t>individuare le nuove tendenze enogastronomiche</a:t>
            </a:r>
          </a:p>
          <a:p>
            <a:endParaRPr lang="it-IT" dirty="0"/>
          </a:p>
        </p:txBody>
      </p:sp>
      <p:sp>
        <p:nvSpPr>
          <p:cNvPr id="4" name="Segnaposto numero diapositiva 3"/>
          <p:cNvSpPr>
            <a:spLocks noGrp="1"/>
          </p:cNvSpPr>
          <p:nvPr>
            <p:ph type="sldNum" sz="quarter" idx="12"/>
          </p:nvPr>
        </p:nvSpPr>
        <p:spPr/>
        <p:txBody>
          <a:bodyPr/>
          <a:lstStyle/>
          <a:p>
            <a:fld id="{C3B6EE2E-BD5C-410A-980C-4B4BD7DA84C4}" type="slidenum">
              <a:rPr lang="it-IT" smtClean="0"/>
              <a:pPr/>
              <a:t>39</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pPr>
              <a:defRPr/>
            </a:pPr>
            <a:fld id="{EE4D43DB-C65C-482E-B2EE-149C18090417}" type="slidenum">
              <a:rPr lang="it-IT" smtClean="0"/>
              <a:pPr>
                <a:defRPr/>
              </a:pPr>
              <a:t>4</a:t>
            </a:fld>
            <a:endParaRPr lang="it-IT"/>
          </a:p>
        </p:txBody>
      </p:sp>
      <p:sp>
        <p:nvSpPr>
          <p:cNvPr id="6" name="Rettangolo arrotondato 5"/>
          <p:cNvSpPr/>
          <p:nvPr/>
        </p:nvSpPr>
        <p:spPr>
          <a:xfrm>
            <a:off x="571472" y="3786190"/>
            <a:ext cx="7429552" cy="1500198"/>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it-IT"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TECNOLOGICA</a:t>
            </a:r>
          </a:p>
          <a:p>
            <a:pPr algn="ctr"/>
            <a:r>
              <a:rPr lang="it-IT"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ORGANIZZATIVA </a:t>
            </a:r>
          </a:p>
          <a:p>
            <a:pPr algn="ctr"/>
            <a:r>
              <a:rPr lang="it-IT"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METODOLOGICA </a:t>
            </a:r>
            <a:endParaRPr lang="it-IT" sz="32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8" name="Rettangolo arrotondato 7"/>
          <p:cNvSpPr/>
          <p:nvPr/>
        </p:nvSpPr>
        <p:spPr>
          <a:xfrm>
            <a:off x="285720" y="857232"/>
            <a:ext cx="8643966" cy="164307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it-IT" sz="28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DISCONTINUITA’ connessa alla innovazione</a:t>
            </a:r>
          </a:p>
          <a:p>
            <a:pPr algn="ctr"/>
            <a:endParaRPr lang="it-IT"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Freccia in giù 6"/>
          <p:cNvSpPr/>
          <p:nvPr/>
        </p:nvSpPr>
        <p:spPr>
          <a:xfrm>
            <a:off x="4643438" y="2500306"/>
            <a:ext cx="1785950" cy="13573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Segnaposto piè di pagina 8"/>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Servizi per l’enogastronomia e l’ospitalità alberghiera</a:t>
            </a:r>
            <a:endParaRPr lang="it-IT" dirty="0"/>
          </a:p>
        </p:txBody>
      </p:sp>
      <p:sp>
        <p:nvSpPr>
          <p:cNvPr id="3" name="Segnaposto contenuto 2"/>
          <p:cNvSpPr>
            <a:spLocks noGrp="1"/>
          </p:cNvSpPr>
          <p:nvPr>
            <p:ph idx="1"/>
          </p:nvPr>
        </p:nvSpPr>
        <p:spPr/>
        <p:txBody>
          <a:bodyPr>
            <a:normAutofit fontScale="92500" lnSpcReduction="20000"/>
          </a:bodyPr>
          <a:lstStyle/>
          <a:p>
            <a:pPr>
              <a:buNone/>
            </a:pPr>
            <a:r>
              <a:rPr lang="it-IT" b="1" dirty="0" smtClean="0">
                <a:solidFill>
                  <a:schemeClr val="accent6"/>
                </a:solidFill>
              </a:rPr>
              <a:t>L’ Opzione “Prodotti dolciari artigianali e industriali” afferisce all’articolazione “Enogastronomia”.</a:t>
            </a:r>
          </a:p>
          <a:p>
            <a:r>
              <a:rPr lang="it-IT" b="1" dirty="0" smtClean="0">
                <a:solidFill>
                  <a:schemeClr val="tx2">
                    <a:lumMod val="75000"/>
                  </a:schemeClr>
                </a:solidFill>
              </a:rPr>
              <a:t>Nell’ opzione “Prodotti dolciari artigianali e industriali” il Diplomato è in grado di intervenire nella valorizzazione, produzione, trasformazione, conservazione e presentazione dei prodotti enogastronomici dolciari e da forno; ha competenze specifiche sugli impianti, sui processi industriali di produzione, e sul controllo di qualità del prodotto alimentare</a:t>
            </a:r>
            <a:endParaRPr lang="it-IT" b="1" dirty="0">
              <a:solidFill>
                <a:schemeClr val="tx2">
                  <a:lumMod val="75000"/>
                </a:schemeClr>
              </a:solidFill>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40</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Opzione </a:t>
            </a:r>
            <a:r>
              <a:rPr lang="it-IT" b="1" dirty="0" smtClean="0"/>
              <a:t>Prodotti dolciari artigianali e industriali</a:t>
            </a:r>
            <a:endParaRPr lang="it-IT" dirty="0"/>
          </a:p>
        </p:txBody>
      </p:sp>
      <p:sp>
        <p:nvSpPr>
          <p:cNvPr id="3" name="Segnaposto contenuto 2"/>
          <p:cNvSpPr>
            <a:spLocks noGrp="1"/>
          </p:cNvSpPr>
          <p:nvPr>
            <p:ph idx="1"/>
          </p:nvPr>
        </p:nvSpPr>
        <p:spPr/>
        <p:txBody>
          <a:bodyPr>
            <a:normAutofit fontScale="70000" lnSpcReduction="20000"/>
          </a:bodyPr>
          <a:lstStyle/>
          <a:p>
            <a:pPr lvl="1">
              <a:buNone/>
            </a:pPr>
            <a:endParaRPr lang="it-IT" dirty="0" smtClean="0"/>
          </a:p>
          <a:p>
            <a:pPr lvl="1">
              <a:buNone/>
            </a:pPr>
            <a:r>
              <a:rPr lang="it-IT" b="1" dirty="0" smtClean="0">
                <a:solidFill>
                  <a:schemeClr val="tx2">
                    <a:lumMod val="75000"/>
                  </a:schemeClr>
                </a:solidFill>
              </a:rPr>
              <a:t>Risultati di apprendimento</a:t>
            </a:r>
          </a:p>
          <a:p>
            <a:pPr marL="971550" lvl="1" indent="-514350">
              <a:buFont typeface="+mj-lt"/>
              <a:buAutoNum type="arabicPeriod"/>
            </a:pPr>
            <a:r>
              <a:rPr lang="it-IT" b="1" dirty="0" smtClean="0">
                <a:solidFill>
                  <a:schemeClr val="tx2">
                    <a:lumMod val="75000"/>
                  </a:schemeClr>
                </a:solidFill>
              </a:rPr>
              <a:t>Controllare i prodotti sotto il profilo organolettico, merceologico,chimico-fisico, nutrizionale e gastronomico.</a:t>
            </a:r>
            <a:endParaRPr lang="it-IT" sz="4000" b="1" dirty="0" smtClean="0">
              <a:solidFill>
                <a:schemeClr val="tx2">
                  <a:lumMod val="75000"/>
                </a:schemeClr>
              </a:solidFill>
            </a:endParaRPr>
          </a:p>
          <a:p>
            <a:pPr marL="971550" lvl="1" indent="-514350">
              <a:buFont typeface="+mj-lt"/>
              <a:buAutoNum type="arabicPeriod"/>
            </a:pPr>
            <a:r>
              <a:rPr lang="it-IT" b="1" dirty="0" smtClean="0">
                <a:solidFill>
                  <a:schemeClr val="tx2">
                    <a:lumMod val="75000"/>
                  </a:schemeClr>
                </a:solidFill>
              </a:rPr>
              <a:t>Adeguare e organizzare la produzione e la vendita in relazione alla domanda dei mercati, valorizzando i prodotti tipici. </a:t>
            </a:r>
            <a:endParaRPr lang="it-IT" sz="4000" b="1" dirty="0" smtClean="0">
              <a:solidFill>
                <a:schemeClr val="tx2">
                  <a:lumMod val="75000"/>
                </a:schemeClr>
              </a:solidFill>
            </a:endParaRPr>
          </a:p>
          <a:p>
            <a:pPr marL="971550" lvl="1" indent="-514350">
              <a:buFont typeface="+mj-lt"/>
              <a:buAutoNum type="arabicPeriod"/>
            </a:pPr>
            <a:r>
              <a:rPr lang="it-IT" b="1" dirty="0" smtClean="0">
                <a:solidFill>
                  <a:schemeClr val="tx2">
                    <a:lumMod val="75000"/>
                  </a:schemeClr>
                </a:solidFill>
              </a:rPr>
              <a:t>Agire nel sistema di qualità relativo alla filiera produttiva delle produzioni industriali e artigianali dolciarie e da forno.</a:t>
            </a:r>
            <a:endParaRPr lang="it-IT" sz="4000" b="1" dirty="0" smtClean="0">
              <a:solidFill>
                <a:schemeClr val="tx2">
                  <a:lumMod val="75000"/>
                </a:schemeClr>
              </a:solidFill>
            </a:endParaRPr>
          </a:p>
          <a:p>
            <a:pPr marL="971550" lvl="1" indent="-514350">
              <a:buFont typeface="+mj-lt"/>
              <a:buAutoNum type="arabicPeriod"/>
            </a:pPr>
            <a:r>
              <a:rPr lang="it-IT" b="1" dirty="0" smtClean="0">
                <a:solidFill>
                  <a:schemeClr val="tx2">
                    <a:lumMod val="75000"/>
                  </a:schemeClr>
                </a:solidFill>
              </a:rPr>
              <a:t>Valorizzare e promuovere le tradizioni locali, nazionali e internazionali delle produzioni industriali e artigianali dolciarie e da forno individuando le nuove tendenze di filiera.</a:t>
            </a:r>
            <a:endParaRPr lang="it-IT" sz="4000" b="1" dirty="0" smtClean="0">
              <a:solidFill>
                <a:schemeClr val="tx2">
                  <a:lumMod val="75000"/>
                </a:schemeClr>
              </a:solidFill>
            </a:endParaRPr>
          </a:p>
          <a:p>
            <a:pPr marL="971550" lvl="1" indent="-514350">
              <a:buFont typeface="+mj-lt"/>
              <a:buAutoNum type="arabicPeriod"/>
            </a:pPr>
            <a:r>
              <a:rPr lang="it-IT" b="1" dirty="0" smtClean="0">
                <a:solidFill>
                  <a:schemeClr val="tx2">
                    <a:lumMod val="75000"/>
                  </a:schemeClr>
                </a:solidFill>
              </a:rPr>
              <a:t>Applicare le normative vigenti, nazionali e internazionali, in fatto di sicurezza, trasparenza e tracciabilità dei prodotti.</a:t>
            </a:r>
          </a:p>
          <a:p>
            <a:pPr marL="971550" lvl="1" indent="-514350">
              <a:buFont typeface="+mj-lt"/>
              <a:buAutoNum type="arabicPeriod"/>
            </a:pPr>
            <a:r>
              <a:rPr lang="it-IT" b="1" dirty="0" smtClean="0">
                <a:solidFill>
                  <a:schemeClr val="tx2">
                    <a:lumMod val="75000"/>
                  </a:schemeClr>
                </a:solidFill>
              </a:rPr>
              <a:t>Attuare strategie di pianificazione, compensazione, monitoraggio per ottimizzare la produzione di beni e servizi in relazione al contesto</a:t>
            </a:r>
            <a:endParaRPr lang="it-IT" b="1" dirty="0">
              <a:solidFill>
                <a:schemeClr val="tx2">
                  <a:lumMod val="75000"/>
                </a:schemeClr>
              </a:solidFill>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41</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Articolazione “</a:t>
            </a:r>
            <a:r>
              <a:rPr lang="it-IT" i="1" dirty="0" smtClean="0"/>
              <a:t>Servizi di sala e di vendita</a:t>
            </a:r>
            <a:r>
              <a:rPr lang="it-IT" dirty="0" smtClean="0"/>
              <a:t>” </a:t>
            </a:r>
            <a:endParaRPr lang="it-IT" dirty="0"/>
          </a:p>
        </p:txBody>
      </p:sp>
      <p:sp>
        <p:nvSpPr>
          <p:cNvPr id="3" name="Segnaposto contenuto 2"/>
          <p:cNvSpPr>
            <a:spLocks noGrp="1"/>
          </p:cNvSpPr>
          <p:nvPr>
            <p:ph idx="1"/>
          </p:nvPr>
        </p:nvSpPr>
        <p:spPr/>
        <p:txBody>
          <a:bodyPr>
            <a:normAutofit fontScale="85000" lnSpcReduction="10000"/>
          </a:bodyPr>
          <a:lstStyle/>
          <a:p>
            <a:pPr algn="just">
              <a:buNone/>
            </a:pPr>
            <a:r>
              <a:rPr lang="it-IT" dirty="0" smtClean="0"/>
              <a:t>	</a:t>
            </a:r>
            <a:r>
              <a:rPr lang="it-IT" b="1" dirty="0" smtClean="0">
                <a:solidFill>
                  <a:schemeClr val="tx2">
                    <a:lumMod val="75000"/>
                  </a:schemeClr>
                </a:solidFill>
              </a:rPr>
              <a:t>gli studenti acquisiscono competenze per</a:t>
            </a:r>
          </a:p>
          <a:p>
            <a:pPr algn="just">
              <a:buNone/>
            </a:pPr>
            <a:r>
              <a:rPr lang="it-IT" b="1" dirty="0" smtClean="0">
                <a:solidFill>
                  <a:schemeClr val="accent6"/>
                </a:solidFill>
              </a:rPr>
              <a:t>  svolgere attività operative e gestionali in relazione all’amministrazione, produzione, organizzazione, erogazione e vendita di prodotti e servizi enogastronomici</a:t>
            </a:r>
            <a:r>
              <a:rPr lang="it-IT" b="1" dirty="0" smtClean="0">
                <a:solidFill>
                  <a:schemeClr val="tx2">
                    <a:lumMod val="75000"/>
                  </a:schemeClr>
                </a:solidFill>
              </a:rPr>
              <a:t>; </a:t>
            </a:r>
          </a:p>
          <a:p>
            <a:pPr algn="just">
              <a:buNone/>
            </a:pPr>
            <a:r>
              <a:rPr lang="it-IT" b="1" dirty="0" smtClean="0">
                <a:solidFill>
                  <a:schemeClr val="tx2">
                    <a:lumMod val="75000"/>
                  </a:schemeClr>
                </a:solidFill>
              </a:rPr>
              <a:t>interpretare lo sviluppo delle filiere enogastronomiche per adeguare la produzione e la vendita in relazione alla richiesta dei mercati e della clientela; </a:t>
            </a:r>
          </a:p>
          <a:p>
            <a:pPr algn="just">
              <a:buNone/>
            </a:pPr>
            <a:r>
              <a:rPr lang="it-IT" b="1" dirty="0" smtClean="0">
                <a:solidFill>
                  <a:schemeClr val="tx2">
                    <a:lumMod val="75000"/>
                  </a:schemeClr>
                </a:solidFill>
              </a:rPr>
              <a:t> valorizzare i prodotti tipici locali, interagendo con il cliente per trasformare il momento della ristorazione e della degustazione in un evento culturale</a:t>
            </a:r>
            <a:endParaRPr lang="it-IT" b="1" dirty="0">
              <a:solidFill>
                <a:schemeClr val="tx2">
                  <a:lumMod val="75000"/>
                </a:schemeClr>
              </a:solidFill>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42</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Articolazione “</a:t>
            </a:r>
            <a:r>
              <a:rPr lang="it-IT" i="1" dirty="0" smtClean="0"/>
              <a:t>Accoglienza turistica</a:t>
            </a:r>
            <a:r>
              <a:rPr lang="it-IT" dirty="0" smtClean="0"/>
              <a:t>” </a:t>
            </a:r>
            <a:endParaRPr lang="it-IT" dirty="0"/>
          </a:p>
        </p:txBody>
      </p:sp>
      <p:sp>
        <p:nvSpPr>
          <p:cNvPr id="3" name="Segnaposto contenuto 2"/>
          <p:cNvSpPr>
            <a:spLocks noGrp="1"/>
          </p:cNvSpPr>
          <p:nvPr>
            <p:ph idx="1"/>
          </p:nvPr>
        </p:nvSpPr>
        <p:spPr/>
        <p:txBody>
          <a:bodyPr>
            <a:normAutofit fontScale="92500" lnSpcReduction="10000"/>
          </a:bodyPr>
          <a:lstStyle/>
          <a:p>
            <a:pPr>
              <a:buNone/>
            </a:pPr>
            <a:r>
              <a:rPr lang="it-IT" dirty="0" smtClean="0"/>
              <a:t>	 </a:t>
            </a:r>
            <a:r>
              <a:rPr lang="it-IT" b="1" dirty="0" smtClean="0">
                <a:solidFill>
                  <a:schemeClr val="accent6"/>
                </a:solidFill>
              </a:rPr>
              <a:t>gli studenti acquisiscono le competenze per intervenire nell’organizzazione e nella gestione delle attività di ricevimento delle strutture turistico – alberghiere. </a:t>
            </a:r>
            <a:r>
              <a:rPr lang="it-IT" b="1" dirty="0" smtClean="0">
                <a:solidFill>
                  <a:schemeClr val="tx2">
                    <a:lumMod val="75000"/>
                  </a:schemeClr>
                </a:solidFill>
              </a:rPr>
              <a:t>Particolare attenzione è riservata alle strategie di commercializzazione dei servizi e di promozione di prodotti enogastronomici che valorizzino le risorse e la cultura del territorio nel mercato internazionale, attraverso l’uso delle nuove tecnologie dell’informazione e della comunicazione</a:t>
            </a:r>
            <a:endParaRPr lang="it-IT" b="1" dirty="0">
              <a:solidFill>
                <a:schemeClr val="tx2">
                  <a:lumMod val="75000"/>
                </a:schemeClr>
              </a:solidFill>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43</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L’indirizzo “</a:t>
            </a:r>
            <a:r>
              <a:rPr lang="it-IT" i="1" dirty="0" smtClean="0"/>
              <a:t>Servizi Commerciali”</a:t>
            </a:r>
            <a:r>
              <a:rPr lang="it-IT" dirty="0" smtClean="0"/>
              <a:t> </a:t>
            </a:r>
            <a:endParaRPr lang="it-IT" dirty="0"/>
          </a:p>
        </p:txBody>
      </p:sp>
      <p:sp>
        <p:nvSpPr>
          <p:cNvPr id="3" name="Segnaposto contenuto 2"/>
          <p:cNvSpPr>
            <a:spLocks noGrp="1"/>
          </p:cNvSpPr>
          <p:nvPr>
            <p:ph idx="1"/>
          </p:nvPr>
        </p:nvSpPr>
        <p:spPr/>
        <p:txBody>
          <a:bodyPr>
            <a:normAutofit fontScale="70000" lnSpcReduction="20000"/>
          </a:bodyPr>
          <a:lstStyle/>
          <a:p>
            <a:pPr algn="just"/>
            <a:r>
              <a:rPr lang="it-IT" b="1" dirty="0" smtClean="0">
                <a:solidFill>
                  <a:schemeClr val="accent6"/>
                </a:solidFill>
              </a:rPr>
              <a:t>Lo studente acquisisce competenze professionali che gli consentono di supportare operativamente le aziende sia nella gestione dei processi amministrativi e commerciali, sia nell’attività di promozione delle vendite; in tali competenze rientrano anche quelle riguardanti la promozione dell’immagine aziendale attraverso l’utilizzo delle diverse tipologie di strumenti di comunicazione, compresi quelli grafici e pubblicitari</a:t>
            </a:r>
            <a:r>
              <a:rPr lang="it-IT" b="1" dirty="0" smtClean="0">
                <a:solidFill>
                  <a:schemeClr val="tx2">
                    <a:lumMod val="75000"/>
                  </a:schemeClr>
                </a:solidFill>
              </a:rPr>
              <a:t>. Le competenze consentono allo studente di operare con una visione organica e di sistema all’interno di un’azienda, affinando la professionalità di base in uno dei tre ambiti che caratterizzano l’indirizzo di studi.</a:t>
            </a:r>
          </a:p>
          <a:p>
            <a:endParaRPr lang="it-IT" b="1" dirty="0" smtClean="0">
              <a:solidFill>
                <a:schemeClr val="tx2">
                  <a:lumMod val="75000"/>
                </a:schemeClr>
              </a:solidFill>
            </a:endParaRPr>
          </a:p>
          <a:p>
            <a:r>
              <a:rPr lang="it-IT" b="1" dirty="0" smtClean="0">
                <a:solidFill>
                  <a:schemeClr val="tx2">
                    <a:lumMod val="75000"/>
                  </a:schemeClr>
                </a:solidFill>
              </a:rPr>
              <a:t>L’identità dell’indirizzo tiene conto, inoltre, delle differenti connotazioni che assumono oggi i servizi commerciali, sia per le dimensioni e le tipologie delle strutture aziendali, sia per le diverse esigenze delle filiere di riferimento. </a:t>
            </a:r>
            <a:endParaRPr lang="it-IT" dirty="0"/>
          </a:p>
        </p:txBody>
      </p:sp>
      <p:sp>
        <p:nvSpPr>
          <p:cNvPr id="4" name="Segnaposto numero diapositiva 3"/>
          <p:cNvSpPr>
            <a:spLocks noGrp="1"/>
          </p:cNvSpPr>
          <p:nvPr>
            <p:ph type="sldNum" sz="quarter" idx="12"/>
          </p:nvPr>
        </p:nvSpPr>
        <p:spPr/>
        <p:txBody>
          <a:bodyPr/>
          <a:lstStyle/>
          <a:p>
            <a:fld id="{C3B6EE2E-BD5C-410A-980C-4B4BD7DA84C4}" type="slidenum">
              <a:rPr lang="it-IT" smtClean="0"/>
              <a:pPr/>
              <a:t>44</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L’indirizzo “</a:t>
            </a:r>
            <a:r>
              <a:rPr lang="it-IT" i="1" dirty="0" smtClean="0"/>
              <a:t>Servizi Commerciali”</a:t>
            </a:r>
            <a:r>
              <a:rPr lang="it-IT" dirty="0" smtClean="0"/>
              <a:t> </a:t>
            </a:r>
            <a:endParaRPr lang="it-IT" dirty="0"/>
          </a:p>
        </p:txBody>
      </p:sp>
      <p:sp>
        <p:nvSpPr>
          <p:cNvPr id="3" name="Segnaposto contenuto 2"/>
          <p:cNvSpPr>
            <a:spLocks noGrp="1"/>
          </p:cNvSpPr>
          <p:nvPr>
            <p:ph idx="1"/>
          </p:nvPr>
        </p:nvSpPr>
        <p:spPr/>
        <p:txBody>
          <a:bodyPr>
            <a:normAutofit fontScale="92500" lnSpcReduction="10000"/>
          </a:bodyPr>
          <a:lstStyle/>
          <a:p>
            <a:pPr>
              <a:buNone/>
            </a:pPr>
            <a:r>
              <a:rPr lang="it-IT" dirty="0" smtClean="0"/>
              <a:t>	</a:t>
            </a:r>
            <a:r>
              <a:rPr lang="it-IT" b="1" dirty="0" smtClean="0">
                <a:solidFill>
                  <a:schemeClr val="tx2">
                    <a:lumMod val="75000"/>
                  </a:schemeClr>
                </a:solidFill>
              </a:rPr>
              <a:t>Le competenze acquisite si riferiscono, pertanto, ad una base comune relativa al sistema aziendale e ad approfondimenti orientati a professionalità specifiche in uno dei </a:t>
            </a:r>
            <a:r>
              <a:rPr lang="it-IT" b="1" dirty="0" smtClean="0">
                <a:solidFill>
                  <a:schemeClr val="accent6"/>
                </a:solidFill>
              </a:rPr>
              <a:t>tre ambiti di riferimento: servizi commerciali, servizi turistici, servizi della comunicazione. </a:t>
            </a:r>
            <a:r>
              <a:rPr lang="it-IT" b="1" dirty="0" smtClean="0">
                <a:solidFill>
                  <a:schemeClr val="tx2">
                    <a:lumMod val="75000"/>
                  </a:schemeClr>
                </a:solidFill>
              </a:rPr>
              <a:t>In questa ottica le discipline, sia dell’area di istruzione generale sia di indirizzo, possono assumere caratteristiche funzionali alle scelte dell’ambito di riferimento operate dalle singole istituzioni scolastiche</a:t>
            </a:r>
            <a:endParaRPr lang="it-IT" b="1" dirty="0">
              <a:solidFill>
                <a:schemeClr val="tx2">
                  <a:lumMod val="75000"/>
                </a:schemeClr>
              </a:solidFill>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45</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L’indirizzo “</a:t>
            </a:r>
            <a:r>
              <a:rPr lang="it-IT" i="1" dirty="0" smtClean="0"/>
              <a:t>Servizi Commerciali”</a:t>
            </a:r>
            <a:r>
              <a:rPr lang="it-IT" dirty="0" smtClean="0"/>
              <a:t> </a:t>
            </a:r>
            <a:endParaRPr lang="it-IT" dirty="0"/>
          </a:p>
        </p:txBody>
      </p:sp>
      <p:sp>
        <p:nvSpPr>
          <p:cNvPr id="3" name="Segnaposto contenuto 2"/>
          <p:cNvSpPr>
            <a:spLocks noGrp="1"/>
          </p:cNvSpPr>
          <p:nvPr>
            <p:ph idx="1"/>
          </p:nvPr>
        </p:nvSpPr>
        <p:spPr/>
        <p:txBody>
          <a:bodyPr>
            <a:normAutofit/>
          </a:bodyPr>
          <a:lstStyle/>
          <a:p>
            <a:pPr>
              <a:buNone/>
            </a:pPr>
            <a:r>
              <a:rPr lang="it-IT" b="1" dirty="0" smtClean="0">
                <a:solidFill>
                  <a:schemeClr val="accent6"/>
                </a:solidFill>
              </a:rPr>
              <a:t>Ambito Commerciale</a:t>
            </a:r>
          </a:p>
          <a:p>
            <a:pPr>
              <a:buNone/>
            </a:pPr>
            <a:endParaRPr lang="it-IT" dirty="0" smtClean="0"/>
          </a:p>
          <a:p>
            <a:pPr algn="just">
              <a:buNone/>
            </a:pPr>
            <a:r>
              <a:rPr lang="it-IT" dirty="0" smtClean="0"/>
              <a:t>	</a:t>
            </a:r>
            <a:r>
              <a:rPr lang="it-IT" b="1" dirty="0" smtClean="0">
                <a:solidFill>
                  <a:schemeClr val="tx2">
                    <a:lumMod val="75000"/>
                  </a:schemeClr>
                </a:solidFill>
              </a:rPr>
              <a:t>All’interno del profilo professionale di riferimento, tale ambito sviluppa competenze che orientano lo studente nel contesto economico sociale generale e  territoriale</a:t>
            </a:r>
          </a:p>
          <a:p>
            <a:pPr algn="just">
              <a:buNone/>
            </a:pPr>
            <a:r>
              <a:rPr lang="it-IT" b="1" dirty="0" smtClean="0">
                <a:solidFill>
                  <a:schemeClr val="tx2">
                    <a:lumMod val="75000"/>
                  </a:schemeClr>
                </a:solidFill>
              </a:rPr>
              <a:t> </a:t>
            </a:r>
            <a:endParaRPr lang="it-IT" b="1" dirty="0">
              <a:solidFill>
                <a:schemeClr val="tx2">
                  <a:lumMod val="75000"/>
                </a:schemeClr>
              </a:solidFill>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46</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L’indirizzo “</a:t>
            </a:r>
            <a:r>
              <a:rPr lang="it-IT" i="1" dirty="0" smtClean="0"/>
              <a:t>Servizi Commerciali”</a:t>
            </a:r>
            <a:r>
              <a:rPr lang="it-IT" dirty="0" smtClean="0"/>
              <a:t> </a:t>
            </a:r>
            <a:endParaRPr lang="it-IT" dirty="0"/>
          </a:p>
        </p:txBody>
      </p:sp>
      <p:sp>
        <p:nvSpPr>
          <p:cNvPr id="3" name="Segnaposto contenuto 2"/>
          <p:cNvSpPr>
            <a:spLocks noGrp="1"/>
          </p:cNvSpPr>
          <p:nvPr>
            <p:ph idx="1"/>
          </p:nvPr>
        </p:nvSpPr>
        <p:spPr/>
        <p:txBody>
          <a:bodyPr>
            <a:normAutofit lnSpcReduction="10000"/>
          </a:bodyPr>
          <a:lstStyle/>
          <a:p>
            <a:pPr>
              <a:buNone/>
            </a:pPr>
            <a:r>
              <a:rPr lang="it-IT" b="1" dirty="0" smtClean="0">
                <a:solidFill>
                  <a:schemeClr val="accent6"/>
                </a:solidFill>
              </a:rPr>
              <a:t>Ambito Turistico </a:t>
            </a:r>
            <a:endParaRPr lang="it-IT" dirty="0" smtClean="0">
              <a:solidFill>
                <a:schemeClr val="accent6"/>
              </a:solidFill>
            </a:endParaRPr>
          </a:p>
          <a:p>
            <a:pPr algn="just">
              <a:buNone/>
            </a:pPr>
            <a:r>
              <a:rPr lang="it-IT" b="1" dirty="0" smtClean="0">
                <a:solidFill>
                  <a:schemeClr val="tx2">
                    <a:lumMod val="75000"/>
                  </a:schemeClr>
                </a:solidFill>
              </a:rPr>
              <a:t>	All’interno del profilo professionale di riferimento, tale ambito sviluppa competenze che orientano lo studente nel settore del turismo per la valorizzazione del territorio. Il sistema turistico assume un crescente rilievo anche nella dimensione locale per la realizzazione di un vero e proprio sistema territoriale.</a:t>
            </a:r>
          </a:p>
          <a:p>
            <a:endParaRPr lang="it-IT" dirty="0"/>
          </a:p>
        </p:txBody>
      </p:sp>
      <p:sp>
        <p:nvSpPr>
          <p:cNvPr id="4" name="Segnaposto numero diapositiva 3"/>
          <p:cNvSpPr>
            <a:spLocks noGrp="1"/>
          </p:cNvSpPr>
          <p:nvPr>
            <p:ph type="sldNum" sz="quarter" idx="12"/>
          </p:nvPr>
        </p:nvSpPr>
        <p:spPr/>
        <p:txBody>
          <a:bodyPr/>
          <a:lstStyle/>
          <a:p>
            <a:fld id="{C3B6EE2E-BD5C-410A-980C-4B4BD7DA84C4}" type="slidenum">
              <a:rPr lang="it-IT" smtClean="0"/>
              <a:pPr/>
              <a:t>47</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Opzione “Promozione commerciale e pubblicitaria” </a:t>
            </a:r>
            <a:endParaRPr lang="it-IT" dirty="0"/>
          </a:p>
        </p:txBody>
      </p:sp>
      <p:sp>
        <p:nvSpPr>
          <p:cNvPr id="3" name="Segnaposto contenuto 2"/>
          <p:cNvSpPr>
            <a:spLocks noGrp="1"/>
          </p:cNvSpPr>
          <p:nvPr>
            <p:ph idx="1"/>
          </p:nvPr>
        </p:nvSpPr>
        <p:spPr/>
        <p:txBody>
          <a:bodyPr>
            <a:normAutofit fontScale="92500" lnSpcReduction="10000"/>
          </a:bodyPr>
          <a:lstStyle/>
          <a:p>
            <a:pPr>
              <a:buNone/>
            </a:pPr>
            <a:endParaRPr lang="it-IT" dirty="0" smtClean="0"/>
          </a:p>
          <a:p>
            <a:pPr>
              <a:buNone/>
            </a:pPr>
            <a:r>
              <a:rPr lang="it-IT" dirty="0" smtClean="0"/>
              <a:t>	</a:t>
            </a:r>
            <a:r>
              <a:rPr lang="it-IT" b="1" dirty="0" smtClean="0">
                <a:solidFill>
                  <a:schemeClr val="accent6"/>
                </a:solidFill>
              </a:rPr>
              <a:t>Lo studente coniuga  le competenze specifiche connesse ai servizi di comunicazione e promozione delle vendite con quelle progettuali e tecnologiche che sostengono l’attività di  promozione commerciale e pubblicitaria delle aziende</a:t>
            </a:r>
            <a:r>
              <a:rPr lang="it-IT" b="1" dirty="0" smtClean="0">
                <a:solidFill>
                  <a:schemeClr val="tx2">
                    <a:lumMod val="75000"/>
                  </a:schemeClr>
                </a:solidFill>
              </a:rPr>
              <a:t>.</a:t>
            </a:r>
          </a:p>
          <a:p>
            <a:pPr>
              <a:buNone/>
            </a:pPr>
            <a:r>
              <a:rPr lang="it-IT" b="1" dirty="0" smtClean="0">
                <a:solidFill>
                  <a:schemeClr val="tx2">
                    <a:lumMod val="75000"/>
                  </a:schemeClr>
                </a:solidFill>
              </a:rPr>
              <a:t>	Tali competenze sostengono l’inserimento dei giovani nei diversi settori della comunicazione visiva e pubblicitaria</a:t>
            </a:r>
            <a:endParaRPr lang="it-IT" b="1" dirty="0">
              <a:solidFill>
                <a:schemeClr val="tx2">
                  <a:lumMod val="75000"/>
                </a:schemeClr>
              </a:solidFill>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48</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Opzione “Promozione commerciale e pubblicitaria</a:t>
            </a:r>
            <a:endParaRPr lang="it-IT" dirty="0"/>
          </a:p>
        </p:txBody>
      </p:sp>
      <p:sp>
        <p:nvSpPr>
          <p:cNvPr id="3" name="Segnaposto contenuto 2"/>
          <p:cNvSpPr>
            <a:spLocks noGrp="1"/>
          </p:cNvSpPr>
          <p:nvPr>
            <p:ph idx="1"/>
          </p:nvPr>
        </p:nvSpPr>
        <p:spPr/>
        <p:txBody>
          <a:bodyPr>
            <a:normAutofit fontScale="62500" lnSpcReduction="20000"/>
          </a:bodyPr>
          <a:lstStyle/>
          <a:p>
            <a:pPr lvl="0">
              <a:buNone/>
            </a:pPr>
            <a:r>
              <a:rPr lang="it-IT" b="1" dirty="0" smtClean="0">
                <a:solidFill>
                  <a:schemeClr val="tx2">
                    <a:lumMod val="75000"/>
                  </a:schemeClr>
                </a:solidFill>
              </a:rPr>
              <a:t>Risultati di apprendimento</a:t>
            </a:r>
          </a:p>
          <a:p>
            <a:pPr lvl="0"/>
            <a:r>
              <a:rPr lang="it-IT" b="1" dirty="0" smtClean="0">
                <a:solidFill>
                  <a:schemeClr val="tx2">
                    <a:lumMod val="75000"/>
                  </a:schemeClr>
                </a:solidFill>
              </a:rPr>
              <a:t>Individuare le tendenze dei mercati locali, nazionali e internazionali</a:t>
            </a:r>
          </a:p>
          <a:p>
            <a:pPr lvl="0"/>
            <a:r>
              <a:rPr lang="it-IT" b="1" dirty="0" smtClean="0">
                <a:solidFill>
                  <a:schemeClr val="tx2">
                    <a:lumMod val="75000"/>
                  </a:schemeClr>
                </a:solidFill>
              </a:rPr>
              <a:t>Individuare e comprendere i movimenti artistici locali, nazionali ed internazionali</a:t>
            </a:r>
          </a:p>
          <a:p>
            <a:pPr lvl="0"/>
            <a:r>
              <a:rPr lang="it-IT" b="1" dirty="0" smtClean="0">
                <a:solidFill>
                  <a:schemeClr val="tx2">
                    <a:lumMod val="75000"/>
                  </a:schemeClr>
                </a:solidFill>
              </a:rPr>
              <a:t>Interagire nel sistema azienda riconoscerne gli elementi fondamentali, i diversi modelli di organizzazione e di funzionamento</a:t>
            </a:r>
          </a:p>
          <a:p>
            <a:pPr lvl="0"/>
            <a:r>
              <a:rPr lang="it-IT" b="1" dirty="0" smtClean="0">
                <a:solidFill>
                  <a:schemeClr val="tx2">
                    <a:lumMod val="75000"/>
                  </a:schemeClr>
                </a:solidFill>
              </a:rPr>
              <a:t>Interagire nell’area della gestione commerciale per le attività relative al mercato, alla ideazione e realizzazione di prodotti coerenti con le strategie di marketing  e finalizzate al raggiungimento della </a:t>
            </a:r>
            <a:r>
              <a:rPr lang="it-IT" b="1" dirty="0" err="1" smtClean="0">
                <a:solidFill>
                  <a:schemeClr val="tx2">
                    <a:lumMod val="75000"/>
                  </a:schemeClr>
                </a:solidFill>
              </a:rPr>
              <a:t>customer</a:t>
            </a:r>
            <a:r>
              <a:rPr lang="it-IT" b="1" dirty="0" smtClean="0">
                <a:solidFill>
                  <a:schemeClr val="tx2">
                    <a:lumMod val="75000"/>
                  </a:schemeClr>
                </a:solidFill>
              </a:rPr>
              <a:t> </a:t>
            </a:r>
            <a:r>
              <a:rPr lang="it-IT" b="1" dirty="0" err="1" smtClean="0">
                <a:solidFill>
                  <a:schemeClr val="tx2">
                    <a:lumMod val="75000"/>
                  </a:schemeClr>
                </a:solidFill>
              </a:rPr>
              <a:t>satisfaction</a:t>
            </a:r>
            <a:endParaRPr lang="it-IT" b="1" dirty="0" smtClean="0">
              <a:solidFill>
                <a:schemeClr val="tx2">
                  <a:lumMod val="75000"/>
                </a:schemeClr>
              </a:solidFill>
            </a:endParaRPr>
          </a:p>
          <a:p>
            <a:pPr lvl="0"/>
            <a:r>
              <a:rPr lang="it-IT" b="1" dirty="0" smtClean="0">
                <a:solidFill>
                  <a:schemeClr val="tx2">
                    <a:lumMod val="75000"/>
                  </a:schemeClr>
                </a:solidFill>
              </a:rPr>
              <a:t>Interagire col sistema informativo aziendale anche attraverso l’uso di strumenti informatici e telematici</a:t>
            </a:r>
          </a:p>
          <a:p>
            <a:r>
              <a:rPr lang="it-IT" b="1" dirty="0" smtClean="0">
                <a:solidFill>
                  <a:schemeClr val="tx2">
                    <a:lumMod val="75000"/>
                  </a:schemeClr>
                </a:solidFill>
              </a:rPr>
              <a:t>Interagire nei contesti produttivi del settore utilizzando tecniche e strumentazioni adeguate.</a:t>
            </a:r>
            <a:endParaRPr lang="it-IT" b="1" dirty="0">
              <a:solidFill>
                <a:schemeClr val="tx2">
                  <a:lumMod val="75000"/>
                </a:schemeClr>
              </a:solidFill>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49</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229600" cy="777875"/>
          </a:xfrm>
        </p:spPr>
        <p:txBody>
          <a:bodyPr/>
          <a:lstStyle/>
          <a:p>
            <a:pPr algn="ctr">
              <a:buFont typeface="Arial" pitchFamily="34" charset="0"/>
              <a:buNone/>
              <a:defRPr/>
            </a:pPr>
            <a:r>
              <a:rPr lang="it-IT" sz="2000" b="1" dirty="0">
                <a:solidFill>
                  <a:schemeClr val="accent6">
                    <a:lumMod val="75000"/>
                  </a:schemeClr>
                </a:solidFill>
                <a:effectLst>
                  <a:outerShdw blurRad="38100" dist="38100" dir="2700000" algn="tl">
                    <a:srgbClr val="000000">
                      <a:alpha val="43137"/>
                    </a:srgbClr>
                  </a:outerShdw>
                </a:effectLst>
              </a:rPr>
              <a:t>COME CAMBIANO GLI ISTITUTI PROFESSIONALI</a:t>
            </a:r>
          </a:p>
        </p:txBody>
      </p:sp>
      <p:sp>
        <p:nvSpPr>
          <p:cNvPr id="7171" name="Rectangle 3"/>
          <p:cNvSpPr>
            <a:spLocks noGrp="1" noChangeArrowheads="1"/>
          </p:cNvSpPr>
          <p:nvPr>
            <p:ph type="body" sz="half" idx="1"/>
          </p:nvPr>
        </p:nvSpPr>
        <p:spPr>
          <a:xfrm>
            <a:off x="468313" y="1268413"/>
            <a:ext cx="2879725" cy="460375"/>
          </a:xfrm>
          <a:ln w="19050">
            <a:solidFill>
              <a:srgbClr val="000066"/>
            </a:solidFill>
          </a:ln>
        </p:spPr>
        <p:txBody>
          <a:bodyPr/>
          <a:lstStyle/>
          <a:p>
            <a:pPr algn="ctr">
              <a:lnSpc>
                <a:spcPct val="90000"/>
              </a:lnSpc>
              <a:buFontTx/>
              <a:buNone/>
              <a:defRPr/>
            </a:pPr>
            <a:r>
              <a:rPr lang="it-IT" sz="2000" b="1" dirty="0">
                <a:solidFill>
                  <a:schemeClr val="accent6">
                    <a:lumMod val="75000"/>
                  </a:schemeClr>
                </a:solidFill>
              </a:rPr>
              <a:t>COME ERANO</a:t>
            </a:r>
          </a:p>
        </p:txBody>
      </p:sp>
      <p:sp>
        <p:nvSpPr>
          <p:cNvPr id="5124" name="Text Box 4"/>
          <p:cNvSpPr txBox="1">
            <a:spLocks noChangeArrowheads="1"/>
          </p:cNvSpPr>
          <p:nvPr/>
        </p:nvSpPr>
        <p:spPr bwMode="auto">
          <a:xfrm>
            <a:off x="323850" y="1773238"/>
            <a:ext cx="1871663" cy="366712"/>
          </a:xfrm>
          <a:prstGeom prst="rect">
            <a:avLst/>
          </a:prstGeom>
          <a:noFill/>
          <a:ln w="9525">
            <a:noFill/>
            <a:miter lim="800000"/>
            <a:headEnd/>
            <a:tailEnd/>
          </a:ln>
        </p:spPr>
        <p:txBody>
          <a:bodyPr>
            <a:spAutoFit/>
          </a:bodyPr>
          <a:lstStyle/>
          <a:p>
            <a:pPr>
              <a:spcBef>
                <a:spcPct val="50000"/>
              </a:spcBef>
            </a:pPr>
            <a:endParaRPr lang="it-IT"/>
          </a:p>
        </p:txBody>
      </p:sp>
      <p:sp>
        <p:nvSpPr>
          <p:cNvPr id="5125" name="Rectangle 5"/>
          <p:cNvSpPr>
            <a:spLocks noChangeArrowheads="1"/>
          </p:cNvSpPr>
          <p:nvPr/>
        </p:nvSpPr>
        <p:spPr bwMode="auto">
          <a:xfrm>
            <a:off x="4859338" y="1268413"/>
            <a:ext cx="3827462" cy="460375"/>
          </a:xfrm>
          <a:prstGeom prst="rect">
            <a:avLst/>
          </a:prstGeom>
          <a:noFill/>
          <a:ln w="19050">
            <a:solidFill>
              <a:srgbClr val="C00000"/>
            </a:solidFill>
            <a:miter lim="800000"/>
            <a:headEnd/>
            <a:tailEnd/>
          </a:ln>
        </p:spPr>
        <p:txBody>
          <a:bodyPr/>
          <a:lstStyle/>
          <a:p>
            <a:pPr marL="342900" indent="-342900" algn="ctr">
              <a:lnSpc>
                <a:spcPct val="90000"/>
              </a:lnSpc>
              <a:spcBef>
                <a:spcPct val="20000"/>
              </a:spcBef>
            </a:pPr>
            <a:r>
              <a:rPr lang="it-IT" sz="2000" b="1" dirty="0" smtClean="0">
                <a:solidFill>
                  <a:srgbClr val="C00000"/>
                </a:solidFill>
              </a:rPr>
              <a:t>COME SONO</a:t>
            </a:r>
            <a:endParaRPr lang="it-IT" sz="2000" b="1" dirty="0">
              <a:solidFill>
                <a:srgbClr val="C00000"/>
              </a:solidFill>
            </a:endParaRPr>
          </a:p>
        </p:txBody>
      </p:sp>
      <p:sp>
        <p:nvSpPr>
          <p:cNvPr id="5126" name="Rectangle 6"/>
          <p:cNvSpPr>
            <a:spLocks noChangeArrowheads="1"/>
          </p:cNvSpPr>
          <p:nvPr/>
        </p:nvSpPr>
        <p:spPr bwMode="auto">
          <a:xfrm>
            <a:off x="4859338" y="1916113"/>
            <a:ext cx="3827462" cy="4608512"/>
          </a:xfrm>
          <a:prstGeom prst="rect">
            <a:avLst/>
          </a:prstGeom>
          <a:noFill/>
          <a:ln w="19050">
            <a:solidFill>
              <a:srgbClr val="C00000"/>
            </a:solidFill>
            <a:miter lim="800000"/>
            <a:headEnd/>
            <a:tailEnd/>
          </a:ln>
        </p:spPr>
        <p:txBody>
          <a:bodyPr/>
          <a:lstStyle/>
          <a:p>
            <a:pPr marL="342900" indent="-342900" algn="ctr">
              <a:lnSpc>
                <a:spcPct val="90000"/>
              </a:lnSpc>
              <a:spcBef>
                <a:spcPct val="20000"/>
              </a:spcBef>
            </a:pPr>
            <a:endParaRPr lang="it-IT" sz="2000"/>
          </a:p>
        </p:txBody>
      </p:sp>
      <p:sp>
        <p:nvSpPr>
          <p:cNvPr id="7176" name="Rectangle 8"/>
          <p:cNvSpPr>
            <a:spLocks noChangeArrowheads="1"/>
          </p:cNvSpPr>
          <p:nvPr/>
        </p:nvSpPr>
        <p:spPr bwMode="auto">
          <a:xfrm>
            <a:off x="468313" y="1989138"/>
            <a:ext cx="2879725" cy="4535487"/>
          </a:xfrm>
          <a:prstGeom prst="rect">
            <a:avLst/>
          </a:prstGeom>
          <a:noFill/>
          <a:ln w="28575">
            <a:solidFill>
              <a:schemeClr val="accent6">
                <a:lumMod val="75000"/>
              </a:schemeClr>
            </a:solidFill>
            <a:miter lim="800000"/>
            <a:headEnd/>
            <a:tailEnd/>
          </a:ln>
          <a:effectLst/>
        </p:spPr>
        <p:txBody>
          <a:bodyPr/>
          <a:lstStyle/>
          <a:p>
            <a:pPr marL="342900" indent="-342900" algn="ctr">
              <a:lnSpc>
                <a:spcPct val="90000"/>
              </a:lnSpc>
              <a:spcBef>
                <a:spcPct val="20000"/>
              </a:spcBef>
              <a:buFont typeface="Arial" pitchFamily="34" charset="0"/>
              <a:buNone/>
              <a:defRPr/>
            </a:pPr>
            <a:endParaRPr lang="it-IT" sz="2000">
              <a:latin typeface="Arial" pitchFamily="34" charset="0"/>
            </a:endParaRPr>
          </a:p>
        </p:txBody>
      </p:sp>
      <p:sp>
        <p:nvSpPr>
          <p:cNvPr id="7177" name="Text Box 9"/>
          <p:cNvSpPr txBox="1">
            <a:spLocks noChangeArrowheads="1"/>
          </p:cNvSpPr>
          <p:nvPr/>
        </p:nvSpPr>
        <p:spPr bwMode="auto">
          <a:xfrm>
            <a:off x="468313" y="2997200"/>
            <a:ext cx="2879725" cy="1569660"/>
          </a:xfrm>
          <a:prstGeom prst="rect">
            <a:avLst/>
          </a:prstGeom>
          <a:noFill/>
          <a:ln w="9525">
            <a:noFill/>
            <a:miter lim="800000"/>
            <a:headEnd/>
            <a:tailEnd/>
          </a:ln>
          <a:effectLst/>
        </p:spPr>
        <p:txBody>
          <a:bodyPr>
            <a:spAutoFit/>
          </a:bodyPr>
          <a:lstStyle/>
          <a:p>
            <a:pPr algn="ctr">
              <a:spcBef>
                <a:spcPct val="50000"/>
              </a:spcBef>
              <a:buFont typeface="Arial" pitchFamily="34" charset="0"/>
              <a:buNone/>
              <a:defRPr/>
            </a:pPr>
            <a:r>
              <a:rPr lang="it-IT" sz="2400" b="1" dirty="0" smtClean="0">
                <a:solidFill>
                  <a:schemeClr val="accent6">
                    <a:lumMod val="75000"/>
                  </a:schemeClr>
                </a:solidFill>
                <a:latin typeface="Arial" pitchFamily="34" charset="0"/>
              </a:rPr>
              <a:t>4 settori</a:t>
            </a:r>
            <a:endParaRPr lang="it-IT" sz="2400" dirty="0">
              <a:solidFill>
                <a:schemeClr val="accent6">
                  <a:lumMod val="75000"/>
                </a:schemeClr>
              </a:solidFill>
              <a:latin typeface="Arial" pitchFamily="34" charset="0"/>
            </a:endParaRPr>
          </a:p>
          <a:p>
            <a:pPr algn="ctr">
              <a:spcBef>
                <a:spcPct val="50000"/>
              </a:spcBef>
              <a:buFont typeface="Arial" pitchFamily="34" charset="0"/>
              <a:buNone/>
              <a:defRPr/>
            </a:pPr>
            <a:r>
              <a:rPr lang="it-IT" sz="2400" dirty="0">
                <a:solidFill>
                  <a:schemeClr val="accent6">
                    <a:lumMod val="75000"/>
                  </a:schemeClr>
                </a:solidFill>
                <a:latin typeface="Arial" pitchFamily="34" charset="0"/>
              </a:rPr>
              <a:t>e</a:t>
            </a:r>
          </a:p>
          <a:p>
            <a:pPr algn="ctr">
              <a:spcBef>
                <a:spcPct val="50000"/>
              </a:spcBef>
              <a:buFont typeface="Arial" pitchFamily="34" charset="0"/>
              <a:buNone/>
              <a:defRPr/>
            </a:pPr>
            <a:r>
              <a:rPr lang="it-IT" sz="2400" b="1" dirty="0">
                <a:solidFill>
                  <a:schemeClr val="accent6">
                    <a:lumMod val="75000"/>
                  </a:schemeClr>
                </a:solidFill>
                <a:latin typeface="Arial" pitchFamily="34" charset="0"/>
              </a:rPr>
              <a:t>27 indirizzi</a:t>
            </a:r>
            <a:endParaRPr lang="it-IT" sz="2400" dirty="0">
              <a:solidFill>
                <a:schemeClr val="accent6">
                  <a:lumMod val="75000"/>
                </a:schemeClr>
              </a:solidFill>
              <a:latin typeface="Arial" pitchFamily="34" charset="0"/>
            </a:endParaRPr>
          </a:p>
        </p:txBody>
      </p:sp>
      <p:sp>
        <p:nvSpPr>
          <p:cNvPr id="5129" name="Text Box 10"/>
          <p:cNvSpPr txBox="1">
            <a:spLocks noChangeArrowheads="1"/>
          </p:cNvSpPr>
          <p:nvPr/>
        </p:nvSpPr>
        <p:spPr bwMode="auto">
          <a:xfrm>
            <a:off x="4859338" y="1916113"/>
            <a:ext cx="3816350" cy="4431983"/>
          </a:xfrm>
          <a:prstGeom prst="rect">
            <a:avLst/>
          </a:prstGeom>
          <a:noFill/>
          <a:ln w="9525">
            <a:noFill/>
            <a:miter lim="800000"/>
            <a:headEnd/>
            <a:tailEnd/>
          </a:ln>
        </p:spPr>
        <p:txBody>
          <a:bodyPr>
            <a:spAutoFit/>
          </a:bodyPr>
          <a:lstStyle/>
          <a:p>
            <a:pPr algn="ctr">
              <a:spcBef>
                <a:spcPct val="50000"/>
              </a:spcBef>
            </a:pPr>
            <a:r>
              <a:rPr lang="it-IT" b="1" dirty="0">
                <a:solidFill>
                  <a:srgbClr val="C00000"/>
                </a:solidFill>
              </a:rPr>
              <a:t>2 settori e 6 </a:t>
            </a:r>
            <a:r>
              <a:rPr lang="it-IT" b="1" dirty="0" smtClean="0">
                <a:solidFill>
                  <a:srgbClr val="C00000"/>
                </a:solidFill>
              </a:rPr>
              <a:t>indirizzi</a:t>
            </a:r>
          </a:p>
          <a:p>
            <a:pPr algn="ctr">
              <a:spcBef>
                <a:spcPct val="50000"/>
              </a:spcBef>
            </a:pPr>
            <a:r>
              <a:rPr lang="it-IT" dirty="0" smtClean="0">
                <a:solidFill>
                  <a:srgbClr val="C00000"/>
                </a:solidFill>
              </a:rPr>
              <a:t> </a:t>
            </a:r>
            <a:r>
              <a:rPr lang="it-IT" b="1" dirty="0">
                <a:solidFill>
                  <a:srgbClr val="C00000"/>
                </a:solidFill>
              </a:rPr>
              <a:t>Settore dei servizi </a:t>
            </a:r>
            <a:r>
              <a:rPr lang="it-IT" sz="1400" b="1" dirty="0" smtClean="0">
                <a:solidFill>
                  <a:srgbClr val="C00000"/>
                </a:solidFill>
              </a:rPr>
              <a:t>–</a:t>
            </a:r>
          </a:p>
          <a:p>
            <a:pPr algn="ctr">
              <a:spcBef>
                <a:spcPct val="50000"/>
              </a:spcBef>
            </a:pPr>
            <a:r>
              <a:rPr lang="it-IT" sz="1400" dirty="0" smtClean="0">
                <a:solidFill>
                  <a:srgbClr val="C00000"/>
                </a:solidFill>
              </a:rPr>
              <a:t>4 indirizzi</a:t>
            </a:r>
            <a:endParaRPr lang="it-IT" sz="1400" b="1" dirty="0">
              <a:solidFill>
                <a:srgbClr val="C00000"/>
              </a:solidFill>
            </a:endParaRPr>
          </a:p>
          <a:p>
            <a:pPr lvl="1">
              <a:spcBef>
                <a:spcPct val="50000"/>
              </a:spcBef>
              <a:buFont typeface="Arial" charset="0"/>
              <a:buBlip>
                <a:blip r:embed="rId3"/>
              </a:buBlip>
            </a:pPr>
            <a:r>
              <a:rPr lang="it-IT" sz="1200" dirty="0">
                <a:solidFill>
                  <a:srgbClr val="C00000"/>
                </a:solidFill>
              </a:rPr>
              <a:t> </a:t>
            </a:r>
            <a:r>
              <a:rPr lang="it-IT" sz="1200" b="1" dirty="0">
                <a:solidFill>
                  <a:srgbClr val="C00000"/>
                </a:solidFill>
              </a:rPr>
              <a:t>Servizi per l’agricoltura e lo sviluppo </a:t>
            </a:r>
            <a:r>
              <a:rPr lang="it-IT" sz="1200" b="1" dirty="0" smtClean="0">
                <a:solidFill>
                  <a:srgbClr val="C00000"/>
                </a:solidFill>
              </a:rPr>
              <a:t>rurale</a:t>
            </a:r>
          </a:p>
          <a:p>
            <a:pPr lvl="1">
              <a:spcBef>
                <a:spcPct val="50000"/>
              </a:spcBef>
              <a:buFont typeface="Arial" charset="0"/>
              <a:buBlip>
                <a:blip r:embed="rId3"/>
              </a:buBlip>
            </a:pPr>
            <a:r>
              <a:rPr lang="it-IT" sz="1200" b="1" dirty="0" smtClean="0">
                <a:solidFill>
                  <a:srgbClr val="C00000"/>
                </a:solidFill>
              </a:rPr>
              <a:t>Servizi socio-sanitari</a:t>
            </a:r>
          </a:p>
          <a:p>
            <a:pPr lvl="1">
              <a:spcBef>
                <a:spcPct val="50000"/>
              </a:spcBef>
              <a:buFont typeface="Arial" charset="0"/>
              <a:buBlip>
                <a:blip r:embed="rId3"/>
              </a:buBlip>
            </a:pPr>
            <a:r>
              <a:rPr lang="it-IT" sz="1200" b="1" dirty="0" smtClean="0">
                <a:solidFill>
                  <a:srgbClr val="C00000"/>
                </a:solidFill>
              </a:rPr>
              <a:t> Servizi </a:t>
            </a:r>
            <a:r>
              <a:rPr lang="it-IT" sz="1200" b="1" dirty="0">
                <a:solidFill>
                  <a:srgbClr val="C00000"/>
                </a:solidFill>
              </a:rPr>
              <a:t>per l’enogastronomia e l’ospitalità </a:t>
            </a:r>
            <a:r>
              <a:rPr lang="it-IT" sz="1200" b="1" dirty="0" smtClean="0">
                <a:solidFill>
                  <a:srgbClr val="C00000"/>
                </a:solidFill>
              </a:rPr>
              <a:t>alberghiera</a:t>
            </a:r>
          </a:p>
          <a:p>
            <a:pPr lvl="1">
              <a:spcBef>
                <a:spcPct val="50000"/>
              </a:spcBef>
              <a:buFont typeface="Arial" charset="0"/>
              <a:buBlip>
                <a:blip r:embed="rId3"/>
              </a:buBlip>
            </a:pPr>
            <a:r>
              <a:rPr lang="it-IT" sz="1200" b="1" dirty="0" smtClean="0">
                <a:solidFill>
                  <a:srgbClr val="C00000"/>
                </a:solidFill>
              </a:rPr>
              <a:t>Servizi commerciali</a:t>
            </a:r>
          </a:p>
          <a:p>
            <a:pPr lvl="1" algn="ctr">
              <a:spcBef>
                <a:spcPct val="50000"/>
              </a:spcBef>
            </a:pPr>
            <a:r>
              <a:rPr lang="it-IT" b="1" dirty="0" smtClean="0">
                <a:solidFill>
                  <a:srgbClr val="C00000"/>
                </a:solidFill>
              </a:rPr>
              <a:t>  Settore industria e artigianato – </a:t>
            </a:r>
            <a:r>
              <a:rPr lang="it-IT" sz="1400" dirty="0" smtClean="0">
                <a:solidFill>
                  <a:srgbClr val="C00000"/>
                </a:solidFill>
              </a:rPr>
              <a:t>2 indirizzi</a:t>
            </a:r>
          </a:p>
          <a:p>
            <a:pPr lvl="1">
              <a:spcBef>
                <a:spcPct val="50000"/>
              </a:spcBef>
              <a:buFont typeface="Arial" charset="0"/>
              <a:buBlip>
                <a:blip r:embed="rId3"/>
              </a:buBlip>
            </a:pPr>
            <a:r>
              <a:rPr lang="it-IT" sz="1200" b="1" dirty="0" smtClean="0">
                <a:solidFill>
                  <a:srgbClr val="C00000"/>
                </a:solidFill>
              </a:rPr>
              <a:t>Produzioni industriali e artigianali</a:t>
            </a:r>
          </a:p>
          <a:p>
            <a:pPr lvl="1">
              <a:spcBef>
                <a:spcPct val="50000"/>
              </a:spcBef>
              <a:buFont typeface="Arial" charset="0"/>
              <a:buBlip>
                <a:blip r:embed="rId3"/>
              </a:buBlip>
            </a:pPr>
            <a:r>
              <a:rPr lang="it-IT" sz="1200" b="1" dirty="0" smtClean="0">
                <a:solidFill>
                  <a:srgbClr val="C00000"/>
                </a:solidFill>
              </a:rPr>
              <a:t>Manutenzione e assistenza tecnica</a:t>
            </a:r>
          </a:p>
          <a:p>
            <a:pPr lvl="1">
              <a:spcBef>
                <a:spcPct val="50000"/>
              </a:spcBef>
            </a:pPr>
            <a:r>
              <a:rPr lang="it-IT" sz="1200" b="1" dirty="0" smtClean="0">
                <a:solidFill>
                  <a:srgbClr val="C00000"/>
                </a:solidFill>
              </a:rPr>
              <a:t>	</a:t>
            </a:r>
            <a:endParaRPr lang="it-IT" sz="1200" dirty="0">
              <a:solidFill>
                <a:srgbClr val="C00000"/>
              </a:solidFill>
            </a:endParaRPr>
          </a:p>
          <a:p>
            <a:pPr lvl="1">
              <a:spcBef>
                <a:spcPct val="50000"/>
              </a:spcBef>
            </a:pPr>
            <a:endParaRPr lang="it-IT" sz="1200" b="1" dirty="0">
              <a:solidFill>
                <a:srgbClr val="C00000"/>
              </a:solidFill>
            </a:endParaRPr>
          </a:p>
          <a:p>
            <a:pPr>
              <a:spcBef>
                <a:spcPct val="50000"/>
              </a:spcBef>
              <a:buFont typeface="Arial" charset="0"/>
              <a:buChar char="•"/>
            </a:pPr>
            <a:r>
              <a:rPr lang="it-IT" sz="1400" b="1" dirty="0">
                <a:solidFill>
                  <a:srgbClr val="C00000"/>
                </a:solidFill>
              </a:rPr>
              <a:t> </a:t>
            </a:r>
            <a:endParaRPr lang="it-IT" sz="1200" dirty="0">
              <a:solidFill>
                <a:srgbClr val="C00000"/>
              </a:solidFill>
            </a:endParaRPr>
          </a:p>
        </p:txBody>
      </p:sp>
      <p:sp>
        <p:nvSpPr>
          <p:cNvPr id="11" name="AutoShape 19"/>
          <p:cNvSpPr>
            <a:spLocks noChangeArrowheads="1"/>
          </p:cNvSpPr>
          <p:nvPr/>
        </p:nvSpPr>
        <p:spPr bwMode="auto">
          <a:xfrm>
            <a:off x="3419475" y="2311400"/>
            <a:ext cx="1295400" cy="2633663"/>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2">
              <a:lumMod val="40000"/>
              <a:lumOff val="60000"/>
            </a:schemeClr>
          </a:solidFill>
          <a:ln w="9525">
            <a:solidFill>
              <a:srgbClr val="DDDDDD"/>
            </a:solidFill>
            <a:miter lim="800000"/>
            <a:headEnd/>
            <a:tailEnd/>
          </a:ln>
          <a:effectLst/>
        </p:spPr>
        <p:txBody>
          <a:bodyPr wrap="none" anchor="ctr"/>
          <a:lstStyle/>
          <a:p>
            <a:pPr>
              <a:buFont typeface="Arial" pitchFamily="34" charset="0"/>
              <a:buNone/>
              <a:defRPr/>
            </a:pPr>
            <a:endParaRPr lang="it-IT">
              <a:latin typeface="Arial" pitchFamily="34" charset="0"/>
            </a:endParaRPr>
          </a:p>
        </p:txBody>
      </p:sp>
      <p:sp>
        <p:nvSpPr>
          <p:cNvPr id="5135" name="Segnaposto numero diapositiva 3"/>
          <p:cNvSpPr txBox="1">
            <a:spLocks noGrp="1"/>
          </p:cNvSpPr>
          <p:nvPr/>
        </p:nvSpPr>
        <p:spPr bwMode="auto">
          <a:xfrm>
            <a:off x="6429388" y="6072206"/>
            <a:ext cx="2132013" cy="455612"/>
          </a:xfrm>
          <a:prstGeom prst="rect">
            <a:avLst/>
          </a:prstGeom>
          <a:noFill/>
          <a:ln w="9525">
            <a:noFill/>
            <a:round/>
            <a:headEnd/>
            <a:tailEnd/>
          </a:ln>
        </p:spPr>
        <p:txBody>
          <a:bodyPr lIns="90000" tIns="46800" rIns="90000" bIns="46800" anchor="b"/>
          <a:lstStyle/>
          <a:p>
            <a:pPr algn="r">
              <a:lnSpc>
                <a:spcPct val="100000"/>
              </a:lnSpc>
              <a:buFont typeface="Arial Black"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1769055-25B2-47E7-BC83-8BDD4918C07B}" type="slidenum">
              <a:rPr lang="it-IT" sz="1200">
                <a:solidFill>
                  <a:srgbClr val="000000"/>
                </a:solidFill>
                <a:latin typeface="Arial Black" pitchFamily="34" charset="0"/>
              </a:rPr>
              <a:pPr algn="r">
                <a:lnSpc>
                  <a:spcPct val="100000"/>
                </a:lnSpc>
                <a:buFont typeface="Arial Black"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a:t>
            </a:fld>
            <a:endParaRPr lang="it-IT" sz="1200">
              <a:solidFill>
                <a:srgbClr val="000000"/>
              </a:solidFill>
              <a:latin typeface="Arial Black" pitchFamily="34" charset="0"/>
            </a:endParaRPr>
          </a:p>
        </p:txBody>
      </p:sp>
      <p:sp>
        <p:nvSpPr>
          <p:cNvPr id="12" name="Segnaposto numero diapositiva 11"/>
          <p:cNvSpPr>
            <a:spLocks noGrp="1"/>
          </p:cNvSpPr>
          <p:nvPr>
            <p:ph type="sldNum" sz="quarter" idx="12"/>
          </p:nvPr>
        </p:nvSpPr>
        <p:spPr/>
        <p:txBody>
          <a:bodyPr/>
          <a:lstStyle/>
          <a:p>
            <a:fld id="{C3B6EE2E-BD5C-410A-980C-4B4BD7DA84C4}" type="slidenum">
              <a:rPr lang="it-IT" smtClean="0"/>
              <a:pPr/>
              <a:t>5</a:t>
            </a:fld>
            <a:endParaRPr lang="it-IT"/>
          </a:p>
        </p:txBody>
      </p:sp>
      <p:sp>
        <p:nvSpPr>
          <p:cNvPr id="13" name="Segnaposto piè di pagina 12"/>
          <p:cNvSpPr>
            <a:spLocks noGrp="1"/>
          </p:cNvSpPr>
          <p:nvPr>
            <p:ph type="ftr" sz="quarter" idx="11"/>
          </p:nvPr>
        </p:nvSpPr>
        <p:spPr/>
        <p:txBody>
          <a:bodyPr/>
          <a:lstStyle/>
          <a:p>
            <a:r>
              <a:rPr lang="it-IT" smtClean="0"/>
              <a:t>LILIANA BORRELLO</a:t>
            </a:r>
            <a:endParaRPr lang="it-IT"/>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229600" cy="777875"/>
          </a:xfrm>
        </p:spPr>
        <p:txBody>
          <a:bodyPr/>
          <a:lstStyle/>
          <a:p>
            <a:pPr algn="ctr">
              <a:buFont typeface="Arial" pitchFamily="34" charset="0"/>
              <a:buNone/>
              <a:defRPr/>
            </a:pPr>
            <a:r>
              <a:rPr lang="it-IT" sz="2000" b="1" dirty="0">
                <a:solidFill>
                  <a:schemeClr val="accent6">
                    <a:lumMod val="75000"/>
                  </a:schemeClr>
                </a:solidFill>
                <a:effectLst>
                  <a:outerShdw blurRad="38100" dist="38100" dir="2700000" algn="tl">
                    <a:srgbClr val="000000">
                      <a:alpha val="43137"/>
                    </a:srgbClr>
                  </a:outerShdw>
                </a:effectLst>
              </a:rPr>
              <a:t>COME CAMBIANO GLI ISTITUTI PROFESSIONALI</a:t>
            </a:r>
          </a:p>
        </p:txBody>
      </p:sp>
      <p:sp>
        <p:nvSpPr>
          <p:cNvPr id="7171" name="Rectangle 3"/>
          <p:cNvSpPr>
            <a:spLocks noGrp="1" noChangeArrowheads="1"/>
          </p:cNvSpPr>
          <p:nvPr>
            <p:ph type="body" sz="half" idx="1"/>
          </p:nvPr>
        </p:nvSpPr>
        <p:spPr>
          <a:xfrm>
            <a:off x="468313" y="1268413"/>
            <a:ext cx="2879725" cy="460375"/>
          </a:xfrm>
          <a:ln w="19050">
            <a:solidFill>
              <a:srgbClr val="000066"/>
            </a:solidFill>
          </a:ln>
        </p:spPr>
        <p:txBody>
          <a:bodyPr/>
          <a:lstStyle/>
          <a:p>
            <a:pPr algn="ctr">
              <a:lnSpc>
                <a:spcPct val="90000"/>
              </a:lnSpc>
              <a:buFontTx/>
              <a:buNone/>
              <a:defRPr/>
            </a:pPr>
            <a:r>
              <a:rPr lang="it-IT" sz="2000" b="1" dirty="0">
                <a:solidFill>
                  <a:schemeClr val="accent6">
                    <a:lumMod val="75000"/>
                  </a:schemeClr>
                </a:solidFill>
              </a:rPr>
              <a:t>COME ERANO</a:t>
            </a:r>
          </a:p>
        </p:txBody>
      </p:sp>
      <p:sp>
        <p:nvSpPr>
          <p:cNvPr id="5124" name="Text Box 4"/>
          <p:cNvSpPr txBox="1">
            <a:spLocks noChangeArrowheads="1"/>
          </p:cNvSpPr>
          <p:nvPr/>
        </p:nvSpPr>
        <p:spPr bwMode="auto">
          <a:xfrm>
            <a:off x="323850" y="1773238"/>
            <a:ext cx="1871663" cy="366712"/>
          </a:xfrm>
          <a:prstGeom prst="rect">
            <a:avLst/>
          </a:prstGeom>
          <a:noFill/>
          <a:ln w="9525">
            <a:noFill/>
            <a:miter lim="800000"/>
            <a:headEnd/>
            <a:tailEnd/>
          </a:ln>
        </p:spPr>
        <p:txBody>
          <a:bodyPr>
            <a:spAutoFit/>
          </a:bodyPr>
          <a:lstStyle/>
          <a:p>
            <a:pPr>
              <a:spcBef>
                <a:spcPct val="50000"/>
              </a:spcBef>
            </a:pPr>
            <a:endParaRPr lang="it-IT"/>
          </a:p>
        </p:txBody>
      </p:sp>
      <p:sp>
        <p:nvSpPr>
          <p:cNvPr id="5125" name="Rectangle 5"/>
          <p:cNvSpPr>
            <a:spLocks noChangeArrowheads="1"/>
          </p:cNvSpPr>
          <p:nvPr/>
        </p:nvSpPr>
        <p:spPr bwMode="auto">
          <a:xfrm>
            <a:off x="4859338" y="1268413"/>
            <a:ext cx="3827462" cy="460375"/>
          </a:xfrm>
          <a:prstGeom prst="rect">
            <a:avLst/>
          </a:prstGeom>
          <a:noFill/>
          <a:ln w="19050">
            <a:solidFill>
              <a:srgbClr val="C00000"/>
            </a:solidFill>
            <a:miter lim="800000"/>
            <a:headEnd/>
            <a:tailEnd/>
          </a:ln>
        </p:spPr>
        <p:txBody>
          <a:bodyPr/>
          <a:lstStyle/>
          <a:p>
            <a:pPr marL="342900" indent="-342900" algn="ctr">
              <a:lnSpc>
                <a:spcPct val="90000"/>
              </a:lnSpc>
              <a:spcBef>
                <a:spcPct val="20000"/>
              </a:spcBef>
            </a:pPr>
            <a:r>
              <a:rPr lang="it-IT" sz="2000" b="1" dirty="0" smtClean="0">
                <a:solidFill>
                  <a:srgbClr val="C00000"/>
                </a:solidFill>
              </a:rPr>
              <a:t>COME SONO</a:t>
            </a:r>
            <a:endParaRPr lang="it-IT" sz="2000" b="1" dirty="0">
              <a:solidFill>
                <a:srgbClr val="C00000"/>
              </a:solidFill>
            </a:endParaRPr>
          </a:p>
        </p:txBody>
      </p:sp>
      <p:sp>
        <p:nvSpPr>
          <p:cNvPr id="5126" name="Rectangle 6"/>
          <p:cNvSpPr>
            <a:spLocks noChangeArrowheads="1"/>
          </p:cNvSpPr>
          <p:nvPr/>
        </p:nvSpPr>
        <p:spPr bwMode="auto">
          <a:xfrm>
            <a:off x="4859338" y="1916113"/>
            <a:ext cx="3827462" cy="4608512"/>
          </a:xfrm>
          <a:prstGeom prst="rect">
            <a:avLst/>
          </a:prstGeom>
          <a:noFill/>
          <a:ln w="19050">
            <a:solidFill>
              <a:srgbClr val="C00000"/>
            </a:solidFill>
            <a:miter lim="800000"/>
            <a:headEnd/>
            <a:tailEnd/>
          </a:ln>
        </p:spPr>
        <p:txBody>
          <a:bodyPr/>
          <a:lstStyle/>
          <a:p>
            <a:pPr marL="342900" indent="-342900" algn="ctr">
              <a:lnSpc>
                <a:spcPct val="90000"/>
              </a:lnSpc>
              <a:spcBef>
                <a:spcPct val="20000"/>
              </a:spcBef>
            </a:pPr>
            <a:endParaRPr lang="it-IT" sz="2000"/>
          </a:p>
        </p:txBody>
      </p:sp>
      <p:sp>
        <p:nvSpPr>
          <p:cNvPr id="7176" name="Rectangle 8"/>
          <p:cNvSpPr>
            <a:spLocks noChangeArrowheads="1"/>
          </p:cNvSpPr>
          <p:nvPr/>
        </p:nvSpPr>
        <p:spPr bwMode="auto">
          <a:xfrm>
            <a:off x="468313" y="1989138"/>
            <a:ext cx="2879725" cy="4535487"/>
          </a:xfrm>
          <a:prstGeom prst="rect">
            <a:avLst/>
          </a:prstGeom>
          <a:noFill/>
          <a:ln w="28575">
            <a:solidFill>
              <a:schemeClr val="accent6">
                <a:lumMod val="75000"/>
              </a:schemeClr>
            </a:solidFill>
            <a:miter lim="800000"/>
            <a:headEnd/>
            <a:tailEnd/>
          </a:ln>
          <a:effectLst/>
        </p:spPr>
        <p:txBody>
          <a:bodyPr/>
          <a:lstStyle/>
          <a:p>
            <a:pPr marL="342900" indent="-342900" algn="ctr">
              <a:lnSpc>
                <a:spcPct val="90000"/>
              </a:lnSpc>
              <a:spcBef>
                <a:spcPct val="20000"/>
              </a:spcBef>
              <a:buFont typeface="Arial" pitchFamily="34" charset="0"/>
              <a:buNone/>
              <a:defRPr/>
            </a:pPr>
            <a:endParaRPr lang="it-IT" sz="2000">
              <a:latin typeface="Arial" pitchFamily="34" charset="0"/>
            </a:endParaRPr>
          </a:p>
        </p:txBody>
      </p:sp>
      <p:sp>
        <p:nvSpPr>
          <p:cNvPr id="7177" name="Text Box 9"/>
          <p:cNvSpPr txBox="1">
            <a:spLocks noChangeArrowheads="1"/>
          </p:cNvSpPr>
          <p:nvPr/>
        </p:nvSpPr>
        <p:spPr bwMode="auto">
          <a:xfrm>
            <a:off x="468313" y="2997200"/>
            <a:ext cx="2879725" cy="1569660"/>
          </a:xfrm>
          <a:prstGeom prst="rect">
            <a:avLst/>
          </a:prstGeom>
          <a:noFill/>
          <a:ln w="9525">
            <a:noFill/>
            <a:miter lim="800000"/>
            <a:headEnd/>
            <a:tailEnd/>
          </a:ln>
          <a:effectLst/>
        </p:spPr>
        <p:txBody>
          <a:bodyPr>
            <a:spAutoFit/>
          </a:bodyPr>
          <a:lstStyle/>
          <a:p>
            <a:pPr algn="ctr">
              <a:spcBef>
                <a:spcPct val="50000"/>
              </a:spcBef>
              <a:buFont typeface="Arial" pitchFamily="34" charset="0"/>
              <a:buNone/>
              <a:defRPr/>
            </a:pPr>
            <a:r>
              <a:rPr lang="it-IT" sz="2400" b="1" dirty="0" smtClean="0">
                <a:solidFill>
                  <a:schemeClr val="accent6">
                    <a:lumMod val="75000"/>
                  </a:schemeClr>
                </a:solidFill>
                <a:latin typeface="Arial" pitchFamily="34" charset="0"/>
              </a:rPr>
              <a:t>4 settori</a:t>
            </a:r>
            <a:endParaRPr lang="it-IT" sz="2400" dirty="0">
              <a:solidFill>
                <a:schemeClr val="accent6">
                  <a:lumMod val="75000"/>
                </a:schemeClr>
              </a:solidFill>
              <a:latin typeface="Arial" pitchFamily="34" charset="0"/>
            </a:endParaRPr>
          </a:p>
          <a:p>
            <a:pPr algn="ctr">
              <a:spcBef>
                <a:spcPct val="50000"/>
              </a:spcBef>
              <a:buFont typeface="Arial" pitchFamily="34" charset="0"/>
              <a:buNone/>
              <a:defRPr/>
            </a:pPr>
            <a:r>
              <a:rPr lang="it-IT" sz="2400" dirty="0">
                <a:solidFill>
                  <a:schemeClr val="accent6">
                    <a:lumMod val="75000"/>
                  </a:schemeClr>
                </a:solidFill>
                <a:latin typeface="Arial" pitchFamily="34" charset="0"/>
              </a:rPr>
              <a:t>e</a:t>
            </a:r>
          </a:p>
          <a:p>
            <a:pPr algn="ctr">
              <a:spcBef>
                <a:spcPct val="50000"/>
              </a:spcBef>
              <a:buFont typeface="Arial" pitchFamily="34" charset="0"/>
              <a:buNone/>
              <a:defRPr/>
            </a:pPr>
            <a:r>
              <a:rPr lang="it-IT" sz="2400" b="1" dirty="0">
                <a:solidFill>
                  <a:schemeClr val="accent6">
                    <a:lumMod val="75000"/>
                  </a:schemeClr>
                </a:solidFill>
                <a:latin typeface="Arial" pitchFamily="34" charset="0"/>
              </a:rPr>
              <a:t>27 indirizzi</a:t>
            </a:r>
            <a:endParaRPr lang="it-IT" sz="2400" dirty="0">
              <a:solidFill>
                <a:schemeClr val="accent6">
                  <a:lumMod val="75000"/>
                </a:schemeClr>
              </a:solidFill>
              <a:latin typeface="Arial" pitchFamily="34" charset="0"/>
            </a:endParaRPr>
          </a:p>
        </p:txBody>
      </p:sp>
      <p:sp>
        <p:nvSpPr>
          <p:cNvPr id="5129" name="Text Box 10"/>
          <p:cNvSpPr txBox="1">
            <a:spLocks noChangeArrowheads="1"/>
          </p:cNvSpPr>
          <p:nvPr/>
        </p:nvSpPr>
        <p:spPr bwMode="auto">
          <a:xfrm>
            <a:off x="4859338" y="1916113"/>
            <a:ext cx="3816350" cy="3831818"/>
          </a:xfrm>
          <a:prstGeom prst="rect">
            <a:avLst/>
          </a:prstGeom>
          <a:noFill/>
          <a:ln w="9525">
            <a:noFill/>
            <a:miter lim="800000"/>
            <a:headEnd/>
            <a:tailEnd/>
          </a:ln>
        </p:spPr>
        <p:txBody>
          <a:bodyPr>
            <a:spAutoFit/>
          </a:bodyPr>
          <a:lstStyle/>
          <a:p>
            <a:pPr algn="ctr">
              <a:spcBef>
                <a:spcPct val="50000"/>
              </a:spcBef>
            </a:pPr>
            <a:endParaRPr lang="it-IT" b="1" dirty="0" smtClean="0">
              <a:solidFill>
                <a:srgbClr val="C00000"/>
              </a:solidFill>
            </a:endParaRPr>
          </a:p>
          <a:p>
            <a:pPr algn="ctr">
              <a:spcBef>
                <a:spcPct val="50000"/>
              </a:spcBef>
            </a:pPr>
            <a:r>
              <a:rPr lang="it-IT" b="1" dirty="0" smtClean="0">
                <a:solidFill>
                  <a:srgbClr val="C00000"/>
                </a:solidFill>
              </a:rPr>
              <a:t>Settore Industria e Artigianato </a:t>
            </a:r>
          </a:p>
          <a:p>
            <a:pPr algn="ctr">
              <a:spcBef>
                <a:spcPct val="50000"/>
              </a:spcBef>
            </a:pPr>
            <a:endParaRPr lang="it-IT" b="1" dirty="0" smtClean="0">
              <a:solidFill>
                <a:srgbClr val="C00000"/>
              </a:solidFill>
            </a:endParaRPr>
          </a:p>
          <a:p>
            <a:pPr>
              <a:spcBef>
                <a:spcPct val="50000"/>
              </a:spcBef>
              <a:buBlip>
                <a:blip r:embed="rId3"/>
              </a:buBlip>
            </a:pPr>
            <a:r>
              <a:rPr lang="it-IT" sz="1400" b="1" dirty="0" smtClean="0">
                <a:solidFill>
                  <a:srgbClr val="C00000"/>
                </a:solidFill>
              </a:rPr>
              <a:t>Produzioni industriali ed artigianali C1</a:t>
            </a:r>
          </a:p>
          <a:p>
            <a:pPr lvl="1">
              <a:spcBef>
                <a:spcPct val="50000"/>
              </a:spcBef>
            </a:pPr>
            <a:r>
              <a:rPr lang="it-IT" sz="1200" dirty="0" smtClean="0">
                <a:solidFill>
                  <a:srgbClr val="C00000"/>
                </a:solidFill>
              </a:rPr>
              <a:t>	</a:t>
            </a:r>
            <a:r>
              <a:rPr lang="it-IT" sz="1400" b="1" dirty="0" smtClean="0">
                <a:solidFill>
                  <a:srgbClr val="C00000"/>
                </a:solidFill>
              </a:rPr>
              <a:t>Articolazioni</a:t>
            </a:r>
          </a:p>
          <a:p>
            <a:pPr marL="685800" lvl="1" indent="-228600">
              <a:spcBef>
                <a:spcPct val="50000"/>
              </a:spcBef>
              <a:buFont typeface="+mj-lt"/>
              <a:buAutoNum type="arabicPeriod"/>
            </a:pPr>
            <a:r>
              <a:rPr lang="it-IT" sz="1200" b="1" dirty="0" smtClean="0">
                <a:solidFill>
                  <a:srgbClr val="C00000"/>
                </a:solidFill>
              </a:rPr>
              <a:t>Industria</a:t>
            </a:r>
          </a:p>
          <a:p>
            <a:pPr marL="685800" lvl="1" indent="-228600">
              <a:spcBef>
                <a:spcPct val="50000"/>
              </a:spcBef>
              <a:buFont typeface="+mj-lt"/>
              <a:buAutoNum type="arabicPeriod"/>
            </a:pPr>
            <a:r>
              <a:rPr lang="it-IT" sz="1200" b="1" dirty="0" smtClean="0">
                <a:solidFill>
                  <a:srgbClr val="C00000"/>
                </a:solidFill>
              </a:rPr>
              <a:t>Artigianato</a:t>
            </a:r>
          </a:p>
          <a:p>
            <a:pPr lvl="1">
              <a:spcBef>
                <a:spcPct val="50000"/>
              </a:spcBef>
            </a:pPr>
            <a:r>
              <a:rPr lang="it-IT" sz="1400" b="1" dirty="0" smtClean="0">
                <a:solidFill>
                  <a:srgbClr val="C00000"/>
                </a:solidFill>
              </a:rPr>
              <a:t>	Opzioni</a:t>
            </a:r>
          </a:p>
          <a:p>
            <a:pPr marL="685800" lvl="1" indent="-228600">
              <a:spcBef>
                <a:spcPct val="50000"/>
              </a:spcBef>
              <a:buFont typeface="+mj-lt"/>
              <a:buAutoNum type="arabicPeriod"/>
            </a:pPr>
            <a:r>
              <a:rPr lang="it-IT" sz="1200" b="1" dirty="0" smtClean="0">
                <a:solidFill>
                  <a:srgbClr val="C00000"/>
                </a:solidFill>
              </a:rPr>
              <a:t>Arredi e forniture d’interni</a:t>
            </a:r>
          </a:p>
          <a:p>
            <a:pPr marL="685800" lvl="1" indent="-228600">
              <a:spcBef>
                <a:spcPct val="50000"/>
              </a:spcBef>
              <a:buFont typeface="+mj-lt"/>
              <a:buAutoNum type="arabicPeriod"/>
            </a:pPr>
            <a:r>
              <a:rPr lang="it-IT" sz="1200" b="1" dirty="0" smtClean="0">
                <a:solidFill>
                  <a:srgbClr val="C00000"/>
                </a:solidFill>
              </a:rPr>
              <a:t>Produzioni audiovisive</a:t>
            </a:r>
          </a:p>
          <a:p>
            <a:pPr marL="685800" lvl="1" indent="-228600">
              <a:spcBef>
                <a:spcPct val="50000"/>
              </a:spcBef>
              <a:buFont typeface="+mj-lt"/>
              <a:buAutoNum type="arabicPeriod"/>
            </a:pPr>
            <a:r>
              <a:rPr lang="it-IT" sz="1200" b="1" dirty="0" smtClean="0">
                <a:solidFill>
                  <a:srgbClr val="C00000"/>
                </a:solidFill>
              </a:rPr>
              <a:t>Produzioni artigianali del territorio</a:t>
            </a:r>
          </a:p>
          <a:p>
            <a:pPr marL="685800" lvl="1" indent="-228600">
              <a:spcBef>
                <a:spcPct val="50000"/>
              </a:spcBef>
              <a:buFont typeface="+mj-lt"/>
              <a:buAutoNum type="arabicPeriod"/>
            </a:pPr>
            <a:r>
              <a:rPr lang="it-IT" sz="1200" b="1" dirty="0" smtClean="0">
                <a:solidFill>
                  <a:srgbClr val="C00000"/>
                </a:solidFill>
              </a:rPr>
              <a:t>Produzioni tessili</a:t>
            </a:r>
          </a:p>
        </p:txBody>
      </p:sp>
      <p:sp>
        <p:nvSpPr>
          <p:cNvPr id="11" name="AutoShape 19"/>
          <p:cNvSpPr>
            <a:spLocks noChangeArrowheads="1"/>
          </p:cNvSpPr>
          <p:nvPr/>
        </p:nvSpPr>
        <p:spPr bwMode="auto">
          <a:xfrm>
            <a:off x="3419475" y="2311400"/>
            <a:ext cx="1295400" cy="2633663"/>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2">
              <a:lumMod val="40000"/>
              <a:lumOff val="60000"/>
            </a:schemeClr>
          </a:solidFill>
          <a:ln w="9525">
            <a:solidFill>
              <a:srgbClr val="DDDDDD"/>
            </a:solidFill>
            <a:miter lim="800000"/>
            <a:headEnd/>
            <a:tailEnd/>
          </a:ln>
          <a:effectLst/>
        </p:spPr>
        <p:txBody>
          <a:bodyPr wrap="none" anchor="ctr"/>
          <a:lstStyle/>
          <a:p>
            <a:pPr>
              <a:buFont typeface="Arial" pitchFamily="34" charset="0"/>
              <a:buNone/>
              <a:defRPr/>
            </a:pPr>
            <a:endParaRPr lang="it-IT">
              <a:latin typeface="Arial" pitchFamily="34" charset="0"/>
            </a:endParaRPr>
          </a:p>
        </p:txBody>
      </p:sp>
      <p:sp>
        <p:nvSpPr>
          <p:cNvPr id="5135" name="Segnaposto numero diapositiva 3"/>
          <p:cNvSpPr txBox="1">
            <a:spLocks noGrp="1"/>
          </p:cNvSpPr>
          <p:nvPr/>
        </p:nvSpPr>
        <p:spPr bwMode="auto">
          <a:xfrm>
            <a:off x="6553200" y="6357938"/>
            <a:ext cx="2132013" cy="455612"/>
          </a:xfrm>
          <a:prstGeom prst="rect">
            <a:avLst/>
          </a:prstGeom>
          <a:noFill/>
          <a:ln w="9525">
            <a:noFill/>
            <a:round/>
            <a:headEnd/>
            <a:tailEnd/>
          </a:ln>
        </p:spPr>
        <p:txBody>
          <a:bodyPr lIns="90000" tIns="46800" rIns="90000" bIns="46800" anchor="b"/>
          <a:lstStyle/>
          <a:p>
            <a:pPr algn="r">
              <a:lnSpc>
                <a:spcPct val="100000"/>
              </a:lnSpc>
              <a:buFont typeface="Arial Black"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1769055-25B2-47E7-BC83-8BDD4918C07B}" type="slidenum">
              <a:rPr lang="it-IT" sz="1200">
                <a:solidFill>
                  <a:srgbClr val="000000"/>
                </a:solidFill>
                <a:latin typeface="Arial Black" pitchFamily="34" charset="0"/>
              </a:rPr>
              <a:pPr algn="r">
                <a:lnSpc>
                  <a:spcPct val="100000"/>
                </a:lnSpc>
                <a:buFont typeface="Arial Black"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50</a:t>
            </a:fld>
            <a:endParaRPr lang="it-IT" sz="1200">
              <a:solidFill>
                <a:srgbClr val="000000"/>
              </a:solidFill>
              <a:latin typeface="Arial Black" pitchFamily="34" charset="0"/>
            </a:endParaRPr>
          </a:p>
        </p:txBody>
      </p:sp>
      <p:sp>
        <p:nvSpPr>
          <p:cNvPr id="12" name="Segnaposto numero diapositiva 11"/>
          <p:cNvSpPr>
            <a:spLocks noGrp="1"/>
          </p:cNvSpPr>
          <p:nvPr>
            <p:ph type="sldNum" sz="quarter" idx="12"/>
          </p:nvPr>
        </p:nvSpPr>
        <p:spPr/>
        <p:txBody>
          <a:bodyPr/>
          <a:lstStyle/>
          <a:p>
            <a:endParaRPr lang="it-IT" dirty="0"/>
          </a:p>
        </p:txBody>
      </p:sp>
      <p:sp>
        <p:nvSpPr>
          <p:cNvPr id="13" name="Segnaposto piè di pagina 12"/>
          <p:cNvSpPr>
            <a:spLocks noGrp="1"/>
          </p:cNvSpPr>
          <p:nvPr>
            <p:ph type="ftr" sz="quarter" idx="11"/>
          </p:nvPr>
        </p:nvSpPr>
        <p:spPr/>
        <p:txBody>
          <a:bodyPr/>
          <a:lstStyle/>
          <a:p>
            <a:r>
              <a:rPr lang="it-IT" smtClean="0"/>
              <a:t>LILIANA BORRELLO</a:t>
            </a:r>
            <a:endParaRPr lang="it-IT"/>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42910" y="357167"/>
            <a:ext cx="8015315" cy="1785949"/>
          </a:xfrm>
        </p:spPr>
        <p:txBody>
          <a:bodyPr>
            <a:noAutofit/>
          </a:bodyPr>
          <a:lstStyle/>
          <a:p>
            <a:pPr algn="r" eaLnBrk="1" fontAlgn="auto" hangingPunct="1">
              <a:spcAft>
                <a:spcPts val="0"/>
              </a:spcAft>
              <a:defRPr/>
            </a:pPr>
            <a:r>
              <a:rPr lang="it-IT" sz="4400" dirty="0" smtClean="0">
                <a:solidFill>
                  <a:schemeClr val="accent6">
                    <a:lumMod val="50000"/>
                  </a:schemeClr>
                </a:solidFill>
              </a:rPr>
              <a:t>INDIRIZZO</a:t>
            </a:r>
            <a:br>
              <a:rPr lang="it-IT" sz="4400" dirty="0" smtClean="0">
                <a:solidFill>
                  <a:schemeClr val="accent6">
                    <a:lumMod val="50000"/>
                  </a:schemeClr>
                </a:solidFill>
              </a:rPr>
            </a:br>
            <a:r>
              <a:rPr lang="it-IT" sz="4400" b="1" dirty="0" smtClean="0">
                <a:solidFill>
                  <a:schemeClr val="accent6">
                    <a:lumMod val="50000"/>
                  </a:schemeClr>
                </a:solidFill>
                <a:effectLst>
                  <a:outerShdw blurRad="38100" dist="38100" dir="2700000" algn="tl">
                    <a:srgbClr val="000000">
                      <a:alpha val="43137"/>
                    </a:srgbClr>
                  </a:outerShdw>
                </a:effectLst>
              </a:rPr>
              <a:t>PRODUZIONI INDUSTRIALI</a:t>
            </a:r>
            <a:br>
              <a:rPr lang="it-IT" sz="4400" b="1" dirty="0" smtClean="0">
                <a:solidFill>
                  <a:schemeClr val="accent6">
                    <a:lumMod val="50000"/>
                  </a:schemeClr>
                </a:solidFill>
                <a:effectLst>
                  <a:outerShdw blurRad="38100" dist="38100" dir="2700000" algn="tl">
                    <a:srgbClr val="000000">
                      <a:alpha val="43137"/>
                    </a:srgbClr>
                  </a:outerShdw>
                </a:effectLst>
              </a:rPr>
            </a:br>
            <a:r>
              <a:rPr lang="it-IT" sz="4400" b="1" dirty="0" smtClean="0">
                <a:solidFill>
                  <a:schemeClr val="accent6">
                    <a:lumMod val="50000"/>
                  </a:schemeClr>
                </a:solidFill>
                <a:effectLst>
                  <a:outerShdw blurRad="38100" dist="38100" dir="2700000" algn="tl">
                    <a:srgbClr val="000000">
                      <a:alpha val="43137"/>
                    </a:srgbClr>
                  </a:outerShdw>
                </a:effectLst>
              </a:rPr>
              <a:t>E ARTIGIANALI</a:t>
            </a:r>
            <a:endParaRPr lang="it-IT" sz="4400" b="1" dirty="0">
              <a:solidFill>
                <a:schemeClr val="accent6">
                  <a:lumMod val="50000"/>
                </a:schemeClr>
              </a:solidFill>
              <a:effectLst>
                <a:outerShdw blurRad="38100" dist="38100" dir="2700000" algn="tl">
                  <a:srgbClr val="000000">
                    <a:alpha val="43137"/>
                  </a:srgbClr>
                </a:outerShdw>
              </a:effectLst>
            </a:endParaRPr>
          </a:p>
        </p:txBody>
      </p:sp>
      <p:sp>
        <p:nvSpPr>
          <p:cNvPr id="4" name="Segnaposto contenuto 3"/>
          <p:cNvSpPr>
            <a:spLocks noGrp="1"/>
          </p:cNvSpPr>
          <p:nvPr>
            <p:ph idx="1"/>
          </p:nvPr>
        </p:nvSpPr>
        <p:spPr>
          <a:xfrm>
            <a:off x="428625" y="2428868"/>
            <a:ext cx="8358217" cy="4214842"/>
          </a:xfrm>
        </p:spPr>
        <p:txBody>
          <a:bodyPr>
            <a:noAutofit/>
          </a:bodyPr>
          <a:lstStyle/>
          <a:p>
            <a:pPr marL="274320" indent="-274320" eaLnBrk="1" fontAlgn="auto" hangingPunct="1">
              <a:spcAft>
                <a:spcPts val="0"/>
              </a:spcAft>
              <a:buClr>
                <a:schemeClr val="accent3"/>
              </a:buClr>
              <a:buFont typeface="Wingdings 2"/>
              <a:buNone/>
              <a:defRPr/>
            </a:pPr>
            <a:r>
              <a:rPr lang="it-IT" dirty="0" smtClean="0">
                <a:solidFill>
                  <a:schemeClr val="accent6">
                    <a:lumMod val="50000"/>
                  </a:schemeClr>
                </a:solidFill>
                <a:latin typeface="+mj-lt"/>
              </a:rPr>
              <a:t>PROFILO</a:t>
            </a:r>
          </a:p>
          <a:p>
            <a:pPr marL="274320" indent="-274320" eaLnBrk="1" fontAlgn="auto" hangingPunct="1">
              <a:spcAft>
                <a:spcPts val="0"/>
              </a:spcAft>
              <a:buClr>
                <a:schemeClr val="accent3"/>
              </a:buClr>
              <a:buFont typeface="Wingdings 2"/>
              <a:buNone/>
              <a:defRPr/>
            </a:pPr>
            <a:r>
              <a:rPr lang="it-IT" dirty="0" smtClean="0">
                <a:solidFill>
                  <a:schemeClr val="accent6">
                    <a:lumMod val="50000"/>
                  </a:schemeClr>
                </a:solidFill>
                <a:latin typeface="+mj-lt"/>
              </a:rPr>
              <a:t>Il Diplomato interviene nei </a:t>
            </a:r>
            <a:r>
              <a:rPr lang="it-IT" b="1" dirty="0" smtClean="0">
                <a:solidFill>
                  <a:schemeClr val="accent6">
                    <a:lumMod val="50000"/>
                  </a:schemeClr>
                </a:solidFill>
                <a:effectLst>
                  <a:outerShdw blurRad="38100" dist="38100" dir="2700000" algn="tl">
                    <a:srgbClr val="000000">
                      <a:alpha val="43137"/>
                    </a:srgbClr>
                  </a:outerShdw>
                </a:effectLst>
                <a:latin typeface="+mj-lt"/>
              </a:rPr>
              <a:t>processi di lavorazione, fabbricazione, assemblaggio e commercializzazione </a:t>
            </a:r>
            <a:r>
              <a:rPr lang="it-IT" dirty="0" smtClean="0">
                <a:solidFill>
                  <a:schemeClr val="accent6">
                    <a:lumMod val="50000"/>
                  </a:schemeClr>
                </a:solidFill>
                <a:latin typeface="+mj-lt"/>
              </a:rPr>
              <a:t>di prodotti industriali e artigianali </a:t>
            </a:r>
            <a:r>
              <a:rPr lang="it-IT" sz="2000" dirty="0" smtClean="0">
                <a:solidFill>
                  <a:schemeClr val="accent6">
                    <a:lumMod val="50000"/>
                  </a:schemeClr>
                </a:solidFill>
                <a:latin typeface="+mj-lt"/>
              </a:rPr>
              <a:t>Le sue competenze tecnico-professionali sono riferite alle </a:t>
            </a:r>
            <a:r>
              <a:rPr lang="it-IT" sz="2000" b="1" dirty="0" smtClean="0">
                <a:solidFill>
                  <a:schemeClr val="accent6">
                    <a:lumMod val="50000"/>
                  </a:schemeClr>
                </a:solidFill>
                <a:effectLst>
                  <a:outerShdw blurRad="38100" dist="38100" dir="2700000" algn="tl">
                    <a:srgbClr val="000000">
                      <a:alpha val="43137"/>
                    </a:srgbClr>
                  </a:outerShdw>
                </a:effectLst>
                <a:latin typeface="+mj-lt"/>
              </a:rPr>
              <a:t>filiere dei settori produttivi generali </a:t>
            </a:r>
            <a:r>
              <a:rPr lang="it-IT" sz="2000" dirty="0" smtClean="0">
                <a:solidFill>
                  <a:schemeClr val="accent6">
                    <a:lumMod val="50000"/>
                  </a:schemeClr>
                </a:solidFill>
                <a:latin typeface="+mj-lt"/>
              </a:rPr>
              <a:t>e specificamente sviluppate in relazione alle </a:t>
            </a:r>
            <a:r>
              <a:rPr lang="it-IT" sz="2000" b="1" dirty="0" smtClean="0">
                <a:solidFill>
                  <a:schemeClr val="accent6">
                    <a:lumMod val="50000"/>
                  </a:schemeClr>
                </a:solidFill>
                <a:effectLst>
                  <a:outerShdw blurRad="38100" dist="38100" dir="2700000" algn="tl">
                    <a:srgbClr val="000000">
                      <a:alpha val="43137"/>
                    </a:srgbClr>
                  </a:outerShdw>
                </a:effectLst>
                <a:latin typeface="+mj-lt"/>
              </a:rPr>
              <a:t>esigenze espresse dal territorio</a:t>
            </a:r>
            <a:r>
              <a:rPr lang="it-IT" sz="2000" b="1" dirty="0" smtClean="0">
                <a:solidFill>
                  <a:schemeClr val="accent6">
                    <a:lumMod val="50000"/>
                  </a:schemeClr>
                </a:solidFill>
                <a:latin typeface="+mj-lt"/>
              </a:rPr>
              <a:t> </a:t>
            </a:r>
            <a:endParaRPr lang="it-IT" b="1" dirty="0" smtClean="0">
              <a:solidFill>
                <a:schemeClr val="accent6">
                  <a:lumMod val="50000"/>
                </a:schemeClr>
              </a:solidFill>
              <a:latin typeface="+mj-lt"/>
            </a:endParaRPr>
          </a:p>
        </p:txBody>
      </p:sp>
      <p:sp>
        <p:nvSpPr>
          <p:cNvPr id="5" name="Segnaposto numero diapositiva 4"/>
          <p:cNvSpPr>
            <a:spLocks noGrp="1"/>
          </p:cNvSpPr>
          <p:nvPr>
            <p:ph type="sldNum" sz="quarter" idx="12"/>
          </p:nvPr>
        </p:nvSpPr>
        <p:spPr/>
        <p:txBody>
          <a:bodyPr/>
          <a:lstStyle/>
          <a:p>
            <a:fld id="{C3B6EE2E-BD5C-410A-980C-4B4BD7DA84C4}" type="slidenum">
              <a:rPr lang="it-IT" smtClean="0"/>
              <a:pPr/>
              <a:t>51</a:t>
            </a:fld>
            <a:endParaRPr lang="it-IT"/>
          </a:p>
        </p:txBody>
      </p:sp>
      <p:sp>
        <p:nvSpPr>
          <p:cNvPr id="6" name="Segnaposto piè di pagina 5"/>
          <p:cNvSpPr>
            <a:spLocks noGrp="1"/>
          </p:cNvSpPr>
          <p:nvPr>
            <p:ph type="ftr" sz="quarter" idx="11"/>
          </p:nvPr>
        </p:nvSpPr>
        <p:spPr/>
        <p:txBody>
          <a:bodyPr/>
          <a:lstStyle/>
          <a:p>
            <a:r>
              <a:rPr lang="it-IT" smtClean="0"/>
              <a:t>LILIANA BORRELLO</a:t>
            </a:r>
            <a:endParaRPr lang="it-IT"/>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625" y="785813"/>
            <a:ext cx="8229600" cy="2009775"/>
          </a:xfrm>
        </p:spPr>
        <p:txBody>
          <a:bodyPr>
            <a:normAutofit fontScale="90000"/>
          </a:bodyPr>
          <a:lstStyle/>
          <a:p>
            <a:pPr algn="r" eaLnBrk="1" fontAlgn="auto" hangingPunct="1">
              <a:spcAft>
                <a:spcPts val="0"/>
              </a:spcAft>
              <a:defRPr/>
            </a:pPr>
            <a:r>
              <a:rPr lang="it-IT" dirty="0" smtClean="0">
                <a:solidFill>
                  <a:schemeClr val="accent6">
                    <a:lumMod val="50000"/>
                  </a:schemeClr>
                </a:solidFill>
              </a:rPr>
              <a:t>INDIRIZZO</a:t>
            </a:r>
            <a:br>
              <a:rPr lang="it-IT" dirty="0" smtClean="0">
                <a:solidFill>
                  <a:schemeClr val="accent6">
                    <a:lumMod val="50000"/>
                  </a:schemeClr>
                </a:solidFill>
              </a:rPr>
            </a:br>
            <a:r>
              <a:rPr lang="it-IT" b="1" dirty="0" smtClean="0">
                <a:solidFill>
                  <a:schemeClr val="accent6">
                    <a:lumMod val="50000"/>
                  </a:schemeClr>
                </a:solidFill>
                <a:effectLst>
                  <a:outerShdw blurRad="38100" dist="38100" dir="2700000" algn="tl">
                    <a:srgbClr val="000000">
                      <a:alpha val="43137"/>
                    </a:srgbClr>
                  </a:outerShdw>
                </a:effectLst>
              </a:rPr>
              <a:t>PRODUZIONI INDUSTRIALI</a:t>
            </a:r>
            <a:br>
              <a:rPr lang="it-IT" b="1" dirty="0" smtClean="0">
                <a:solidFill>
                  <a:schemeClr val="accent6">
                    <a:lumMod val="50000"/>
                  </a:schemeClr>
                </a:solidFill>
                <a:effectLst>
                  <a:outerShdw blurRad="38100" dist="38100" dir="2700000" algn="tl">
                    <a:srgbClr val="000000">
                      <a:alpha val="43137"/>
                    </a:srgbClr>
                  </a:outerShdw>
                </a:effectLst>
              </a:rPr>
            </a:br>
            <a:r>
              <a:rPr lang="it-IT" b="1" dirty="0" smtClean="0">
                <a:solidFill>
                  <a:schemeClr val="accent6">
                    <a:lumMod val="50000"/>
                  </a:schemeClr>
                </a:solidFill>
                <a:effectLst>
                  <a:outerShdw blurRad="38100" dist="38100" dir="2700000" algn="tl">
                    <a:srgbClr val="000000">
                      <a:alpha val="43137"/>
                    </a:srgbClr>
                  </a:outerShdw>
                </a:effectLst>
              </a:rPr>
              <a:t>E ARTIGIANALI </a:t>
            </a:r>
            <a:endParaRPr lang="it-IT" b="1" dirty="0">
              <a:solidFill>
                <a:schemeClr val="accent6">
                  <a:lumMod val="50000"/>
                </a:schemeClr>
              </a:solidFill>
              <a:effectLst>
                <a:outerShdw blurRad="38100" dist="38100" dir="2700000" algn="tl">
                  <a:srgbClr val="000000">
                    <a:alpha val="43137"/>
                  </a:srgbClr>
                </a:outerShdw>
              </a:effectLst>
            </a:endParaRPr>
          </a:p>
        </p:txBody>
      </p:sp>
      <p:sp>
        <p:nvSpPr>
          <p:cNvPr id="4" name="Segnaposto contenuto 3"/>
          <p:cNvSpPr>
            <a:spLocks noGrp="1"/>
          </p:cNvSpPr>
          <p:nvPr>
            <p:ph idx="1"/>
          </p:nvPr>
        </p:nvSpPr>
        <p:spPr>
          <a:xfrm>
            <a:off x="428625" y="2857500"/>
            <a:ext cx="8229600" cy="3429000"/>
          </a:xfrm>
        </p:spPr>
        <p:txBody>
          <a:bodyPr>
            <a:noAutofit/>
          </a:bodyPr>
          <a:lstStyle/>
          <a:p>
            <a:pPr marL="274320" indent="-274320" eaLnBrk="1" fontAlgn="auto" hangingPunct="1">
              <a:spcAft>
                <a:spcPts val="0"/>
              </a:spcAft>
              <a:buClr>
                <a:schemeClr val="accent3"/>
              </a:buClr>
              <a:buFont typeface="Wingdings 2"/>
              <a:buNone/>
              <a:defRPr/>
            </a:pPr>
            <a:r>
              <a:rPr lang="it-IT" dirty="0" smtClean="0">
                <a:solidFill>
                  <a:schemeClr val="accent6">
                    <a:lumMod val="50000"/>
                  </a:schemeClr>
                </a:solidFill>
                <a:latin typeface="+mj-lt"/>
              </a:rPr>
              <a:t>SETTORI PRODUTTIVI GENERALI</a:t>
            </a:r>
          </a:p>
          <a:p>
            <a:pPr marL="274320" indent="-274320" eaLnBrk="1" fontAlgn="auto" hangingPunct="1">
              <a:spcAft>
                <a:spcPts val="0"/>
              </a:spcAft>
              <a:buClr>
                <a:schemeClr val="accent3"/>
              </a:buClr>
              <a:buFont typeface="Wingdings 2"/>
              <a:buNone/>
              <a:defRPr/>
            </a:pPr>
            <a:r>
              <a:rPr lang="it-IT" sz="2000" b="1" dirty="0" smtClean="0">
                <a:solidFill>
                  <a:schemeClr val="accent6">
                    <a:lumMod val="50000"/>
                  </a:schemeClr>
                </a:solidFill>
                <a:latin typeface="+mj-lt"/>
              </a:rPr>
              <a:t>Economia del mare</a:t>
            </a:r>
          </a:p>
          <a:p>
            <a:pPr marL="274320" indent="-274320" eaLnBrk="1" fontAlgn="auto" hangingPunct="1">
              <a:spcAft>
                <a:spcPts val="0"/>
              </a:spcAft>
              <a:buClr>
                <a:schemeClr val="accent3"/>
              </a:buClr>
              <a:buFont typeface="Wingdings 2"/>
              <a:buNone/>
              <a:defRPr/>
            </a:pPr>
            <a:r>
              <a:rPr lang="it-IT" sz="2000" b="1" dirty="0" smtClean="0">
                <a:solidFill>
                  <a:schemeClr val="accent6">
                    <a:lumMod val="50000"/>
                  </a:schemeClr>
                </a:solidFill>
                <a:latin typeface="+mj-lt"/>
              </a:rPr>
              <a:t>Abbigliamento</a:t>
            </a:r>
          </a:p>
          <a:p>
            <a:pPr marL="274320" indent="-274320" eaLnBrk="1" fontAlgn="auto" hangingPunct="1">
              <a:spcAft>
                <a:spcPts val="0"/>
              </a:spcAft>
              <a:buClr>
                <a:schemeClr val="accent3"/>
              </a:buClr>
              <a:buFont typeface="Wingdings 2"/>
              <a:buNone/>
              <a:defRPr/>
            </a:pPr>
            <a:r>
              <a:rPr lang="it-IT" sz="2000" b="1" dirty="0" smtClean="0">
                <a:solidFill>
                  <a:schemeClr val="accent6">
                    <a:lumMod val="50000"/>
                  </a:schemeClr>
                </a:solidFill>
                <a:latin typeface="+mj-lt"/>
              </a:rPr>
              <a:t>Industria del mobile e dell’arredamento </a:t>
            </a:r>
          </a:p>
          <a:p>
            <a:pPr marL="274320" indent="-274320" eaLnBrk="1" fontAlgn="auto" hangingPunct="1">
              <a:spcAft>
                <a:spcPts val="0"/>
              </a:spcAft>
              <a:buClr>
                <a:schemeClr val="accent3"/>
              </a:buClr>
              <a:buFont typeface="Wingdings 2"/>
              <a:buNone/>
              <a:defRPr/>
            </a:pPr>
            <a:r>
              <a:rPr lang="it-IT" sz="2000" b="1" dirty="0" smtClean="0">
                <a:solidFill>
                  <a:schemeClr val="accent6">
                    <a:lumMod val="50000"/>
                  </a:schemeClr>
                </a:solidFill>
                <a:latin typeface="+mj-lt"/>
              </a:rPr>
              <a:t>Grafica industriale</a:t>
            </a:r>
          </a:p>
          <a:p>
            <a:pPr marL="274320" indent="-274320" eaLnBrk="1" fontAlgn="auto" hangingPunct="1">
              <a:spcAft>
                <a:spcPts val="0"/>
              </a:spcAft>
              <a:buClr>
                <a:schemeClr val="accent3"/>
              </a:buClr>
              <a:buFont typeface="Wingdings 2"/>
              <a:buNone/>
              <a:defRPr/>
            </a:pPr>
            <a:r>
              <a:rPr lang="it-IT" sz="2000" b="1" dirty="0" smtClean="0">
                <a:solidFill>
                  <a:schemeClr val="accent6">
                    <a:lumMod val="50000"/>
                  </a:schemeClr>
                </a:solidFill>
                <a:latin typeface="+mj-lt"/>
              </a:rPr>
              <a:t>Edilizia</a:t>
            </a:r>
          </a:p>
          <a:p>
            <a:pPr marL="274320" indent="-274320" eaLnBrk="1" fontAlgn="auto" hangingPunct="1">
              <a:spcAft>
                <a:spcPts val="0"/>
              </a:spcAft>
              <a:buClr>
                <a:schemeClr val="accent3"/>
              </a:buClr>
              <a:buFont typeface="Wingdings 2"/>
              <a:buNone/>
              <a:defRPr/>
            </a:pPr>
            <a:r>
              <a:rPr lang="it-IT" sz="2000" b="1" dirty="0" smtClean="0">
                <a:solidFill>
                  <a:schemeClr val="accent6">
                    <a:lumMod val="50000"/>
                  </a:schemeClr>
                </a:solidFill>
                <a:latin typeface="+mj-lt"/>
              </a:rPr>
              <a:t>Industria chimico-biologica </a:t>
            </a:r>
          </a:p>
          <a:p>
            <a:pPr marL="274320" indent="-274320" eaLnBrk="1" fontAlgn="auto" hangingPunct="1">
              <a:spcAft>
                <a:spcPts val="0"/>
              </a:spcAft>
              <a:buClr>
                <a:schemeClr val="accent3"/>
              </a:buClr>
              <a:buFont typeface="Wingdings 2"/>
              <a:buNone/>
              <a:defRPr/>
            </a:pPr>
            <a:r>
              <a:rPr lang="it-IT" sz="2000" b="1" dirty="0" smtClean="0">
                <a:solidFill>
                  <a:schemeClr val="accent6">
                    <a:lumMod val="50000"/>
                  </a:schemeClr>
                </a:solidFill>
                <a:latin typeface="+mj-lt"/>
              </a:rPr>
              <a:t>Produzioni multimediali, cinematografiche e televisive</a:t>
            </a:r>
          </a:p>
        </p:txBody>
      </p:sp>
      <p:sp>
        <p:nvSpPr>
          <p:cNvPr id="5" name="Segnaposto numero diapositiva 4"/>
          <p:cNvSpPr>
            <a:spLocks noGrp="1"/>
          </p:cNvSpPr>
          <p:nvPr>
            <p:ph type="sldNum" sz="quarter" idx="12"/>
          </p:nvPr>
        </p:nvSpPr>
        <p:spPr/>
        <p:txBody>
          <a:bodyPr/>
          <a:lstStyle/>
          <a:p>
            <a:fld id="{C3B6EE2E-BD5C-410A-980C-4B4BD7DA84C4}" type="slidenum">
              <a:rPr lang="it-IT" smtClean="0"/>
              <a:pPr/>
              <a:t>52</a:t>
            </a:fld>
            <a:endParaRPr lang="it-IT"/>
          </a:p>
        </p:txBody>
      </p:sp>
      <p:sp>
        <p:nvSpPr>
          <p:cNvPr id="6" name="Segnaposto piè di pagina 5"/>
          <p:cNvSpPr>
            <a:spLocks noGrp="1"/>
          </p:cNvSpPr>
          <p:nvPr>
            <p:ph type="ftr" sz="quarter" idx="11"/>
          </p:nvPr>
        </p:nvSpPr>
        <p:spPr/>
        <p:txBody>
          <a:bodyPr/>
          <a:lstStyle/>
          <a:p>
            <a:r>
              <a:rPr lang="it-IT" smtClean="0"/>
              <a:t>LILIANA BORRELLO</a:t>
            </a:r>
            <a:endParaRPr lang="it-IT"/>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625" y="785813"/>
            <a:ext cx="8229600" cy="2009775"/>
          </a:xfrm>
        </p:spPr>
        <p:txBody>
          <a:bodyPr>
            <a:normAutofit fontScale="90000"/>
          </a:bodyPr>
          <a:lstStyle/>
          <a:p>
            <a:pPr algn="r" eaLnBrk="1" fontAlgn="auto" hangingPunct="1">
              <a:spcAft>
                <a:spcPts val="0"/>
              </a:spcAft>
              <a:defRPr/>
            </a:pPr>
            <a:r>
              <a:rPr lang="it-IT" dirty="0" smtClean="0">
                <a:solidFill>
                  <a:schemeClr val="accent6">
                    <a:lumMod val="50000"/>
                  </a:schemeClr>
                </a:solidFill>
              </a:rPr>
              <a:t>INDIRIZZO</a:t>
            </a:r>
            <a:br>
              <a:rPr lang="it-IT" dirty="0" smtClean="0">
                <a:solidFill>
                  <a:schemeClr val="accent6">
                    <a:lumMod val="50000"/>
                  </a:schemeClr>
                </a:solidFill>
              </a:rPr>
            </a:br>
            <a:r>
              <a:rPr lang="it-IT" b="1" dirty="0" smtClean="0">
                <a:solidFill>
                  <a:schemeClr val="accent6">
                    <a:lumMod val="50000"/>
                  </a:schemeClr>
                </a:solidFill>
                <a:effectLst>
                  <a:outerShdw blurRad="38100" dist="38100" dir="2700000" algn="tl">
                    <a:srgbClr val="000000">
                      <a:alpha val="43137"/>
                    </a:srgbClr>
                  </a:outerShdw>
                </a:effectLst>
              </a:rPr>
              <a:t>PRODUZIONI INDUSTRIALI</a:t>
            </a:r>
            <a:br>
              <a:rPr lang="it-IT" b="1" dirty="0" smtClean="0">
                <a:solidFill>
                  <a:schemeClr val="accent6">
                    <a:lumMod val="50000"/>
                  </a:schemeClr>
                </a:solidFill>
                <a:effectLst>
                  <a:outerShdw blurRad="38100" dist="38100" dir="2700000" algn="tl">
                    <a:srgbClr val="000000">
                      <a:alpha val="43137"/>
                    </a:srgbClr>
                  </a:outerShdw>
                </a:effectLst>
              </a:rPr>
            </a:br>
            <a:r>
              <a:rPr lang="it-IT" b="1" dirty="0" smtClean="0">
                <a:solidFill>
                  <a:schemeClr val="accent6">
                    <a:lumMod val="50000"/>
                  </a:schemeClr>
                </a:solidFill>
                <a:effectLst>
                  <a:outerShdw blurRad="38100" dist="38100" dir="2700000" algn="tl">
                    <a:srgbClr val="000000">
                      <a:alpha val="43137"/>
                    </a:srgbClr>
                  </a:outerShdw>
                </a:effectLst>
              </a:rPr>
              <a:t>E ARTIGIANALI </a:t>
            </a:r>
            <a:endParaRPr lang="it-IT" b="1" dirty="0">
              <a:solidFill>
                <a:schemeClr val="accent6">
                  <a:lumMod val="50000"/>
                </a:schemeClr>
              </a:solidFill>
              <a:effectLst>
                <a:outerShdw blurRad="38100" dist="38100" dir="2700000" algn="tl">
                  <a:srgbClr val="000000">
                    <a:alpha val="43137"/>
                  </a:srgbClr>
                </a:outerShdw>
              </a:effectLst>
            </a:endParaRPr>
          </a:p>
        </p:txBody>
      </p:sp>
      <p:sp>
        <p:nvSpPr>
          <p:cNvPr id="4" name="Segnaposto contenuto 3"/>
          <p:cNvSpPr>
            <a:spLocks noGrp="1"/>
          </p:cNvSpPr>
          <p:nvPr>
            <p:ph idx="1"/>
          </p:nvPr>
        </p:nvSpPr>
        <p:spPr>
          <a:xfrm>
            <a:off x="428625" y="3357563"/>
            <a:ext cx="8229600" cy="3000375"/>
          </a:xfrm>
        </p:spPr>
        <p:txBody>
          <a:bodyPr>
            <a:noAutofit/>
          </a:bodyPr>
          <a:lstStyle/>
          <a:p>
            <a:pPr marL="274320" indent="-274320" eaLnBrk="1" fontAlgn="auto" hangingPunct="1">
              <a:spcAft>
                <a:spcPts val="0"/>
              </a:spcAft>
              <a:buClr>
                <a:schemeClr val="accent3"/>
              </a:buClr>
              <a:buFont typeface="Wingdings 2"/>
              <a:buNone/>
              <a:defRPr/>
            </a:pPr>
            <a:r>
              <a:rPr lang="it-IT" dirty="0" smtClean="0">
                <a:solidFill>
                  <a:schemeClr val="accent6">
                    <a:lumMod val="50000"/>
                  </a:schemeClr>
                </a:solidFill>
                <a:latin typeface="+mj-lt"/>
              </a:rPr>
              <a:t>ARTICOLAZIONE INDUSTRIA</a:t>
            </a:r>
          </a:p>
          <a:p>
            <a:pPr marL="274320" indent="-274320" eaLnBrk="1" fontAlgn="auto" hangingPunct="1">
              <a:spcAft>
                <a:spcPts val="0"/>
              </a:spcAft>
              <a:buClr>
                <a:schemeClr val="accent3"/>
              </a:buClr>
              <a:buFont typeface="Wingdings 2"/>
              <a:buNone/>
              <a:defRPr/>
            </a:pPr>
            <a:r>
              <a:rPr lang="it-IT" dirty="0" smtClean="0">
                <a:solidFill>
                  <a:schemeClr val="accent6">
                    <a:lumMod val="50000"/>
                  </a:schemeClr>
                </a:solidFill>
                <a:latin typeface="+mj-lt"/>
              </a:rPr>
              <a:t>… </a:t>
            </a:r>
            <a:r>
              <a:rPr lang="it-IT" sz="2400" dirty="0" smtClean="0">
                <a:solidFill>
                  <a:schemeClr val="accent6">
                    <a:lumMod val="50000"/>
                  </a:schemeClr>
                </a:solidFill>
                <a:latin typeface="+mj-lt"/>
              </a:rPr>
              <a:t>vengono applicate e approfondite le metodiche tipiche della produzione e dell’organizzazione industriale, per intervenire nei diversi segmenti che la caratterizzano, avvalendosi della innovazione tecnologica</a:t>
            </a:r>
          </a:p>
        </p:txBody>
      </p:sp>
      <p:sp>
        <p:nvSpPr>
          <p:cNvPr id="5" name="Segnaposto numero diapositiva 4"/>
          <p:cNvSpPr>
            <a:spLocks noGrp="1"/>
          </p:cNvSpPr>
          <p:nvPr>
            <p:ph type="sldNum" sz="quarter" idx="12"/>
          </p:nvPr>
        </p:nvSpPr>
        <p:spPr/>
        <p:txBody>
          <a:bodyPr/>
          <a:lstStyle/>
          <a:p>
            <a:fld id="{C3B6EE2E-BD5C-410A-980C-4B4BD7DA84C4}" type="slidenum">
              <a:rPr lang="it-IT" smtClean="0"/>
              <a:pPr/>
              <a:t>53</a:t>
            </a:fld>
            <a:endParaRPr lang="it-IT"/>
          </a:p>
        </p:txBody>
      </p:sp>
      <p:sp>
        <p:nvSpPr>
          <p:cNvPr id="6" name="Segnaposto piè di pagina 5"/>
          <p:cNvSpPr>
            <a:spLocks noGrp="1"/>
          </p:cNvSpPr>
          <p:nvPr>
            <p:ph type="ftr" sz="quarter" idx="11"/>
          </p:nvPr>
        </p:nvSpPr>
        <p:spPr/>
        <p:txBody>
          <a:bodyPr/>
          <a:lstStyle/>
          <a:p>
            <a:r>
              <a:rPr lang="it-IT" smtClean="0"/>
              <a:t>LILIANA BORRELLO</a:t>
            </a:r>
            <a:endParaRPr lang="it-IT"/>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625" y="785813"/>
            <a:ext cx="8229600" cy="2009775"/>
          </a:xfrm>
        </p:spPr>
        <p:txBody>
          <a:bodyPr>
            <a:normAutofit fontScale="90000"/>
          </a:bodyPr>
          <a:lstStyle/>
          <a:p>
            <a:pPr algn="r" eaLnBrk="1" fontAlgn="auto" hangingPunct="1">
              <a:spcAft>
                <a:spcPts val="0"/>
              </a:spcAft>
              <a:defRPr/>
            </a:pPr>
            <a:r>
              <a:rPr lang="it-IT" dirty="0" smtClean="0">
                <a:solidFill>
                  <a:schemeClr val="accent6">
                    <a:lumMod val="50000"/>
                  </a:schemeClr>
                </a:solidFill>
              </a:rPr>
              <a:t>INDIRIZZO</a:t>
            </a:r>
            <a:br>
              <a:rPr lang="it-IT" dirty="0" smtClean="0">
                <a:solidFill>
                  <a:schemeClr val="accent6">
                    <a:lumMod val="50000"/>
                  </a:schemeClr>
                </a:solidFill>
              </a:rPr>
            </a:br>
            <a:r>
              <a:rPr lang="it-IT" b="1" dirty="0" smtClean="0">
                <a:solidFill>
                  <a:schemeClr val="accent6">
                    <a:lumMod val="50000"/>
                  </a:schemeClr>
                </a:solidFill>
                <a:effectLst>
                  <a:outerShdw blurRad="38100" dist="38100" dir="2700000" algn="tl">
                    <a:srgbClr val="000000">
                      <a:alpha val="43137"/>
                    </a:srgbClr>
                  </a:outerShdw>
                </a:effectLst>
              </a:rPr>
              <a:t>PRODUZIONI INDUSTRIALI</a:t>
            </a:r>
            <a:br>
              <a:rPr lang="it-IT" b="1" dirty="0" smtClean="0">
                <a:solidFill>
                  <a:schemeClr val="accent6">
                    <a:lumMod val="50000"/>
                  </a:schemeClr>
                </a:solidFill>
                <a:effectLst>
                  <a:outerShdw blurRad="38100" dist="38100" dir="2700000" algn="tl">
                    <a:srgbClr val="000000">
                      <a:alpha val="43137"/>
                    </a:srgbClr>
                  </a:outerShdw>
                </a:effectLst>
              </a:rPr>
            </a:br>
            <a:r>
              <a:rPr lang="it-IT" b="1" dirty="0" smtClean="0">
                <a:solidFill>
                  <a:schemeClr val="accent6">
                    <a:lumMod val="50000"/>
                  </a:schemeClr>
                </a:solidFill>
                <a:effectLst>
                  <a:outerShdw blurRad="38100" dist="38100" dir="2700000" algn="tl">
                    <a:srgbClr val="000000">
                      <a:alpha val="43137"/>
                    </a:srgbClr>
                  </a:outerShdw>
                </a:effectLst>
              </a:rPr>
              <a:t>E ARTIGIANALI </a:t>
            </a:r>
            <a:endParaRPr lang="it-IT" b="1" dirty="0">
              <a:solidFill>
                <a:schemeClr val="accent6">
                  <a:lumMod val="50000"/>
                </a:schemeClr>
              </a:solidFill>
              <a:effectLst>
                <a:outerShdw blurRad="38100" dist="38100" dir="2700000" algn="tl">
                  <a:srgbClr val="000000">
                    <a:alpha val="43137"/>
                  </a:srgbClr>
                </a:outerShdw>
              </a:effectLst>
            </a:endParaRPr>
          </a:p>
        </p:txBody>
      </p:sp>
      <p:sp>
        <p:nvSpPr>
          <p:cNvPr id="4" name="Segnaposto contenuto 3"/>
          <p:cNvSpPr>
            <a:spLocks noGrp="1"/>
          </p:cNvSpPr>
          <p:nvPr>
            <p:ph idx="1"/>
          </p:nvPr>
        </p:nvSpPr>
        <p:spPr>
          <a:xfrm>
            <a:off x="428625" y="3357563"/>
            <a:ext cx="8229600" cy="3000375"/>
          </a:xfrm>
        </p:spPr>
        <p:txBody>
          <a:bodyPr>
            <a:noAutofit/>
          </a:bodyPr>
          <a:lstStyle/>
          <a:p>
            <a:pPr marL="274320" indent="-274320" eaLnBrk="1" fontAlgn="auto" hangingPunct="1">
              <a:spcAft>
                <a:spcPts val="0"/>
              </a:spcAft>
              <a:buClr>
                <a:schemeClr val="accent3"/>
              </a:buClr>
              <a:buFont typeface="Wingdings 2"/>
              <a:buNone/>
              <a:defRPr/>
            </a:pPr>
            <a:r>
              <a:rPr lang="it-IT" dirty="0" smtClean="0">
                <a:solidFill>
                  <a:schemeClr val="accent6">
                    <a:lumMod val="50000"/>
                  </a:schemeClr>
                </a:solidFill>
                <a:latin typeface="+mj-lt"/>
              </a:rPr>
              <a:t>ARTICOLAZIONE ARTIGIANATO</a:t>
            </a:r>
          </a:p>
          <a:p>
            <a:pPr marL="274320" indent="-274320" eaLnBrk="1" fontAlgn="auto" hangingPunct="1">
              <a:spcAft>
                <a:spcPts val="0"/>
              </a:spcAft>
              <a:buClr>
                <a:schemeClr val="accent3"/>
              </a:buClr>
              <a:buFont typeface="Wingdings 2"/>
              <a:buNone/>
              <a:defRPr/>
            </a:pPr>
            <a:r>
              <a:rPr lang="it-IT" dirty="0" smtClean="0">
                <a:solidFill>
                  <a:schemeClr val="accent6">
                    <a:lumMod val="50000"/>
                  </a:schemeClr>
                </a:solidFill>
                <a:latin typeface="+mj-lt"/>
              </a:rPr>
              <a:t>… </a:t>
            </a:r>
            <a:r>
              <a:rPr lang="it-IT" sz="2400" dirty="0" smtClean="0">
                <a:solidFill>
                  <a:schemeClr val="accent6">
                    <a:lumMod val="50000"/>
                  </a:schemeClr>
                </a:solidFill>
                <a:latin typeface="+mj-lt"/>
              </a:rPr>
              <a:t>vengono sviluppati e approfonditi gli aspetti relativi all’ideazione, progettazione, realizzazione e commercializzazione di oggetti e sistemi di oggetti , prodotti anche su commissione, con attenzione agli aspetti connessi all’innovazione, sotto il profilo creativo e tecnico e alle produzioni tipiche locali …</a:t>
            </a:r>
          </a:p>
        </p:txBody>
      </p:sp>
      <p:sp>
        <p:nvSpPr>
          <p:cNvPr id="5" name="Segnaposto numero diapositiva 4"/>
          <p:cNvSpPr>
            <a:spLocks noGrp="1"/>
          </p:cNvSpPr>
          <p:nvPr>
            <p:ph type="sldNum" sz="quarter" idx="12"/>
          </p:nvPr>
        </p:nvSpPr>
        <p:spPr/>
        <p:txBody>
          <a:bodyPr/>
          <a:lstStyle/>
          <a:p>
            <a:fld id="{C3B6EE2E-BD5C-410A-980C-4B4BD7DA84C4}" type="slidenum">
              <a:rPr lang="it-IT" smtClean="0"/>
              <a:pPr/>
              <a:t>54</a:t>
            </a:fld>
            <a:endParaRPr lang="it-IT"/>
          </a:p>
        </p:txBody>
      </p:sp>
      <p:sp>
        <p:nvSpPr>
          <p:cNvPr id="6" name="Segnaposto piè di pagina 5"/>
          <p:cNvSpPr>
            <a:spLocks noGrp="1"/>
          </p:cNvSpPr>
          <p:nvPr>
            <p:ph type="ftr" sz="quarter" idx="11"/>
          </p:nvPr>
        </p:nvSpPr>
        <p:spPr/>
        <p:txBody>
          <a:bodyPr/>
          <a:lstStyle/>
          <a:p>
            <a:r>
              <a:rPr lang="it-IT" smtClean="0"/>
              <a:t>LILIANA BORRELLO</a:t>
            </a:r>
            <a:endParaRPr lang="it-IT"/>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625" y="785813"/>
            <a:ext cx="8229600" cy="2009775"/>
          </a:xfrm>
        </p:spPr>
        <p:txBody>
          <a:bodyPr>
            <a:normAutofit fontScale="90000"/>
          </a:bodyPr>
          <a:lstStyle/>
          <a:p>
            <a:pPr algn="r" eaLnBrk="1" fontAlgn="auto" hangingPunct="1">
              <a:spcAft>
                <a:spcPts val="0"/>
              </a:spcAft>
              <a:defRPr/>
            </a:pPr>
            <a:r>
              <a:rPr lang="it-IT" dirty="0" smtClean="0">
                <a:solidFill>
                  <a:schemeClr val="accent6">
                    <a:lumMod val="50000"/>
                  </a:schemeClr>
                </a:solidFill>
              </a:rPr>
              <a:t>INDIRIZZO</a:t>
            </a:r>
            <a:br>
              <a:rPr lang="it-IT" dirty="0" smtClean="0">
                <a:solidFill>
                  <a:schemeClr val="accent6">
                    <a:lumMod val="50000"/>
                  </a:schemeClr>
                </a:solidFill>
              </a:rPr>
            </a:br>
            <a:r>
              <a:rPr lang="it-IT" b="1" dirty="0" smtClean="0">
                <a:solidFill>
                  <a:schemeClr val="accent6">
                    <a:lumMod val="50000"/>
                  </a:schemeClr>
                </a:solidFill>
                <a:effectLst>
                  <a:outerShdw blurRad="38100" dist="38100" dir="2700000" algn="tl">
                    <a:srgbClr val="000000">
                      <a:alpha val="43137"/>
                    </a:srgbClr>
                  </a:outerShdw>
                </a:effectLst>
              </a:rPr>
              <a:t>PRODUZIONI INDUSTRIALI</a:t>
            </a:r>
            <a:br>
              <a:rPr lang="it-IT" b="1" dirty="0" smtClean="0">
                <a:solidFill>
                  <a:schemeClr val="accent6">
                    <a:lumMod val="50000"/>
                  </a:schemeClr>
                </a:solidFill>
                <a:effectLst>
                  <a:outerShdw blurRad="38100" dist="38100" dir="2700000" algn="tl">
                    <a:srgbClr val="000000">
                      <a:alpha val="43137"/>
                    </a:srgbClr>
                  </a:outerShdw>
                </a:effectLst>
              </a:rPr>
            </a:br>
            <a:r>
              <a:rPr lang="it-IT" b="1" dirty="0" smtClean="0">
                <a:solidFill>
                  <a:schemeClr val="accent6">
                    <a:lumMod val="50000"/>
                  </a:schemeClr>
                </a:solidFill>
                <a:effectLst>
                  <a:outerShdw blurRad="38100" dist="38100" dir="2700000" algn="tl">
                    <a:srgbClr val="000000">
                      <a:alpha val="43137"/>
                    </a:srgbClr>
                  </a:outerShdw>
                </a:effectLst>
              </a:rPr>
              <a:t>E ARTIGIANALI </a:t>
            </a:r>
            <a:endParaRPr lang="it-IT" b="1" dirty="0">
              <a:solidFill>
                <a:schemeClr val="accent6">
                  <a:lumMod val="50000"/>
                </a:schemeClr>
              </a:solidFill>
              <a:effectLst>
                <a:outerShdw blurRad="38100" dist="38100" dir="2700000" algn="tl">
                  <a:srgbClr val="000000">
                    <a:alpha val="43137"/>
                  </a:srgbClr>
                </a:outerShdw>
              </a:effectLst>
            </a:endParaRPr>
          </a:p>
        </p:txBody>
      </p:sp>
      <p:sp>
        <p:nvSpPr>
          <p:cNvPr id="4" name="Segnaposto contenuto 3"/>
          <p:cNvSpPr>
            <a:spLocks noGrp="1"/>
          </p:cNvSpPr>
          <p:nvPr>
            <p:ph idx="1"/>
          </p:nvPr>
        </p:nvSpPr>
        <p:spPr>
          <a:xfrm>
            <a:off x="0" y="2857500"/>
            <a:ext cx="9144000" cy="3429000"/>
          </a:xfrm>
        </p:spPr>
        <p:txBody>
          <a:bodyPr>
            <a:noAutofit/>
          </a:bodyPr>
          <a:lstStyle/>
          <a:p>
            <a:pPr marL="274320" indent="-274320" eaLnBrk="1" fontAlgn="auto" hangingPunct="1">
              <a:spcAft>
                <a:spcPts val="0"/>
              </a:spcAft>
              <a:buClr>
                <a:schemeClr val="accent3"/>
              </a:buClr>
              <a:buFont typeface="Wingdings 2"/>
              <a:buNone/>
              <a:defRPr/>
            </a:pPr>
            <a:r>
              <a:rPr lang="it-IT" sz="2400" dirty="0" smtClean="0">
                <a:solidFill>
                  <a:schemeClr val="accent6">
                    <a:lumMod val="50000"/>
                  </a:schemeClr>
                </a:solidFill>
                <a:latin typeface="+mj-lt"/>
              </a:rPr>
              <a:t>A conclusione del percorso quinquennale, il Diplomato consegue i risultati di apprendimento descritti nel punto 2.3 dell’allegato A), di seguito  </a:t>
            </a:r>
            <a:r>
              <a:rPr lang="it-IT" sz="2400" b="1" dirty="0" smtClean="0">
                <a:solidFill>
                  <a:schemeClr val="accent6">
                    <a:lumMod val="50000"/>
                  </a:schemeClr>
                </a:solidFill>
                <a:latin typeface="+mj-lt"/>
              </a:rPr>
              <a:t>SPECIFICATI IN TERMINI </a:t>
            </a:r>
            <a:r>
              <a:rPr lang="it-IT" sz="2400" b="1" dirty="0" err="1" smtClean="0">
                <a:solidFill>
                  <a:schemeClr val="accent6">
                    <a:lumMod val="50000"/>
                  </a:schemeClr>
                </a:solidFill>
                <a:latin typeface="+mj-lt"/>
              </a:rPr>
              <a:t>DI</a:t>
            </a:r>
            <a:r>
              <a:rPr lang="it-IT" sz="2400" b="1" dirty="0" smtClean="0">
                <a:solidFill>
                  <a:schemeClr val="accent6">
                    <a:lumMod val="50000"/>
                  </a:schemeClr>
                </a:solidFill>
                <a:latin typeface="+mj-lt"/>
              </a:rPr>
              <a:t> COMPETENZA</a:t>
            </a:r>
            <a:r>
              <a:rPr lang="it-IT" sz="2400" dirty="0" smtClean="0">
                <a:solidFill>
                  <a:schemeClr val="accent6">
                    <a:lumMod val="50000"/>
                  </a:schemeClr>
                </a:solidFill>
                <a:latin typeface="+mj-lt"/>
              </a:rPr>
              <a:t>:</a:t>
            </a:r>
          </a:p>
          <a:p>
            <a:pPr marL="514350" indent="-514350" eaLnBrk="1" fontAlgn="auto" hangingPunct="1">
              <a:spcAft>
                <a:spcPts val="0"/>
              </a:spcAft>
              <a:buClr>
                <a:schemeClr val="accent3"/>
              </a:buClr>
              <a:buFont typeface="+mj-lt"/>
              <a:buAutoNum type="arabicPeriod"/>
              <a:defRPr/>
            </a:pPr>
            <a:r>
              <a:rPr lang="it-IT" sz="2400" b="1" dirty="0" smtClean="0">
                <a:solidFill>
                  <a:schemeClr val="accent6">
                    <a:lumMod val="50000"/>
                  </a:schemeClr>
                </a:solidFill>
                <a:effectLst>
                  <a:outerShdw blurRad="38100" dist="38100" dir="2700000" algn="tl">
                    <a:srgbClr val="000000">
                      <a:alpha val="43137"/>
                    </a:srgbClr>
                  </a:outerShdw>
                </a:effectLst>
                <a:latin typeface="+mj-lt"/>
              </a:rPr>
              <a:t>UTILIZZARE ADEGUATAMENTE GLI STRUMENTI INFORMATICI E I SOFTWARE DEDICATI AGLI ASPETTI PRODUTTIVI E GESTIONALI </a:t>
            </a:r>
          </a:p>
          <a:p>
            <a:pPr marL="514350" indent="-514350" eaLnBrk="1" fontAlgn="auto" hangingPunct="1">
              <a:spcAft>
                <a:spcPts val="0"/>
              </a:spcAft>
              <a:buClr>
                <a:schemeClr val="accent3"/>
              </a:buClr>
              <a:buFont typeface="+mj-lt"/>
              <a:buAutoNum type="arabicPeriod"/>
              <a:defRPr/>
            </a:pPr>
            <a:r>
              <a:rPr lang="it-IT" sz="2400" b="1" dirty="0" smtClean="0">
                <a:solidFill>
                  <a:schemeClr val="accent6">
                    <a:lumMod val="50000"/>
                  </a:schemeClr>
                </a:solidFill>
                <a:effectLst>
                  <a:outerShdw blurRad="38100" dist="38100" dir="2700000" algn="tl">
                    <a:srgbClr val="000000">
                      <a:alpha val="43137"/>
                    </a:srgbClr>
                  </a:outerShdw>
                </a:effectLst>
                <a:latin typeface="+mj-lt"/>
              </a:rPr>
              <a:t>SELEZIONARE E GESTIRE I PROCESSI </a:t>
            </a:r>
            <a:r>
              <a:rPr lang="it-IT" sz="2400" b="1" dirty="0" err="1" smtClean="0">
                <a:solidFill>
                  <a:schemeClr val="accent6">
                    <a:lumMod val="50000"/>
                  </a:schemeClr>
                </a:solidFill>
                <a:effectLst>
                  <a:outerShdw blurRad="38100" dist="38100" dir="2700000" algn="tl">
                    <a:srgbClr val="000000">
                      <a:alpha val="43137"/>
                    </a:srgbClr>
                  </a:outerShdw>
                </a:effectLst>
                <a:latin typeface="+mj-lt"/>
              </a:rPr>
              <a:t>DI</a:t>
            </a:r>
            <a:r>
              <a:rPr lang="it-IT" sz="2400" b="1" dirty="0" smtClean="0">
                <a:solidFill>
                  <a:schemeClr val="accent6">
                    <a:lumMod val="50000"/>
                  </a:schemeClr>
                </a:solidFill>
                <a:effectLst>
                  <a:outerShdw blurRad="38100" dist="38100" dir="2700000" algn="tl">
                    <a:srgbClr val="000000">
                      <a:alpha val="43137"/>
                    </a:srgbClr>
                  </a:outerShdw>
                </a:effectLst>
                <a:latin typeface="+mj-lt"/>
              </a:rPr>
              <a:t> PRODUZIONE IN RAPPORTO AI MATERIALI E ALLE TECNOLOGIE SPECIFICHE </a:t>
            </a:r>
          </a:p>
          <a:p>
            <a:pPr marL="274320" indent="-274320" eaLnBrk="1" fontAlgn="auto" hangingPunct="1">
              <a:spcAft>
                <a:spcPts val="0"/>
              </a:spcAft>
              <a:buClr>
                <a:schemeClr val="accent3"/>
              </a:buClr>
              <a:buFont typeface="Wingdings 2"/>
              <a:buNone/>
              <a:defRPr/>
            </a:pPr>
            <a:endParaRPr lang="it-IT" dirty="0" smtClean="0">
              <a:solidFill>
                <a:schemeClr val="accent1"/>
              </a:solidFill>
              <a:latin typeface="+mj-lt"/>
            </a:endParaRPr>
          </a:p>
        </p:txBody>
      </p:sp>
      <p:sp>
        <p:nvSpPr>
          <p:cNvPr id="5" name="Segnaposto numero diapositiva 4"/>
          <p:cNvSpPr>
            <a:spLocks noGrp="1"/>
          </p:cNvSpPr>
          <p:nvPr>
            <p:ph type="sldNum" sz="quarter" idx="12"/>
          </p:nvPr>
        </p:nvSpPr>
        <p:spPr/>
        <p:txBody>
          <a:bodyPr/>
          <a:lstStyle/>
          <a:p>
            <a:fld id="{C3B6EE2E-BD5C-410A-980C-4B4BD7DA84C4}" type="slidenum">
              <a:rPr lang="it-IT" smtClean="0"/>
              <a:pPr/>
              <a:t>55</a:t>
            </a:fld>
            <a:endParaRPr lang="it-IT"/>
          </a:p>
        </p:txBody>
      </p:sp>
      <p:sp>
        <p:nvSpPr>
          <p:cNvPr id="6" name="Segnaposto piè di pagina 5"/>
          <p:cNvSpPr>
            <a:spLocks noGrp="1"/>
          </p:cNvSpPr>
          <p:nvPr>
            <p:ph type="ftr" sz="quarter" idx="11"/>
          </p:nvPr>
        </p:nvSpPr>
        <p:spPr/>
        <p:txBody>
          <a:bodyPr/>
          <a:lstStyle/>
          <a:p>
            <a:r>
              <a:rPr lang="it-IT" smtClean="0"/>
              <a:t>LILIANA BORRELLO</a:t>
            </a:r>
            <a:endParaRPr lang="it-IT"/>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625" y="785813"/>
            <a:ext cx="8229600" cy="2009775"/>
          </a:xfrm>
        </p:spPr>
        <p:txBody>
          <a:bodyPr>
            <a:normAutofit fontScale="90000"/>
          </a:bodyPr>
          <a:lstStyle/>
          <a:p>
            <a:pPr algn="r" eaLnBrk="1" fontAlgn="auto" hangingPunct="1">
              <a:spcAft>
                <a:spcPts val="0"/>
              </a:spcAft>
              <a:defRPr/>
            </a:pPr>
            <a:r>
              <a:rPr lang="it-IT" dirty="0" smtClean="0">
                <a:solidFill>
                  <a:schemeClr val="accent6">
                    <a:lumMod val="50000"/>
                  </a:schemeClr>
                </a:solidFill>
              </a:rPr>
              <a:t>INDIRIZZO</a:t>
            </a:r>
            <a:br>
              <a:rPr lang="it-IT" dirty="0" smtClean="0">
                <a:solidFill>
                  <a:schemeClr val="accent6">
                    <a:lumMod val="50000"/>
                  </a:schemeClr>
                </a:solidFill>
              </a:rPr>
            </a:br>
            <a:r>
              <a:rPr lang="it-IT" b="1" dirty="0" smtClean="0">
                <a:solidFill>
                  <a:schemeClr val="accent6">
                    <a:lumMod val="50000"/>
                  </a:schemeClr>
                </a:solidFill>
                <a:effectLst>
                  <a:outerShdw blurRad="38100" dist="38100" dir="2700000" algn="tl">
                    <a:srgbClr val="000000">
                      <a:alpha val="43137"/>
                    </a:srgbClr>
                  </a:outerShdw>
                </a:effectLst>
              </a:rPr>
              <a:t>PRODUZIONI INDUSTRIALI</a:t>
            </a:r>
            <a:br>
              <a:rPr lang="it-IT" b="1" dirty="0" smtClean="0">
                <a:solidFill>
                  <a:schemeClr val="accent6">
                    <a:lumMod val="50000"/>
                  </a:schemeClr>
                </a:solidFill>
                <a:effectLst>
                  <a:outerShdw blurRad="38100" dist="38100" dir="2700000" algn="tl">
                    <a:srgbClr val="000000">
                      <a:alpha val="43137"/>
                    </a:srgbClr>
                  </a:outerShdw>
                </a:effectLst>
              </a:rPr>
            </a:br>
            <a:r>
              <a:rPr lang="it-IT" b="1" dirty="0" smtClean="0">
                <a:solidFill>
                  <a:schemeClr val="accent6">
                    <a:lumMod val="50000"/>
                  </a:schemeClr>
                </a:solidFill>
                <a:effectLst>
                  <a:outerShdw blurRad="38100" dist="38100" dir="2700000" algn="tl">
                    <a:srgbClr val="000000">
                      <a:alpha val="43137"/>
                    </a:srgbClr>
                  </a:outerShdw>
                </a:effectLst>
              </a:rPr>
              <a:t>E ARTIGIANALI </a:t>
            </a:r>
            <a:endParaRPr lang="it-IT" b="1" dirty="0">
              <a:solidFill>
                <a:schemeClr val="accent6">
                  <a:lumMod val="50000"/>
                </a:schemeClr>
              </a:solidFill>
              <a:effectLst>
                <a:outerShdw blurRad="38100" dist="38100" dir="2700000" algn="tl">
                  <a:srgbClr val="000000">
                    <a:alpha val="43137"/>
                  </a:srgbClr>
                </a:outerShdw>
              </a:effectLst>
            </a:endParaRPr>
          </a:p>
        </p:txBody>
      </p:sp>
      <p:sp>
        <p:nvSpPr>
          <p:cNvPr id="4" name="Segnaposto contenuto 3"/>
          <p:cNvSpPr>
            <a:spLocks noGrp="1"/>
          </p:cNvSpPr>
          <p:nvPr>
            <p:ph idx="1"/>
          </p:nvPr>
        </p:nvSpPr>
        <p:spPr>
          <a:xfrm>
            <a:off x="0" y="2857500"/>
            <a:ext cx="9144000" cy="4000500"/>
          </a:xfrm>
        </p:spPr>
        <p:txBody>
          <a:bodyPr>
            <a:noAutofit/>
          </a:bodyPr>
          <a:lstStyle/>
          <a:p>
            <a:pPr marL="514350" indent="-514350" eaLnBrk="1" fontAlgn="auto" hangingPunct="1">
              <a:spcAft>
                <a:spcPts val="0"/>
              </a:spcAft>
              <a:buClr>
                <a:schemeClr val="accent3"/>
              </a:buClr>
              <a:buFont typeface="Wingdings 2"/>
              <a:buAutoNum type="arabicPeriod" startAt="3"/>
              <a:defRPr/>
            </a:pPr>
            <a:r>
              <a:rPr lang="it-IT" sz="2400" b="1" cap="all" dirty="0" smtClean="0">
                <a:solidFill>
                  <a:schemeClr val="accent6">
                    <a:lumMod val="50000"/>
                  </a:schemeClr>
                </a:solidFill>
                <a:effectLst>
                  <a:outerShdw blurRad="38100" dist="38100" dir="2700000" algn="tl">
                    <a:srgbClr val="000000">
                      <a:alpha val="43137"/>
                    </a:srgbClr>
                  </a:outerShdw>
                </a:effectLst>
                <a:latin typeface="+mj-lt"/>
              </a:rPr>
              <a:t>APPLICARE LE PROCEDURE CHE DISCIPLINANO I PROCESSI PRODUTTIVI, NEL RISPETTO DELLA NORMATIVA SULLA SICUREZZA NEI LUOGHI </a:t>
            </a:r>
            <a:r>
              <a:rPr lang="it-IT" sz="2400" b="1" cap="all" dirty="0" err="1" smtClean="0">
                <a:solidFill>
                  <a:schemeClr val="accent6">
                    <a:lumMod val="50000"/>
                  </a:schemeClr>
                </a:solidFill>
                <a:effectLst>
                  <a:outerShdw blurRad="38100" dist="38100" dir="2700000" algn="tl">
                    <a:srgbClr val="000000">
                      <a:alpha val="43137"/>
                    </a:srgbClr>
                  </a:outerShdw>
                </a:effectLst>
                <a:latin typeface="+mj-lt"/>
              </a:rPr>
              <a:t>DI</a:t>
            </a:r>
            <a:r>
              <a:rPr lang="it-IT" sz="2400" b="1" cap="all" dirty="0" smtClean="0">
                <a:solidFill>
                  <a:schemeClr val="accent6">
                    <a:lumMod val="50000"/>
                  </a:schemeClr>
                </a:solidFill>
                <a:effectLst>
                  <a:outerShdw blurRad="38100" dist="38100" dir="2700000" algn="tl">
                    <a:srgbClr val="000000">
                      <a:alpha val="43137"/>
                    </a:srgbClr>
                  </a:outerShdw>
                </a:effectLst>
                <a:latin typeface="+mj-lt"/>
              </a:rPr>
              <a:t> VITA E </a:t>
            </a:r>
            <a:r>
              <a:rPr lang="it-IT" sz="2400" b="1" cap="all" dirty="0" err="1" smtClean="0">
                <a:solidFill>
                  <a:schemeClr val="accent6">
                    <a:lumMod val="50000"/>
                  </a:schemeClr>
                </a:solidFill>
                <a:effectLst>
                  <a:outerShdw blurRad="38100" dist="38100" dir="2700000" algn="tl">
                    <a:srgbClr val="000000">
                      <a:alpha val="43137"/>
                    </a:srgbClr>
                  </a:outerShdw>
                </a:effectLst>
                <a:latin typeface="+mj-lt"/>
              </a:rPr>
              <a:t>DI</a:t>
            </a:r>
            <a:r>
              <a:rPr lang="it-IT" sz="2400" b="1" cap="all" dirty="0" smtClean="0">
                <a:solidFill>
                  <a:schemeClr val="accent6">
                    <a:lumMod val="50000"/>
                  </a:schemeClr>
                </a:solidFill>
                <a:effectLst>
                  <a:outerShdw blurRad="38100" dist="38100" dir="2700000" algn="tl">
                    <a:srgbClr val="000000">
                      <a:alpha val="43137"/>
                    </a:srgbClr>
                  </a:outerShdw>
                </a:effectLst>
                <a:latin typeface="+mj-lt"/>
              </a:rPr>
              <a:t> LAVORO E SULLA TUTELA DELL’AMBIENTE E DEL TERRITORIO</a:t>
            </a:r>
          </a:p>
          <a:p>
            <a:pPr marL="514350" indent="-514350" eaLnBrk="1" fontAlgn="auto" hangingPunct="1">
              <a:spcAft>
                <a:spcPts val="0"/>
              </a:spcAft>
              <a:buClr>
                <a:schemeClr val="accent3"/>
              </a:buClr>
              <a:buFont typeface="Wingdings 2"/>
              <a:buAutoNum type="arabicPeriod" startAt="3"/>
              <a:defRPr/>
            </a:pPr>
            <a:r>
              <a:rPr lang="it-IT" sz="2400" b="1" cap="all" dirty="0" smtClean="0">
                <a:solidFill>
                  <a:schemeClr val="accent6">
                    <a:lumMod val="50000"/>
                  </a:schemeClr>
                </a:solidFill>
                <a:effectLst>
                  <a:outerShdw blurRad="38100" dist="38100" dir="2700000" algn="tl">
                    <a:srgbClr val="000000">
                      <a:alpha val="43137"/>
                    </a:srgbClr>
                  </a:outerShdw>
                </a:effectLst>
                <a:latin typeface="+mj-lt"/>
              </a:rPr>
              <a:t>INNOVARE E VALORIZZARE SOTTO IL PROFILO CREATIVO E TECNICO LE PRODUZIONI TRADIZIONALI DEL TERRITORIO</a:t>
            </a:r>
          </a:p>
          <a:p>
            <a:pPr marL="514350" indent="-514350" eaLnBrk="1" fontAlgn="auto" hangingPunct="1">
              <a:spcAft>
                <a:spcPts val="0"/>
              </a:spcAft>
              <a:buClr>
                <a:schemeClr val="accent3"/>
              </a:buClr>
              <a:buFont typeface="Wingdings 2"/>
              <a:buAutoNum type="arabicPeriod" startAt="3"/>
              <a:defRPr/>
            </a:pPr>
            <a:r>
              <a:rPr lang="it-IT" sz="2400" b="1" cap="all" dirty="0" smtClean="0">
                <a:solidFill>
                  <a:schemeClr val="accent6">
                    <a:lumMod val="50000"/>
                  </a:schemeClr>
                </a:solidFill>
                <a:effectLst>
                  <a:outerShdw blurRad="38100" dist="38100" dir="2700000" algn="tl">
                    <a:srgbClr val="000000">
                      <a:alpha val="43137"/>
                    </a:srgbClr>
                  </a:outerShdw>
                </a:effectLst>
                <a:latin typeface="+mj-lt"/>
              </a:rPr>
              <a:t>RICONOSCERE GLI ASPETTI </a:t>
            </a:r>
            <a:r>
              <a:rPr lang="it-IT" sz="2400" b="1" cap="all" dirty="0" err="1" smtClean="0">
                <a:solidFill>
                  <a:schemeClr val="accent6">
                    <a:lumMod val="50000"/>
                  </a:schemeClr>
                </a:solidFill>
                <a:effectLst>
                  <a:outerShdw blurRad="38100" dist="38100" dir="2700000" algn="tl">
                    <a:srgbClr val="000000">
                      <a:alpha val="43137"/>
                    </a:srgbClr>
                  </a:outerShdw>
                </a:effectLst>
                <a:latin typeface="+mj-lt"/>
              </a:rPr>
              <a:t>DI</a:t>
            </a:r>
            <a:r>
              <a:rPr lang="it-IT" sz="2400" b="1" cap="all" dirty="0" smtClean="0">
                <a:solidFill>
                  <a:schemeClr val="accent6">
                    <a:lumMod val="50000"/>
                  </a:schemeClr>
                </a:solidFill>
                <a:effectLst>
                  <a:outerShdw blurRad="38100" dist="38100" dir="2700000" algn="tl">
                    <a:srgbClr val="000000">
                      <a:alpha val="43137"/>
                    </a:srgbClr>
                  </a:outerShdw>
                </a:effectLst>
                <a:latin typeface="+mj-lt"/>
              </a:rPr>
              <a:t> EFFICACIA, EFFICIENZA ED </a:t>
            </a:r>
            <a:r>
              <a:rPr lang="it-IT" sz="2400" b="1" cap="all" dirty="0" err="1" smtClean="0">
                <a:solidFill>
                  <a:schemeClr val="accent6">
                    <a:lumMod val="50000"/>
                  </a:schemeClr>
                </a:solidFill>
                <a:effectLst>
                  <a:outerShdw blurRad="38100" dist="38100" dir="2700000" algn="tl">
                    <a:srgbClr val="000000">
                      <a:alpha val="43137"/>
                    </a:srgbClr>
                  </a:outerShdw>
                </a:effectLst>
                <a:latin typeface="+mj-lt"/>
              </a:rPr>
              <a:t>ECONOMICITà</a:t>
            </a:r>
            <a:r>
              <a:rPr lang="it-IT" sz="2400" b="1" cap="all" dirty="0" smtClean="0">
                <a:solidFill>
                  <a:schemeClr val="accent6">
                    <a:lumMod val="50000"/>
                  </a:schemeClr>
                </a:solidFill>
                <a:effectLst>
                  <a:outerShdw blurRad="38100" dist="38100" dir="2700000" algn="tl">
                    <a:srgbClr val="000000">
                      <a:alpha val="43137"/>
                    </a:srgbClr>
                  </a:outerShdw>
                </a:effectLst>
                <a:latin typeface="+mj-lt"/>
              </a:rPr>
              <a:t> E APPLICARE I SISTEMI </a:t>
            </a:r>
            <a:r>
              <a:rPr lang="it-IT" sz="2400" b="1" cap="all" dirty="0" err="1" smtClean="0">
                <a:solidFill>
                  <a:schemeClr val="accent6">
                    <a:lumMod val="50000"/>
                  </a:schemeClr>
                </a:solidFill>
                <a:effectLst>
                  <a:outerShdw blurRad="38100" dist="38100" dir="2700000" algn="tl">
                    <a:srgbClr val="000000">
                      <a:alpha val="43137"/>
                    </a:srgbClr>
                  </a:outerShdw>
                </a:effectLst>
                <a:latin typeface="+mj-lt"/>
              </a:rPr>
              <a:t>DI</a:t>
            </a:r>
            <a:r>
              <a:rPr lang="it-IT" sz="2400" b="1" cap="all" dirty="0" smtClean="0">
                <a:solidFill>
                  <a:schemeClr val="accent6">
                    <a:lumMod val="50000"/>
                  </a:schemeClr>
                </a:solidFill>
                <a:effectLst>
                  <a:outerShdw blurRad="38100" dist="38100" dir="2700000" algn="tl">
                    <a:srgbClr val="000000">
                      <a:alpha val="43137"/>
                    </a:srgbClr>
                  </a:outerShdw>
                </a:effectLst>
                <a:latin typeface="+mj-lt"/>
              </a:rPr>
              <a:t> CONTROLLO </a:t>
            </a:r>
            <a:r>
              <a:rPr lang="it-IT" sz="2400" b="1" cap="all" dirty="0" err="1" smtClean="0">
                <a:solidFill>
                  <a:schemeClr val="accent6">
                    <a:lumMod val="50000"/>
                  </a:schemeClr>
                </a:solidFill>
                <a:effectLst>
                  <a:outerShdw blurRad="38100" dist="38100" dir="2700000" algn="tl">
                    <a:srgbClr val="000000">
                      <a:alpha val="43137"/>
                    </a:srgbClr>
                  </a:outerShdw>
                </a:effectLst>
                <a:latin typeface="+mj-lt"/>
              </a:rPr>
              <a:t>QUALITà</a:t>
            </a:r>
            <a:r>
              <a:rPr lang="it-IT" sz="2400" b="1" cap="all" dirty="0" smtClean="0">
                <a:solidFill>
                  <a:schemeClr val="accent6">
                    <a:lumMod val="50000"/>
                  </a:schemeClr>
                </a:solidFill>
                <a:effectLst>
                  <a:outerShdw blurRad="38100" dist="38100" dir="2700000" algn="tl">
                    <a:srgbClr val="000000">
                      <a:alpha val="43137"/>
                    </a:srgbClr>
                  </a:outerShdw>
                </a:effectLst>
                <a:latin typeface="+mj-lt"/>
              </a:rPr>
              <a:t> NELLA PROPRIA </a:t>
            </a:r>
            <a:r>
              <a:rPr lang="it-IT" sz="2400" b="1" cap="all" dirty="0" err="1" smtClean="0">
                <a:solidFill>
                  <a:schemeClr val="accent6">
                    <a:lumMod val="50000"/>
                  </a:schemeClr>
                </a:solidFill>
                <a:effectLst>
                  <a:outerShdw blurRad="38100" dist="38100" dir="2700000" algn="tl">
                    <a:srgbClr val="000000">
                      <a:alpha val="43137"/>
                    </a:srgbClr>
                  </a:outerShdw>
                </a:effectLst>
                <a:latin typeface="+mj-lt"/>
              </a:rPr>
              <a:t>ATTIVITà</a:t>
            </a:r>
            <a:r>
              <a:rPr lang="it-IT" sz="2400" b="1" cap="all" dirty="0" smtClean="0">
                <a:solidFill>
                  <a:schemeClr val="accent6">
                    <a:lumMod val="50000"/>
                  </a:schemeClr>
                </a:solidFill>
                <a:effectLst>
                  <a:outerShdw blurRad="38100" dist="38100" dir="2700000" algn="tl">
                    <a:srgbClr val="000000">
                      <a:alpha val="43137"/>
                    </a:srgbClr>
                  </a:outerShdw>
                </a:effectLst>
                <a:latin typeface="+mj-lt"/>
              </a:rPr>
              <a:t> LAVORATIVA</a:t>
            </a:r>
          </a:p>
          <a:p>
            <a:pPr marL="514350" indent="-514350" eaLnBrk="1" fontAlgn="auto" hangingPunct="1">
              <a:spcAft>
                <a:spcPts val="0"/>
              </a:spcAft>
              <a:buClr>
                <a:schemeClr val="accent3"/>
              </a:buClr>
              <a:buFont typeface="+mj-lt"/>
              <a:buAutoNum type="arabicPeriod"/>
              <a:defRPr/>
            </a:pPr>
            <a:endParaRPr lang="it-IT" b="1" dirty="0" smtClean="0">
              <a:solidFill>
                <a:schemeClr val="accent1">
                  <a:lumMod val="75000"/>
                </a:schemeClr>
              </a:solidFill>
              <a:latin typeface="+mj-lt"/>
            </a:endParaRPr>
          </a:p>
          <a:p>
            <a:pPr marL="514350" indent="-514350" eaLnBrk="1" fontAlgn="auto" hangingPunct="1">
              <a:spcAft>
                <a:spcPts val="0"/>
              </a:spcAft>
              <a:buClr>
                <a:schemeClr val="accent3"/>
              </a:buClr>
              <a:buFont typeface="Wingdings 2"/>
              <a:buAutoNum type="arabicPeriod" startAt="3"/>
              <a:defRPr/>
            </a:pPr>
            <a:endParaRPr lang="it-IT" dirty="0" smtClean="0">
              <a:solidFill>
                <a:schemeClr val="accent1"/>
              </a:solidFill>
              <a:latin typeface="+mj-lt"/>
            </a:endParaRPr>
          </a:p>
        </p:txBody>
      </p:sp>
      <p:sp>
        <p:nvSpPr>
          <p:cNvPr id="5" name="Segnaposto numero diapositiva 4"/>
          <p:cNvSpPr>
            <a:spLocks noGrp="1"/>
          </p:cNvSpPr>
          <p:nvPr>
            <p:ph type="sldNum" sz="quarter" idx="12"/>
          </p:nvPr>
        </p:nvSpPr>
        <p:spPr/>
        <p:txBody>
          <a:bodyPr/>
          <a:lstStyle/>
          <a:p>
            <a:fld id="{C3B6EE2E-BD5C-410A-980C-4B4BD7DA84C4}" type="slidenum">
              <a:rPr lang="it-IT" smtClean="0"/>
              <a:pPr/>
              <a:t>56</a:t>
            </a:fld>
            <a:endParaRPr lang="it-IT"/>
          </a:p>
        </p:txBody>
      </p:sp>
      <p:sp>
        <p:nvSpPr>
          <p:cNvPr id="6" name="Segnaposto piè di pagina 5"/>
          <p:cNvSpPr>
            <a:spLocks noGrp="1"/>
          </p:cNvSpPr>
          <p:nvPr>
            <p:ph type="ftr" sz="quarter" idx="11"/>
          </p:nvPr>
        </p:nvSpPr>
        <p:spPr/>
        <p:txBody>
          <a:bodyPr/>
          <a:lstStyle/>
          <a:p>
            <a:r>
              <a:rPr lang="it-IT" smtClean="0"/>
              <a:t>LILIANA BORRELLO</a:t>
            </a:r>
            <a:endParaRPr lang="it-IT"/>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625" y="785813"/>
            <a:ext cx="8229600" cy="2009775"/>
          </a:xfrm>
        </p:spPr>
        <p:txBody>
          <a:bodyPr>
            <a:normAutofit fontScale="90000"/>
          </a:bodyPr>
          <a:lstStyle/>
          <a:p>
            <a:pPr algn="r" eaLnBrk="1" fontAlgn="auto" hangingPunct="1">
              <a:spcAft>
                <a:spcPts val="0"/>
              </a:spcAft>
              <a:defRPr/>
            </a:pPr>
            <a:r>
              <a:rPr lang="it-IT" dirty="0" smtClean="0">
                <a:solidFill>
                  <a:schemeClr val="accent6">
                    <a:lumMod val="50000"/>
                  </a:schemeClr>
                </a:solidFill>
              </a:rPr>
              <a:t>INDIRIZZO</a:t>
            </a:r>
            <a:br>
              <a:rPr lang="it-IT" dirty="0" smtClean="0">
                <a:solidFill>
                  <a:schemeClr val="accent6">
                    <a:lumMod val="50000"/>
                  </a:schemeClr>
                </a:solidFill>
              </a:rPr>
            </a:br>
            <a:r>
              <a:rPr lang="it-IT" b="1" dirty="0" smtClean="0">
                <a:solidFill>
                  <a:schemeClr val="accent6">
                    <a:lumMod val="50000"/>
                  </a:schemeClr>
                </a:solidFill>
                <a:effectLst>
                  <a:outerShdw blurRad="38100" dist="38100" dir="2700000" algn="tl">
                    <a:srgbClr val="000000">
                      <a:alpha val="43137"/>
                    </a:srgbClr>
                  </a:outerShdw>
                </a:effectLst>
              </a:rPr>
              <a:t>PRODUZIONI INDUSTRIALI</a:t>
            </a:r>
            <a:br>
              <a:rPr lang="it-IT" b="1" dirty="0" smtClean="0">
                <a:solidFill>
                  <a:schemeClr val="accent6">
                    <a:lumMod val="50000"/>
                  </a:schemeClr>
                </a:solidFill>
                <a:effectLst>
                  <a:outerShdw blurRad="38100" dist="38100" dir="2700000" algn="tl">
                    <a:srgbClr val="000000">
                      <a:alpha val="43137"/>
                    </a:srgbClr>
                  </a:outerShdw>
                </a:effectLst>
              </a:rPr>
            </a:br>
            <a:r>
              <a:rPr lang="it-IT" b="1" dirty="0" smtClean="0">
                <a:solidFill>
                  <a:schemeClr val="accent6">
                    <a:lumMod val="50000"/>
                  </a:schemeClr>
                </a:solidFill>
                <a:effectLst>
                  <a:outerShdw blurRad="38100" dist="38100" dir="2700000" algn="tl">
                    <a:srgbClr val="000000">
                      <a:alpha val="43137"/>
                    </a:srgbClr>
                  </a:outerShdw>
                </a:effectLst>
              </a:rPr>
              <a:t>E ARTIGIANALI </a:t>
            </a:r>
            <a:endParaRPr lang="it-IT" b="1" dirty="0">
              <a:solidFill>
                <a:schemeClr val="accent6">
                  <a:lumMod val="50000"/>
                </a:schemeClr>
              </a:solidFill>
              <a:effectLst>
                <a:outerShdw blurRad="38100" dist="38100" dir="2700000" algn="tl">
                  <a:srgbClr val="000000">
                    <a:alpha val="43137"/>
                  </a:srgbClr>
                </a:outerShdw>
              </a:effectLst>
            </a:endParaRPr>
          </a:p>
        </p:txBody>
      </p:sp>
      <p:sp>
        <p:nvSpPr>
          <p:cNvPr id="4" name="Segnaposto contenuto 3"/>
          <p:cNvSpPr>
            <a:spLocks noGrp="1"/>
          </p:cNvSpPr>
          <p:nvPr>
            <p:ph idx="1"/>
          </p:nvPr>
        </p:nvSpPr>
        <p:spPr>
          <a:xfrm>
            <a:off x="0" y="3214688"/>
            <a:ext cx="9144000" cy="2214562"/>
          </a:xfrm>
        </p:spPr>
        <p:txBody>
          <a:bodyPr>
            <a:noAutofit/>
          </a:bodyPr>
          <a:lstStyle/>
          <a:p>
            <a:pPr marL="514350" indent="-514350" eaLnBrk="1" fontAlgn="auto" hangingPunct="1">
              <a:spcAft>
                <a:spcPts val="0"/>
              </a:spcAft>
              <a:buClr>
                <a:schemeClr val="accent3"/>
              </a:buClr>
              <a:buFont typeface="Wingdings 2"/>
              <a:buAutoNum type="arabicPeriod" startAt="6"/>
              <a:defRPr/>
            </a:pPr>
            <a:r>
              <a:rPr lang="it-IT" sz="2400" b="1" cap="all" dirty="0" smtClean="0">
                <a:solidFill>
                  <a:schemeClr val="accent6">
                    <a:lumMod val="50000"/>
                  </a:schemeClr>
                </a:solidFill>
                <a:effectLst>
                  <a:outerShdw blurRad="38100" dist="38100" dir="2700000" algn="tl">
                    <a:srgbClr val="000000">
                      <a:alpha val="43137"/>
                    </a:srgbClr>
                  </a:outerShdw>
                </a:effectLst>
                <a:latin typeface="+mj-lt"/>
              </a:rPr>
              <a:t>PADRONEGGIARE TECNICHE </a:t>
            </a:r>
            <a:r>
              <a:rPr lang="it-IT" sz="2400" b="1" cap="all" dirty="0" err="1" smtClean="0">
                <a:solidFill>
                  <a:schemeClr val="accent6">
                    <a:lumMod val="50000"/>
                  </a:schemeClr>
                </a:solidFill>
                <a:effectLst>
                  <a:outerShdw blurRad="38100" dist="38100" dir="2700000" algn="tl">
                    <a:srgbClr val="000000">
                      <a:alpha val="43137"/>
                    </a:srgbClr>
                  </a:outerShdw>
                </a:effectLst>
                <a:latin typeface="+mj-lt"/>
              </a:rPr>
              <a:t>DI</a:t>
            </a:r>
            <a:r>
              <a:rPr lang="it-IT" sz="2400" b="1" cap="all" dirty="0" smtClean="0">
                <a:solidFill>
                  <a:schemeClr val="accent6">
                    <a:lumMod val="50000"/>
                  </a:schemeClr>
                </a:solidFill>
                <a:effectLst>
                  <a:outerShdw blurRad="38100" dist="38100" dir="2700000" algn="tl">
                    <a:srgbClr val="000000">
                      <a:alpha val="43137"/>
                    </a:srgbClr>
                  </a:outerShdw>
                </a:effectLst>
                <a:latin typeface="+mj-lt"/>
              </a:rPr>
              <a:t> LAVORAZIONE E ADEGUATI STRUMENTI GESTIONALI NELL’ELABORAZIONE, DIFFUSIONE E COMMERCIALIZZAZIONE DEI PRODOTTI ARTIGIANALI</a:t>
            </a:r>
          </a:p>
          <a:p>
            <a:pPr marL="514350" indent="-514350" eaLnBrk="1" fontAlgn="auto" hangingPunct="1">
              <a:spcAft>
                <a:spcPts val="0"/>
              </a:spcAft>
              <a:buClr>
                <a:schemeClr val="accent3"/>
              </a:buClr>
              <a:buFont typeface="Wingdings 2"/>
              <a:buAutoNum type="arabicPeriod" startAt="6"/>
              <a:defRPr/>
            </a:pPr>
            <a:r>
              <a:rPr lang="it-IT" sz="2400" b="1" cap="all" dirty="0" smtClean="0">
                <a:solidFill>
                  <a:schemeClr val="accent6">
                    <a:lumMod val="50000"/>
                  </a:schemeClr>
                </a:solidFill>
                <a:effectLst>
                  <a:outerShdw blurRad="38100" dist="38100" dir="2700000" algn="tl">
                    <a:srgbClr val="000000">
                      <a:alpha val="43137"/>
                    </a:srgbClr>
                  </a:outerShdw>
                </a:effectLst>
                <a:latin typeface="+mj-lt"/>
              </a:rPr>
              <a:t>INTERVENIRE NELLE DIVERSE FASI E LIVELLI DEL PROCESSO PRODUTTIVO, MANTENENDONE LA VISIONE SISTEMICA</a:t>
            </a:r>
          </a:p>
          <a:p>
            <a:pPr marL="514350" indent="-514350" eaLnBrk="1" fontAlgn="auto" hangingPunct="1">
              <a:spcAft>
                <a:spcPts val="0"/>
              </a:spcAft>
              <a:buClr>
                <a:schemeClr val="accent3"/>
              </a:buClr>
              <a:buFont typeface="Wingdings 2"/>
              <a:buAutoNum type="arabicPeriod" startAt="6"/>
              <a:defRPr/>
            </a:pPr>
            <a:endParaRPr lang="it-IT" sz="2400" b="1" cap="all" dirty="0" smtClean="0">
              <a:solidFill>
                <a:schemeClr val="accent6">
                  <a:lumMod val="50000"/>
                </a:schemeClr>
              </a:solidFill>
              <a:effectLst>
                <a:outerShdw blurRad="38100" dist="38100" dir="2700000" algn="tl">
                  <a:srgbClr val="000000">
                    <a:alpha val="43137"/>
                  </a:srgbClr>
                </a:outerShdw>
              </a:effectLst>
              <a:latin typeface="+mj-lt"/>
            </a:endParaRPr>
          </a:p>
          <a:p>
            <a:pPr marL="514350" indent="-514350" eaLnBrk="1" fontAlgn="auto" hangingPunct="1">
              <a:spcAft>
                <a:spcPts val="0"/>
              </a:spcAft>
              <a:buClr>
                <a:schemeClr val="accent3"/>
              </a:buClr>
              <a:buFont typeface="Wingdings 2"/>
              <a:buNone/>
              <a:defRPr/>
            </a:pPr>
            <a:r>
              <a:rPr lang="it-IT" sz="2400" b="1" cap="all" dirty="0" smtClean="0">
                <a:solidFill>
                  <a:schemeClr val="accent6">
                    <a:lumMod val="50000"/>
                  </a:schemeClr>
                </a:solidFill>
                <a:effectLst>
                  <a:outerShdw blurRad="38100" dist="38100" dir="2700000" algn="tl">
                    <a:srgbClr val="000000">
                      <a:alpha val="43137"/>
                    </a:srgbClr>
                  </a:outerShdw>
                </a:effectLst>
                <a:latin typeface="+mj-lt"/>
              </a:rPr>
              <a:t>                                                                                                   </a:t>
            </a:r>
          </a:p>
          <a:p>
            <a:pPr marL="514350" indent="-514350" eaLnBrk="1" fontAlgn="auto" hangingPunct="1">
              <a:spcAft>
                <a:spcPts val="0"/>
              </a:spcAft>
              <a:buClr>
                <a:schemeClr val="accent3"/>
              </a:buClr>
              <a:buFont typeface="Wingdings 2"/>
              <a:buAutoNum type="arabicPeriod" startAt="3"/>
              <a:defRPr/>
            </a:pPr>
            <a:endParaRPr lang="it-IT" sz="2400" dirty="0" smtClean="0">
              <a:solidFill>
                <a:schemeClr val="accent6">
                  <a:lumMod val="50000"/>
                </a:schemeClr>
              </a:solidFill>
              <a:effectLst>
                <a:outerShdw blurRad="38100" dist="38100" dir="2700000" algn="tl">
                  <a:srgbClr val="000000">
                    <a:alpha val="43137"/>
                  </a:srgbClr>
                </a:outerShdw>
              </a:effectLst>
              <a:latin typeface="+mj-lt"/>
            </a:endParaRPr>
          </a:p>
        </p:txBody>
      </p:sp>
      <p:sp>
        <p:nvSpPr>
          <p:cNvPr id="5" name="Segnaposto numero diapositiva 4"/>
          <p:cNvSpPr>
            <a:spLocks noGrp="1"/>
          </p:cNvSpPr>
          <p:nvPr>
            <p:ph type="sldNum" sz="quarter" idx="12"/>
          </p:nvPr>
        </p:nvSpPr>
        <p:spPr/>
        <p:txBody>
          <a:bodyPr/>
          <a:lstStyle/>
          <a:p>
            <a:fld id="{C3B6EE2E-BD5C-410A-980C-4B4BD7DA84C4}" type="slidenum">
              <a:rPr lang="it-IT" smtClean="0"/>
              <a:pPr/>
              <a:t>57</a:t>
            </a:fld>
            <a:endParaRPr lang="it-IT"/>
          </a:p>
        </p:txBody>
      </p:sp>
      <p:sp>
        <p:nvSpPr>
          <p:cNvPr id="6" name="Segnaposto piè di pagina 5"/>
          <p:cNvSpPr>
            <a:spLocks noGrp="1"/>
          </p:cNvSpPr>
          <p:nvPr>
            <p:ph type="ftr" sz="quarter" idx="11"/>
          </p:nvPr>
        </p:nvSpPr>
        <p:spPr/>
        <p:txBody>
          <a:bodyPr/>
          <a:lstStyle/>
          <a:p>
            <a:r>
              <a:rPr lang="it-IT" smtClean="0"/>
              <a:t>LILIANA BORRELLO</a:t>
            </a:r>
            <a:endParaRPr lang="it-IT"/>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l"/>
            <a:r>
              <a:rPr lang="it-IT" sz="2800" b="1" dirty="0" smtClean="0">
                <a:solidFill>
                  <a:schemeClr val="accent3">
                    <a:lumMod val="50000"/>
                  </a:schemeClr>
                </a:solidFill>
              </a:rPr>
              <a:t>INDIRIZZO</a:t>
            </a:r>
            <a:br>
              <a:rPr lang="it-IT" sz="2800" b="1" dirty="0" smtClean="0">
                <a:solidFill>
                  <a:schemeClr val="accent3">
                    <a:lumMod val="50000"/>
                  </a:schemeClr>
                </a:solidFill>
              </a:rPr>
            </a:br>
            <a:r>
              <a:rPr lang="it-IT" sz="2800" b="1" dirty="0" smtClean="0">
                <a:solidFill>
                  <a:schemeClr val="accent3">
                    <a:lumMod val="50000"/>
                  </a:schemeClr>
                </a:solidFill>
              </a:rPr>
              <a:t>PRODUZIONI INDUSTRIALI ED ARTIGIANALI</a:t>
            </a:r>
            <a:endParaRPr lang="it-IT" sz="2800" b="1" dirty="0">
              <a:solidFill>
                <a:schemeClr val="accent3">
                  <a:lumMod val="50000"/>
                </a:schemeClr>
              </a:solidFill>
            </a:endParaRPr>
          </a:p>
        </p:txBody>
      </p:sp>
      <p:sp>
        <p:nvSpPr>
          <p:cNvPr id="3" name="Segnaposto contenuto 2"/>
          <p:cNvSpPr>
            <a:spLocks noGrp="1"/>
          </p:cNvSpPr>
          <p:nvPr>
            <p:ph idx="1"/>
          </p:nvPr>
        </p:nvSpPr>
        <p:spPr/>
        <p:txBody>
          <a:bodyPr/>
          <a:lstStyle/>
          <a:p>
            <a:pPr>
              <a:buNone/>
            </a:pPr>
            <a:r>
              <a:rPr lang="it-IT" b="1" dirty="0" smtClean="0">
                <a:solidFill>
                  <a:schemeClr val="accent3">
                    <a:lumMod val="50000"/>
                  </a:schemeClr>
                </a:solidFill>
              </a:rPr>
              <a:t>ARTICOLAZIONE INDUSTRIA</a:t>
            </a:r>
          </a:p>
          <a:p>
            <a:pPr>
              <a:buNone/>
            </a:pPr>
            <a:r>
              <a:rPr lang="it-IT" b="1" dirty="0" smtClean="0">
                <a:solidFill>
                  <a:schemeClr val="accent3">
                    <a:lumMod val="50000"/>
                  </a:schemeClr>
                </a:solidFill>
              </a:rPr>
              <a:t>Opzioni</a:t>
            </a:r>
          </a:p>
          <a:p>
            <a:r>
              <a:rPr lang="it-IT" b="1" dirty="0" smtClean="0">
                <a:solidFill>
                  <a:schemeClr val="accent3">
                    <a:lumMod val="50000"/>
                  </a:schemeClr>
                </a:solidFill>
              </a:rPr>
              <a:t>Arredi e forniture d’interni</a:t>
            </a:r>
          </a:p>
          <a:p>
            <a:r>
              <a:rPr lang="it-IT" b="1" dirty="0" smtClean="0">
                <a:solidFill>
                  <a:schemeClr val="accent3">
                    <a:lumMod val="50000"/>
                  </a:schemeClr>
                </a:solidFill>
              </a:rPr>
              <a:t>Produzioni audiovisive</a:t>
            </a:r>
            <a:endParaRPr lang="it-IT" b="1" dirty="0">
              <a:solidFill>
                <a:schemeClr val="accent3">
                  <a:lumMod val="50000"/>
                </a:schemeClr>
              </a:solidFill>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58</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smtClean="0"/>
              <a:t/>
            </a:r>
            <a:br>
              <a:rPr lang="it-IT" sz="3600" dirty="0" smtClean="0"/>
            </a:br>
            <a:r>
              <a:rPr lang="it-IT" sz="3600" b="1" dirty="0" smtClean="0">
                <a:solidFill>
                  <a:schemeClr val="accent3">
                    <a:lumMod val="50000"/>
                  </a:schemeClr>
                </a:solidFill>
              </a:rPr>
              <a:t>ARTICOLAZIONE  INDUSTRIA</a:t>
            </a:r>
            <a:endParaRPr lang="it-IT" sz="3600" b="1" dirty="0">
              <a:solidFill>
                <a:schemeClr val="accent3">
                  <a:lumMod val="50000"/>
                </a:schemeClr>
              </a:solidFill>
            </a:endParaRPr>
          </a:p>
        </p:txBody>
      </p:sp>
      <p:sp>
        <p:nvSpPr>
          <p:cNvPr id="3" name="Segnaposto contenuto 2"/>
          <p:cNvSpPr>
            <a:spLocks noGrp="1"/>
          </p:cNvSpPr>
          <p:nvPr>
            <p:ph idx="1"/>
          </p:nvPr>
        </p:nvSpPr>
        <p:spPr/>
        <p:txBody>
          <a:bodyPr>
            <a:normAutofit lnSpcReduction="10000"/>
          </a:bodyPr>
          <a:lstStyle/>
          <a:p>
            <a:pPr algn="just">
              <a:buNone/>
            </a:pPr>
            <a:r>
              <a:rPr lang="it-IT" b="1" dirty="0" smtClean="0">
                <a:solidFill>
                  <a:schemeClr val="accent3">
                    <a:lumMod val="50000"/>
                  </a:schemeClr>
                </a:solidFill>
              </a:rPr>
              <a:t>opzione</a:t>
            </a:r>
          </a:p>
          <a:p>
            <a:pPr algn="just">
              <a:buNone/>
            </a:pPr>
            <a:r>
              <a:rPr lang="it-IT" b="1" dirty="0" smtClean="0">
                <a:solidFill>
                  <a:schemeClr val="accent3">
                    <a:lumMod val="50000"/>
                  </a:schemeClr>
                </a:solidFill>
              </a:rPr>
              <a:t> “Arredi e forniture per interni” il diplomato coordina, all’interno di un’azienda le differenti fasi dei processi produttivi riferiti sia alla produzione di singoli elementi di arredi ( in legno ed altri materiali) sia alla realizzazione di allestimento di interni su progetti per abitazioni, alberghi uffici e  locali commerciali e per la collettività. </a:t>
            </a:r>
          </a:p>
          <a:p>
            <a:endParaRPr lang="it-IT" dirty="0"/>
          </a:p>
        </p:txBody>
      </p:sp>
      <p:sp>
        <p:nvSpPr>
          <p:cNvPr id="4" name="Segnaposto numero diapositiva 3"/>
          <p:cNvSpPr>
            <a:spLocks noGrp="1"/>
          </p:cNvSpPr>
          <p:nvPr>
            <p:ph type="sldNum" sz="quarter" idx="12"/>
          </p:nvPr>
        </p:nvSpPr>
        <p:spPr/>
        <p:txBody>
          <a:bodyPr/>
          <a:lstStyle/>
          <a:p>
            <a:fld id="{C3B6EE2E-BD5C-410A-980C-4B4BD7DA84C4}" type="slidenum">
              <a:rPr lang="it-IT" smtClean="0"/>
              <a:pPr/>
              <a:t>59</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229600" cy="777875"/>
          </a:xfrm>
        </p:spPr>
        <p:txBody>
          <a:bodyPr/>
          <a:lstStyle/>
          <a:p>
            <a:pPr algn="ctr">
              <a:buFont typeface="Arial" pitchFamily="34" charset="0"/>
              <a:buNone/>
              <a:defRPr/>
            </a:pPr>
            <a:r>
              <a:rPr lang="it-IT" sz="2000" b="1" dirty="0">
                <a:solidFill>
                  <a:schemeClr val="accent6">
                    <a:lumMod val="75000"/>
                  </a:schemeClr>
                </a:solidFill>
                <a:effectLst>
                  <a:outerShdw blurRad="38100" dist="38100" dir="2700000" algn="tl">
                    <a:srgbClr val="000000">
                      <a:alpha val="43137"/>
                    </a:srgbClr>
                  </a:outerShdw>
                </a:effectLst>
              </a:rPr>
              <a:t>COME CAMBIANO GLI ISTITUTI PROFESSIONALI</a:t>
            </a:r>
          </a:p>
        </p:txBody>
      </p:sp>
      <p:sp>
        <p:nvSpPr>
          <p:cNvPr id="7171" name="Rectangle 3"/>
          <p:cNvSpPr>
            <a:spLocks noGrp="1" noChangeArrowheads="1"/>
          </p:cNvSpPr>
          <p:nvPr>
            <p:ph type="body" sz="half" idx="1"/>
          </p:nvPr>
        </p:nvSpPr>
        <p:spPr>
          <a:xfrm>
            <a:off x="468313" y="1268413"/>
            <a:ext cx="2879725" cy="460375"/>
          </a:xfrm>
          <a:ln w="19050">
            <a:solidFill>
              <a:srgbClr val="000066"/>
            </a:solidFill>
          </a:ln>
        </p:spPr>
        <p:txBody>
          <a:bodyPr/>
          <a:lstStyle/>
          <a:p>
            <a:pPr algn="ctr">
              <a:lnSpc>
                <a:spcPct val="90000"/>
              </a:lnSpc>
              <a:buFontTx/>
              <a:buNone/>
              <a:defRPr/>
            </a:pPr>
            <a:r>
              <a:rPr lang="it-IT" sz="2000" b="1" dirty="0">
                <a:solidFill>
                  <a:schemeClr val="accent6">
                    <a:lumMod val="75000"/>
                  </a:schemeClr>
                </a:solidFill>
              </a:rPr>
              <a:t>COME ERANO</a:t>
            </a:r>
          </a:p>
        </p:txBody>
      </p:sp>
      <p:sp>
        <p:nvSpPr>
          <p:cNvPr id="5124" name="Text Box 4"/>
          <p:cNvSpPr txBox="1">
            <a:spLocks noChangeArrowheads="1"/>
          </p:cNvSpPr>
          <p:nvPr/>
        </p:nvSpPr>
        <p:spPr bwMode="auto">
          <a:xfrm>
            <a:off x="323850" y="1773238"/>
            <a:ext cx="1871663" cy="366712"/>
          </a:xfrm>
          <a:prstGeom prst="rect">
            <a:avLst/>
          </a:prstGeom>
          <a:noFill/>
          <a:ln w="9525">
            <a:noFill/>
            <a:miter lim="800000"/>
            <a:headEnd/>
            <a:tailEnd/>
          </a:ln>
        </p:spPr>
        <p:txBody>
          <a:bodyPr>
            <a:spAutoFit/>
          </a:bodyPr>
          <a:lstStyle/>
          <a:p>
            <a:pPr>
              <a:spcBef>
                <a:spcPct val="50000"/>
              </a:spcBef>
            </a:pPr>
            <a:endParaRPr lang="it-IT"/>
          </a:p>
        </p:txBody>
      </p:sp>
      <p:sp>
        <p:nvSpPr>
          <p:cNvPr id="5125" name="Rectangle 5"/>
          <p:cNvSpPr>
            <a:spLocks noChangeArrowheads="1"/>
          </p:cNvSpPr>
          <p:nvPr/>
        </p:nvSpPr>
        <p:spPr bwMode="auto">
          <a:xfrm>
            <a:off x="4859338" y="1268413"/>
            <a:ext cx="3827462" cy="460375"/>
          </a:xfrm>
          <a:prstGeom prst="rect">
            <a:avLst/>
          </a:prstGeom>
          <a:noFill/>
          <a:ln w="19050">
            <a:solidFill>
              <a:srgbClr val="C00000"/>
            </a:solidFill>
            <a:miter lim="800000"/>
            <a:headEnd/>
            <a:tailEnd/>
          </a:ln>
        </p:spPr>
        <p:txBody>
          <a:bodyPr/>
          <a:lstStyle/>
          <a:p>
            <a:pPr marL="342900" indent="-342900" algn="ctr">
              <a:lnSpc>
                <a:spcPct val="90000"/>
              </a:lnSpc>
              <a:spcBef>
                <a:spcPct val="20000"/>
              </a:spcBef>
            </a:pPr>
            <a:r>
              <a:rPr lang="it-IT" sz="2000" b="1" dirty="0" smtClean="0">
                <a:solidFill>
                  <a:srgbClr val="C00000"/>
                </a:solidFill>
              </a:rPr>
              <a:t>COME SONO</a:t>
            </a:r>
            <a:endParaRPr lang="it-IT" sz="2000" b="1" dirty="0">
              <a:solidFill>
                <a:srgbClr val="C00000"/>
              </a:solidFill>
            </a:endParaRPr>
          </a:p>
        </p:txBody>
      </p:sp>
      <p:sp>
        <p:nvSpPr>
          <p:cNvPr id="5126" name="Rectangle 6"/>
          <p:cNvSpPr>
            <a:spLocks noChangeArrowheads="1"/>
          </p:cNvSpPr>
          <p:nvPr/>
        </p:nvSpPr>
        <p:spPr bwMode="auto">
          <a:xfrm>
            <a:off x="4859338" y="1916113"/>
            <a:ext cx="3827462" cy="4608512"/>
          </a:xfrm>
          <a:prstGeom prst="rect">
            <a:avLst/>
          </a:prstGeom>
          <a:noFill/>
          <a:ln w="19050">
            <a:solidFill>
              <a:srgbClr val="C00000"/>
            </a:solidFill>
            <a:miter lim="800000"/>
            <a:headEnd/>
            <a:tailEnd/>
          </a:ln>
        </p:spPr>
        <p:txBody>
          <a:bodyPr/>
          <a:lstStyle/>
          <a:p>
            <a:pPr marL="342900" indent="-342900" algn="ctr">
              <a:lnSpc>
                <a:spcPct val="90000"/>
              </a:lnSpc>
              <a:spcBef>
                <a:spcPct val="20000"/>
              </a:spcBef>
            </a:pPr>
            <a:endParaRPr lang="it-IT" sz="2000"/>
          </a:p>
        </p:txBody>
      </p:sp>
      <p:sp>
        <p:nvSpPr>
          <p:cNvPr id="7176" name="Rectangle 8"/>
          <p:cNvSpPr>
            <a:spLocks noChangeArrowheads="1"/>
          </p:cNvSpPr>
          <p:nvPr/>
        </p:nvSpPr>
        <p:spPr bwMode="auto">
          <a:xfrm>
            <a:off x="468313" y="1989138"/>
            <a:ext cx="2879725" cy="4535487"/>
          </a:xfrm>
          <a:prstGeom prst="rect">
            <a:avLst/>
          </a:prstGeom>
          <a:noFill/>
          <a:ln w="28575">
            <a:solidFill>
              <a:schemeClr val="accent6">
                <a:lumMod val="75000"/>
              </a:schemeClr>
            </a:solidFill>
            <a:miter lim="800000"/>
            <a:headEnd/>
            <a:tailEnd/>
          </a:ln>
          <a:effectLst/>
        </p:spPr>
        <p:txBody>
          <a:bodyPr/>
          <a:lstStyle/>
          <a:p>
            <a:pPr marL="342900" indent="-342900" algn="ctr">
              <a:lnSpc>
                <a:spcPct val="90000"/>
              </a:lnSpc>
              <a:spcBef>
                <a:spcPct val="20000"/>
              </a:spcBef>
              <a:buFont typeface="Arial" pitchFamily="34" charset="0"/>
              <a:buNone/>
              <a:defRPr/>
            </a:pPr>
            <a:endParaRPr lang="it-IT" sz="2000">
              <a:latin typeface="Arial" pitchFamily="34" charset="0"/>
            </a:endParaRPr>
          </a:p>
        </p:txBody>
      </p:sp>
      <p:sp>
        <p:nvSpPr>
          <p:cNvPr id="7177" name="Text Box 9"/>
          <p:cNvSpPr txBox="1">
            <a:spLocks noChangeArrowheads="1"/>
          </p:cNvSpPr>
          <p:nvPr/>
        </p:nvSpPr>
        <p:spPr bwMode="auto">
          <a:xfrm>
            <a:off x="468313" y="2997200"/>
            <a:ext cx="2879725" cy="1569660"/>
          </a:xfrm>
          <a:prstGeom prst="rect">
            <a:avLst/>
          </a:prstGeom>
          <a:noFill/>
          <a:ln w="9525">
            <a:noFill/>
            <a:miter lim="800000"/>
            <a:headEnd/>
            <a:tailEnd/>
          </a:ln>
          <a:effectLst/>
        </p:spPr>
        <p:txBody>
          <a:bodyPr>
            <a:spAutoFit/>
          </a:bodyPr>
          <a:lstStyle/>
          <a:p>
            <a:pPr algn="ctr">
              <a:spcBef>
                <a:spcPct val="50000"/>
              </a:spcBef>
              <a:buFont typeface="Arial" pitchFamily="34" charset="0"/>
              <a:buNone/>
              <a:defRPr/>
            </a:pPr>
            <a:r>
              <a:rPr lang="it-IT" sz="2400" b="1" dirty="0" smtClean="0">
                <a:solidFill>
                  <a:schemeClr val="accent6">
                    <a:lumMod val="75000"/>
                  </a:schemeClr>
                </a:solidFill>
                <a:latin typeface="Arial" pitchFamily="34" charset="0"/>
              </a:rPr>
              <a:t>4 settori</a:t>
            </a:r>
            <a:endParaRPr lang="it-IT" sz="2400" dirty="0">
              <a:solidFill>
                <a:schemeClr val="accent6">
                  <a:lumMod val="75000"/>
                </a:schemeClr>
              </a:solidFill>
              <a:latin typeface="Arial" pitchFamily="34" charset="0"/>
            </a:endParaRPr>
          </a:p>
          <a:p>
            <a:pPr algn="ctr">
              <a:spcBef>
                <a:spcPct val="50000"/>
              </a:spcBef>
              <a:buFont typeface="Arial" pitchFamily="34" charset="0"/>
              <a:buNone/>
              <a:defRPr/>
            </a:pPr>
            <a:r>
              <a:rPr lang="it-IT" sz="2400" dirty="0">
                <a:solidFill>
                  <a:schemeClr val="accent6">
                    <a:lumMod val="75000"/>
                  </a:schemeClr>
                </a:solidFill>
                <a:latin typeface="Arial" pitchFamily="34" charset="0"/>
              </a:rPr>
              <a:t>e</a:t>
            </a:r>
          </a:p>
          <a:p>
            <a:pPr algn="ctr">
              <a:spcBef>
                <a:spcPct val="50000"/>
              </a:spcBef>
              <a:buFont typeface="Arial" pitchFamily="34" charset="0"/>
              <a:buNone/>
              <a:defRPr/>
            </a:pPr>
            <a:r>
              <a:rPr lang="it-IT" sz="2400" b="1" dirty="0">
                <a:solidFill>
                  <a:schemeClr val="accent6">
                    <a:lumMod val="75000"/>
                  </a:schemeClr>
                </a:solidFill>
                <a:latin typeface="Arial" pitchFamily="34" charset="0"/>
              </a:rPr>
              <a:t>27 indirizzi</a:t>
            </a:r>
            <a:endParaRPr lang="it-IT" sz="2400" dirty="0">
              <a:solidFill>
                <a:schemeClr val="accent6">
                  <a:lumMod val="75000"/>
                </a:schemeClr>
              </a:solidFill>
              <a:latin typeface="Arial" pitchFamily="34" charset="0"/>
            </a:endParaRPr>
          </a:p>
        </p:txBody>
      </p:sp>
      <p:sp>
        <p:nvSpPr>
          <p:cNvPr id="5129" name="Text Box 10"/>
          <p:cNvSpPr txBox="1">
            <a:spLocks noChangeArrowheads="1"/>
          </p:cNvSpPr>
          <p:nvPr/>
        </p:nvSpPr>
        <p:spPr bwMode="auto">
          <a:xfrm>
            <a:off x="4859338" y="1916113"/>
            <a:ext cx="3816350" cy="5586145"/>
          </a:xfrm>
          <a:prstGeom prst="rect">
            <a:avLst/>
          </a:prstGeom>
          <a:noFill/>
          <a:ln w="9525">
            <a:noFill/>
            <a:miter lim="800000"/>
            <a:headEnd/>
            <a:tailEnd/>
          </a:ln>
        </p:spPr>
        <p:txBody>
          <a:bodyPr>
            <a:spAutoFit/>
          </a:bodyPr>
          <a:lstStyle/>
          <a:p>
            <a:pPr algn="ctr">
              <a:spcBef>
                <a:spcPct val="50000"/>
              </a:spcBef>
            </a:pPr>
            <a:r>
              <a:rPr lang="it-IT" b="1" dirty="0" smtClean="0">
                <a:solidFill>
                  <a:srgbClr val="C00000"/>
                </a:solidFill>
              </a:rPr>
              <a:t>Settore </a:t>
            </a:r>
            <a:r>
              <a:rPr lang="it-IT" b="1" dirty="0">
                <a:solidFill>
                  <a:srgbClr val="C00000"/>
                </a:solidFill>
              </a:rPr>
              <a:t>dei </a:t>
            </a:r>
            <a:r>
              <a:rPr lang="it-IT" b="1" dirty="0" smtClean="0">
                <a:solidFill>
                  <a:srgbClr val="C00000"/>
                </a:solidFill>
              </a:rPr>
              <a:t>servizi</a:t>
            </a:r>
            <a:endParaRPr lang="it-IT" sz="1400" b="1" dirty="0" smtClean="0">
              <a:solidFill>
                <a:srgbClr val="C00000"/>
              </a:solidFill>
            </a:endParaRPr>
          </a:p>
          <a:p>
            <a:pPr lvl="1">
              <a:spcBef>
                <a:spcPct val="50000"/>
              </a:spcBef>
              <a:buFont typeface="Wingdings" pitchFamily="2" charset="2"/>
              <a:buChar char="q"/>
            </a:pPr>
            <a:r>
              <a:rPr lang="it-IT" sz="1200" b="1" dirty="0" smtClean="0">
                <a:solidFill>
                  <a:srgbClr val="C00000"/>
                </a:solidFill>
              </a:rPr>
              <a:t>Servizi </a:t>
            </a:r>
            <a:r>
              <a:rPr lang="it-IT" sz="1200" b="1" dirty="0">
                <a:solidFill>
                  <a:srgbClr val="C00000"/>
                </a:solidFill>
              </a:rPr>
              <a:t>per l’agricoltura e lo sviluppo </a:t>
            </a:r>
            <a:r>
              <a:rPr lang="it-IT" sz="1200" b="1" dirty="0" smtClean="0">
                <a:solidFill>
                  <a:srgbClr val="C00000"/>
                </a:solidFill>
              </a:rPr>
              <a:t>rurale</a:t>
            </a:r>
          </a:p>
          <a:p>
            <a:pPr lvl="1">
              <a:spcBef>
                <a:spcPct val="50000"/>
              </a:spcBef>
            </a:pPr>
            <a:r>
              <a:rPr lang="it-IT" sz="1200" b="1" dirty="0" smtClean="0">
                <a:solidFill>
                  <a:srgbClr val="C00000"/>
                </a:solidFill>
              </a:rPr>
              <a:t>	</a:t>
            </a:r>
            <a:r>
              <a:rPr lang="it-IT" sz="1200" b="1" dirty="0" smtClean="0">
                <a:solidFill>
                  <a:schemeClr val="tx2"/>
                </a:solidFill>
              </a:rPr>
              <a:t>Opzioni </a:t>
            </a:r>
          </a:p>
          <a:p>
            <a:pPr lvl="1">
              <a:spcBef>
                <a:spcPct val="50000"/>
              </a:spcBef>
            </a:pPr>
            <a:r>
              <a:rPr lang="it-IT" sz="1200" b="1" dirty="0" smtClean="0">
                <a:solidFill>
                  <a:srgbClr val="C00000"/>
                </a:solidFill>
              </a:rPr>
              <a:t>	 gestione risorse forestali</a:t>
            </a:r>
          </a:p>
          <a:p>
            <a:pPr lvl="1">
              <a:spcBef>
                <a:spcPct val="50000"/>
              </a:spcBef>
            </a:pPr>
            <a:r>
              <a:rPr lang="it-IT" sz="1200" b="1" dirty="0" smtClean="0">
                <a:solidFill>
                  <a:srgbClr val="C00000"/>
                </a:solidFill>
              </a:rPr>
              <a:t>	valorizzazione prodotti agricoli</a:t>
            </a:r>
            <a:endParaRPr lang="it-IT" sz="1200" b="1" dirty="0">
              <a:solidFill>
                <a:srgbClr val="C00000"/>
              </a:solidFill>
            </a:endParaRPr>
          </a:p>
          <a:p>
            <a:pPr lvl="1">
              <a:spcBef>
                <a:spcPct val="50000"/>
              </a:spcBef>
              <a:buFont typeface="Wingdings" pitchFamily="2" charset="2"/>
              <a:buChar char="q"/>
            </a:pPr>
            <a:r>
              <a:rPr lang="it-IT" sz="1200" b="1" dirty="0">
                <a:solidFill>
                  <a:srgbClr val="C00000"/>
                </a:solidFill>
              </a:rPr>
              <a:t> Servizi </a:t>
            </a:r>
            <a:r>
              <a:rPr lang="it-IT" sz="1200" b="1" dirty="0" smtClean="0">
                <a:solidFill>
                  <a:srgbClr val="C00000"/>
                </a:solidFill>
              </a:rPr>
              <a:t>socio-sanitari</a:t>
            </a:r>
          </a:p>
          <a:p>
            <a:pPr lvl="1">
              <a:spcBef>
                <a:spcPct val="50000"/>
              </a:spcBef>
            </a:pPr>
            <a:r>
              <a:rPr lang="it-IT" sz="1200" b="1" dirty="0" smtClean="0">
                <a:solidFill>
                  <a:srgbClr val="C00000"/>
                </a:solidFill>
              </a:rPr>
              <a:t>	  </a:t>
            </a:r>
            <a:r>
              <a:rPr lang="it-IT" sz="1200" b="1" dirty="0" smtClean="0">
                <a:solidFill>
                  <a:schemeClr val="tx2"/>
                </a:solidFill>
              </a:rPr>
              <a:t>Articolazioni</a:t>
            </a:r>
            <a:endParaRPr lang="it-IT" sz="1200" b="1" dirty="0">
              <a:solidFill>
                <a:schemeClr val="tx2"/>
              </a:solidFill>
            </a:endParaRPr>
          </a:p>
          <a:p>
            <a:pPr marL="1143000" lvl="2" indent="-228600">
              <a:spcBef>
                <a:spcPct val="50000"/>
              </a:spcBef>
              <a:buClr>
                <a:srgbClr val="CC0000"/>
              </a:buClr>
              <a:buFont typeface="Wingdings" pitchFamily="2" charset="2"/>
              <a:buChar char="§"/>
            </a:pPr>
            <a:r>
              <a:rPr lang="it-IT" sz="1200" b="1" dirty="0">
                <a:solidFill>
                  <a:srgbClr val="C00000"/>
                </a:solidFill>
              </a:rPr>
              <a:t>Ottico </a:t>
            </a:r>
            <a:r>
              <a:rPr lang="it-IT" sz="1200" b="1" dirty="0" smtClean="0">
                <a:solidFill>
                  <a:srgbClr val="C00000"/>
                </a:solidFill>
              </a:rPr>
              <a:t>- </a:t>
            </a:r>
            <a:r>
              <a:rPr lang="it-IT" sz="1200" b="1" dirty="0">
                <a:solidFill>
                  <a:srgbClr val="C00000"/>
                </a:solidFill>
              </a:rPr>
              <a:t>Odontotecnico</a:t>
            </a:r>
          </a:p>
          <a:p>
            <a:pPr lvl="1">
              <a:spcBef>
                <a:spcPct val="50000"/>
              </a:spcBef>
              <a:buFont typeface="Wingdings" pitchFamily="2" charset="2"/>
              <a:buChar char="q"/>
            </a:pPr>
            <a:r>
              <a:rPr lang="it-IT" sz="1200" b="1" dirty="0" smtClean="0">
                <a:solidFill>
                  <a:srgbClr val="C00000"/>
                </a:solidFill>
              </a:rPr>
              <a:t> Servizi per l’enogastronomia e l’ospitalità alberghiera</a:t>
            </a:r>
          </a:p>
          <a:p>
            <a:pPr marL="1143000" lvl="2" indent="-228600">
              <a:spcBef>
                <a:spcPct val="50000"/>
              </a:spcBef>
              <a:buClr>
                <a:srgbClr val="CC0000"/>
              </a:buClr>
            </a:pPr>
            <a:r>
              <a:rPr lang="it-IT" sz="1200" b="1" dirty="0" smtClean="0">
                <a:solidFill>
                  <a:schemeClr val="tx2"/>
                </a:solidFill>
              </a:rPr>
              <a:t> Articolazioni</a:t>
            </a:r>
          </a:p>
          <a:p>
            <a:pPr marL="1143000" lvl="2" indent="-228600">
              <a:spcBef>
                <a:spcPct val="50000"/>
              </a:spcBef>
              <a:buClr>
                <a:srgbClr val="CC0000"/>
              </a:buClr>
              <a:buFont typeface="Wingdings" pitchFamily="2" charset="2"/>
              <a:buChar char="§"/>
            </a:pPr>
            <a:r>
              <a:rPr lang="it-IT" sz="1200" b="1" dirty="0" smtClean="0">
                <a:solidFill>
                  <a:srgbClr val="C00000"/>
                </a:solidFill>
              </a:rPr>
              <a:t>Enogastronomia </a:t>
            </a:r>
          </a:p>
          <a:p>
            <a:pPr marL="1143000" lvl="2" indent="-228600">
              <a:spcBef>
                <a:spcPct val="50000"/>
              </a:spcBef>
              <a:buClr>
                <a:srgbClr val="CC0000"/>
              </a:buClr>
              <a:buFont typeface="Wingdings" pitchFamily="2" charset="2"/>
              <a:buChar char="§"/>
            </a:pPr>
            <a:r>
              <a:rPr lang="it-IT" sz="1200" b="1" dirty="0" smtClean="0">
                <a:solidFill>
                  <a:srgbClr val="C00000"/>
                </a:solidFill>
              </a:rPr>
              <a:t>- Servizi sala e vendita</a:t>
            </a:r>
          </a:p>
          <a:p>
            <a:pPr marL="1143000" lvl="2" indent="-228600">
              <a:spcBef>
                <a:spcPct val="50000"/>
              </a:spcBef>
              <a:buClr>
                <a:srgbClr val="CC0000"/>
              </a:buClr>
              <a:buFont typeface="Wingdings" pitchFamily="2" charset="2"/>
              <a:buChar char="§"/>
            </a:pPr>
            <a:r>
              <a:rPr lang="it-IT" sz="1200" b="1" dirty="0" smtClean="0">
                <a:solidFill>
                  <a:srgbClr val="C00000"/>
                </a:solidFill>
              </a:rPr>
              <a:t>Accoglienza turistica</a:t>
            </a:r>
          </a:p>
          <a:p>
            <a:pPr lvl="1">
              <a:spcBef>
                <a:spcPct val="50000"/>
              </a:spcBef>
              <a:buFont typeface="Wingdings" pitchFamily="2" charset="2"/>
              <a:buChar char="q"/>
            </a:pPr>
            <a:r>
              <a:rPr lang="it-IT" sz="1200" b="1" dirty="0" smtClean="0">
                <a:solidFill>
                  <a:srgbClr val="C00000"/>
                </a:solidFill>
              </a:rPr>
              <a:t>Servizi commerciali</a:t>
            </a:r>
          </a:p>
          <a:p>
            <a:pPr marL="1143000" lvl="2" indent="-228600">
              <a:spcBef>
                <a:spcPct val="50000"/>
              </a:spcBef>
              <a:buClr>
                <a:srgbClr val="CC0000"/>
              </a:buClr>
            </a:pPr>
            <a:r>
              <a:rPr lang="it-IT" sz="1200" b="1" dirty="0" smtClean="0">
                <a:solidFill>
                  <a:srgbClr val="C00000"/>
                </a:solidFill>
              </a:rPr>
              <a:t>	</a:t>
            </a:r>
            <a:r>
              <a:rPr lang="it-IT" sz="1200" b="1" dirty="0" smtClean="0">
                <a:solidFill>
                  <a:schemeClr val="tx2"/>
                </a:solidFill>
              </a:rPr>
              <a:t>Opzione</a:t>
            </a:r>
          </a:p>
          <a:p>
            <a:pPr marL="1143000" lvl="2" indent="-228600">
              <a:spcBef>
                <a:spcPct val="50000"/>
              </a:spcBef>
              <a:buClr>
                <a:srgbClr val="CC0000"/>
              </a:buClr>
            </a:pPr>
            <a:r>
              <a:rPr lang="it-IT" sz="1200" b="1" dirty="0" smtClean="0">
                <a:solidFill>
                  <a:srgbClr val="FF0000"/>
                </a:solidFill>
              </a:rPr>
              <a:t>Promozione commerciale e pubblicitaria</a:t>
            </a:r>
          </a:p>
          <a:p>
            <a:pPr marL="1143000" lvl="2" indent="-228600">
              <a:spcBef>
                <a:spcPct val="50000"/>
              </a:spcBef>
              <a:buClr>
                <a:srgbClr val="CC0000"/>
              </a:buClr>
              <a:buFont typeface="Wingdings" pitchFamily="2" charset="2"/>
              <a:buChar char="§"/>
            </a:pPr>
            <a:endParaRPr lang="it-IT" sz="1200" dirty="0">
              <a:solidFill>
                <a:srgbClr val="C00000"/>
              </a:solidFill>
            </a:endParaRPr>
          </a:p>
          <a:p>
            <a:pPr lvl="1">
              <a:spcBef>
                <a:spcPct val="50000"/>
              </a:spcBef>
            </a:pPr>
            <a:endParaRPr lang="it-IT" sz="1200" b="1" dirty="0">
              <a:solidFill>
                <a:srgbClr val="C00000"/>
              </a:solidFill>
            </a:endParaRPr>
          </a:p>
          <a:p>
            <a:pPr>
              <a:spcBef>
                <a:spcPct val="50000"/>
              </a:spcBef>
              <a:buFont typeface="Arial" charset="0"/>
              <a:buChar char="•"/>
            </a:pPr>
            <a:r>
              <a:rPr lang="it-IT" sz="1400" b="1" dirty="0">
                <a:solidFill>
                  <a:srgbClr val="C00000"/>
                </a:solidFill>
              </a:rPr>
              <a:t> </a:t>
            </a:r>
            <a:endParaRPr lang="it-IT" sz="1200" dirty="0">
              <a:solidFill>
                <a:srgbClr val="C00000"/>
              </a:solidFill>
            </a:endParaRPr>
          </a:p>
        </p:txBody>
      </p:sp>
      <p:sp>
        <p:nvSpPr>
          <p:cNvPr id="11" name="AutoShape 19"/>
          <p:cNvSpPr>
            <a:spLocks noChangeArrowheads="1"/>
          </p:cNvSpPr>
          <p:nvPr/>
        </p:nvSpPr>
        <p:spPr bwMode="auto">
          <a:xfrm>
            <a:off x="3419475" y="2311400"/>
            <a:ext cx="1295400" cy="2633663"/>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2">
              <a:lumMod val="40000"/>
              <a:lumOff val="60000"/>
            </a:schemeClr>
          </a:solidFill>
          <a:ln w="9525">
            <a:solidFill>
              <a:srgbClr val="DDDDDD"/>
            </a:solidFill>
            <a:miter lim="800000"/>
            <a:headEnd/>
            <a:tailEnd/>
          </a:ln>
          <a:effectLst/>
        </p:spPr>
        <p:txBody>
          <a:bodyPr wrap="none" anchor="ctr"/>
          <a:lstStyle/>
          <a:p>
            <a:pPr>
              <a:buFont typeface="Arial" pitchFamily="34" charset="0"/>
              <a:buNone/>
              <a:defRPr/>
            </a:pPr>
            <a:endParaRPr lang="it-IT">
              <a:latin typeface="Arial" pitchFamily="34" charset="0"/>
            </a:endParaRPr>
          </a:p>
        </p:txBody>
      </p:sp>
      <p:sp>
        <p:nvSpPr>
          <p:cNvPr id="5135" name="Segnaposto numero diapositiva 3"/>
          <p:cNvSpPr txBox="1">
            <a:spLocks noGrp="1"/>
          </p:cNvSpPr>
          <p:nvPr/>
        </p:nvSpPr>
        <p:spPr bwMode="auto">
          <a:xfrm>
            <a:off x="6553200" y="6357938"/>
            <a:ext cx="2132013" cy="455612"/>
          </a:xfrm>
          <a:prstGeom prst="rect">
            <a:avLst/>
          </a:prstGeom>
          <a:noFill/>
          <a:ln w="9525">
            <a:noFill/>
            <a:round/>
            <a:headEnd/>
            <a:tailEnd/>
          </a:ln>
        </p:spPr>
        <p:txBody>
          <a:bodyPr lIns="90000" tIns="46800" rIns="90000" bIns="46800" anchor="b"/>
          <a:lstStyle/>
          <a:p>
            <a:pPr algn="r">
              <a:lnSpc>
                <a:spcPct val="100000"/>
              </a:lnSpc>
              <a:buFont typeface="Arial Black"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1769055-25B2-47E7-BC83-8BDD4918C07B}" type="slidenum">
              <a:rPr lang="it-IT" sz="1200">
                <a:solidFill>
                  <a:srgbClr val="000000"/>
                </a:solidFill>
                <a:latin typeface="Arial Black" pitchFamily="34" charset="0"/>
              </a:rPr>
              <a:pPr algn="r">
                <a:lnSpc>
                  <a:spcPct val="100000"/>
                </a:lnSpc>
                <a:buFont typeface="Arial Black"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6</a:t>
            </a:fld>
            <a:endParaRPr lang="it-IT" sz="1200">
              <a:solidFill>
                <a:srgbClr val="000000"/>
              </a:solidFill>
              <a:latin typeface="Arial Black" pitchFamily="34" charset="0"/>
            </a:endParaRPr>
          </a:p>
        </p:txBody>
      </p:sp>
      <p:sp>
        <p:nvSpPr>
          <p:cNvPr id="12" name="Segnaposto numero diapositiva 11"/>
          <p:cNvSpPr>
            <a:spLocks noGrp="1"/>
          </p:cNvSpPr>
          <p:nvPr>
            <p:ph type="sldNum" sz="quarter" idx="12"/>
          </p:nvPr>
        </p:nvSpPr>
        <p:spPr/>
        <p:txBody>
          <a:bodyPr/>
          <a:lstStyle/>
          <a:p>
            <a:fld id="{C3B6EE2E-BD5C-410A-980C-4B4BD7DA84C4}" type="slidenum">
              <a:rPr lang="it-IT" smtClean="0"/>
              <a:pPr/>
              <a:t>6</a:t>
            </a:fld>
            <a:endParaRPr lang="it-IT"/>
          </a:p>
        </p:txBody>
      </p:sp>
      <p:sp>
        <p:nvSpPr>
          <p:cNvPr id="13" name="Segnaposto piè di pagina 12"/>
          <p:cNvSpPr>
            <a:spLocks noGrp="1"/>
          </p:cNvSpPr>
          <p:nvPr>
            <p:ph type="ftr" sz="quarter" idx="11"/>
          </p:nvPr>
        </p:nvSpPr>
        <p:spPr/>
        <p:txBody>
          <a:bodyPr/>
          <a:lstStyle/>
          <a:p>
            <a:r>
              <a:rPr lang="it-IT" smtClean="0"/>
              <a:t>LILIANA BORRELLO</a:t>
            </a:r>
            <a:endParaRPr lang="it-IT"/>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dirty="0" smtClean="0"/>
              <a:t>ARTICOLAZIONE  INDUSTRIA</a:t>
            </a:r>
            <a:br>
              <a:rPr lang="it-IT" sz="3600" dirty="0" smtClean="0"/>
            </a:br>
            <a:r>
              <a:rPr lang="it-IT" sz="3600" dirty="0" smtClean="0"/>
              <a:t>OPZIONE </a:t>
            </a:r>
            <a:r>
              <a:rPr lang="it-IT" sz="3600" b="1" dirty="0" smtClean="0"/>
              <a:t>“Arredi e forniture per interni”</a:t>
            </a:r>
            <a:r>
              <a:rPr lang="it-IT" sz="3600" dirty="0" smtClean="0"/>
              <a:t> </a:t>
            </a:r>
            <a:endParaRPr lang="it-IT" sz="3600" dirty="0"/>
          </a:p>
        </p:txBody>
      </p:sp>
      <p:sp>
        <p:nvSpPr>
          <p:cNvPr id="3" name="Segnaposto contenuto 2"/>
          <p:cNvSpPr>
            <a:spLocks noGrp="1"/>
          </p:cNvSpPr>
          <p:nvPr>
            <p:ph idx="1"/>
          </p:nvPr>
        </p:nvSpPr>
        <p:spPr/>
        <p:txBody>
          <a:bodyPr>
            <a:normAutofit fontScale="40000" lnSpcReduction="20000"/>
          </a:bodyPr>
          <a:lstStyle/>
          <a:p>
            <a:pPr lvl="0"/>
            <a:endParaRPr lang="it-IT" dirty="0" smtClean="0"/>
          </a:p>
          <a:p>
            <a:pPr lvl="0">
              <a:buNone/>
            </a:pPr>
            <a:r>
              <a:rPr lang="it-IT" b="1" dirty="0" smtClean="0">
                <a:solidFill>
                  <a:schemeClr val="accent3">
                    <a:lumMod val="50000"/>
                  </a:schemeClr>
                </a:solidFill>
              </a:rPr>
              <a:t>COMPETENZE</a:t>
            </a:r>
          </a:p>
          <a:p>
            <a:pPr lvl="0"/>
            <a:r>
              <a:rPr lang="it-IT" b="1" dirty="0" smtClean="0">
                <a:solidFill>
                  <a:schemeClr val="accent3">
                    <a:lumMod val="50000"/>
                  </a:schemeClr>
                </a:solidFill>
              </a:rPr>
              <a:t>Utilizzare adeguatamente gli strumenti informatici e i software dedicati agli aspetti produttivi e gestionali</a:t>
            </a:r>
          </a:p>
          <a:p>
            <a:pPr lvl="0"/>
            <a:r>
              <a:rPr lang="it-IT" b="1" dirty="0" smtClean="0">
                <a:solidFill>
                  <a:schemeClr val="accent3">
                    <a:lumMod val="50000"/>
                  </a:schemeClr>
                </a:solidFill>
              </a:rPr>
              <a:t>Selezionare e gestire i processi di produzione in rapporto ai materiali e alle tecnologie specifiche.</a:t>
            </a:r>
          </a:p>
          <a:p>
            <a:pPr lvl="0"/>
            <a:r>
              <a:rPr lang="it-IT" b="1" dirty="0" smtClean="0">
                <a:solidFill>
                  <a:schemeClr val="accent3">
                    <a:lumMod val="50000"/>
                  </a:schemeClr>
                </a:solidFill>
              </a:rPr>
              <a:t>Applicare le procedure che disciplinano i processi produttivi, nel rispetto della normativa sulla sicurezza nei luoghi di vita e di lavoro e sulla tutela dell’ambiente e del territorio.</a:t>
            </a:r>
          </a:p>
          <a:p>
            <a:pPr lvl="0"/>
            <a:r>
              <a:rPr lang="it-IT" b="1" dirty="0" smtClean="0">
                <a:solidFill>
                  <a:schemeClr val="accent3">
                    <a:lumMod val="50000"/>
                  </a:schemeClr>
                </a:solidFill>
              </a:rPr>
              <a:t>Innovare e valorizzare sotto il profilo creativo e tecnico, le produzioni  tradizionali del territorio.</a:t>
            </a:r>
          </a:p>
          <a:p>
            <a:pPr lvl="0"/>
            <a:r>
              <a:rPr lang="it-IT" b="1" dirty="0" smtClean="0">
                <a:solidFill>
                  <a:schemeClr val="accent3">
                    <a:lumMod val="50000"/>
                  </a:schemeClr>
                </a:solidFill>
              </a:rPr>
              <a:t>Riconoscere gli aspetti di efficacia, efficienza ed economicità e applicare i sistemi di controllo-qualità nella propria attività lavorativa. </a:t>
            </a:r>
          </a:p>
          <a:p>
            <a:pPr lvl="0"/>
            <a:r>
              <a:rPr lang="it-IT" b="1" dirty="0" smtClean="0">
                <a:solidFill>
                  <a:schemeClr val="accent3">
                    <a:lumMod val="50000"/>
                  </a:schemeClr>
                </a:solidFill>
              </a:rPr>
              <a:t>Padroneggiare tecniche di lavorazione e adeguati strumenti gestionali nella elaborazione, diffusione e commercializzazione dei prodotti artigianali </a:t>
            </a:r>
          </a:p>
          <a:p>
            <a:pPr lvl="0"/>
            <a:r>
              <a:rPr lang="it-IT" b="1" dirty="0" smtClean="0">
                <a:solidFill>
                  <a:schemeClr val="accent3">
                    <a:lumMod val="50000"/>
                  </a:schemeClr>
                </a:solidFill>
              </a:rPr>
              <a:t>Intervenire nelle diverse fasi e livelli del processo produttivo, mantenendone la visione sistemica </a:t>
            </a:r>
          </a:p>
          <a:p>
            <a:pPr lvl="0"/>
            <a:r>
              <a:rPr lang="it-IT" b="1" dirty="0" smtClean="0">
                <a:solidFill>
                  <a:schemeClr val="accent3">
                    <a:lumMod val="50000"/>
                  </a:schemeClr>
                </a:solidFill>
              </a:rPr>
              <a:t>Coordinare le diverse fasi del processo produttivo, della finitura e del montaggio di arredi e forniture d’interni, assumendo una visione sistemica.</a:t>
            </a:r>
          </a:p>
          <a:p>
            <a:pPr lvl="0"/>
            <a:r>
              <a:rPr lang="it-IT" b="1" dirty="0" smtClean="0">
                <a:solidFill>
                  <a:schemeClr val="accent3">
                    <a:lumMod val="50000"/>
                  </a:schemeClr>
                </a:solidFill>
              </a:rPr>
              <a:t>Applicare specifiche tecnologie per la realizzazione e la finitura dei prodotti. </a:t>
            </a:r>
          </a:p>
          <a:p>
            <a:pPr lvl="0"/>
            <a:r>
              <a:rPr lang="it-IT" b="1" dirty="0" smtClean="0">
                <a:solidFill>
                  <a:schemeClr val="accent3">
                    <a:lumMod val="50000"/>
                  </a:schemeClr>
                </a:solidFill>
              </a:rPr>
              <a:t>Riconoscere i caratteri formali e stilistici di mobili e arredi delle diverse epoche.</a:t>
            </a:r>
          </a:p>
          <a:p>
            <a:pPr lvl="0"/>
            <a:r>
              <a:rPr lang="it-IT" b="1" dirty="0" smtClean="0">
                <a:solidFill>
                  <a:schemeClr val="accent3">
                    <a:lumMod val="50000"/>
                  </a:schemeClr>
                </a:solidFill>
              </a:rPr>
              <a:t>Valorizzare, sotto il profilo creativo e tecnico, le produzioni tradizionali del territorio per la progettazione di nuovi prodotti e arredi.</a:t>
            </a:r>
          </a:p>
          <a:p>
            <a:pPr lvl="0"/>
            <a:endParaRPr lang="it-IT" dirty="0" smtClean="0">
              <a:solidFill>
                <a:schemeClr val="accent3">
                  <a:lumMod val="50000"/>
                </a:schemeClr>
              </a:solidFill>
            </a:endParaRPr>
          </a:p>
          <a:p>
            <a:pPr>
              <a:buNone/>
            </a:pPr>
            <a:r>
              <a:rPr lang="it-IT" b="1" i="1" dirty="0" smtClean="0">
                <a:solidFill>
                  <a:schemeClr val="accent3">
                    <a:lumMod val="50000"/>
                  </a:schemeClr>
                </a:solidFill>
              </a:rPr>
              <a:t>Le competenze dell’indirizzo “Produzioni industriali e artigianali”, nell’opzione “Arredi e forniture d’interni”, sono sviluppate e integrate in coerenza con la filiera produttiva di riferimento e con le esigenze del territorio</a:t>
            </a:r>
            <a:r>
              <a:rPr lang="it-IT" dirty="0" smtClean="0">
                <a:solidFill>
                  <a:schemeClr val="accent3">
                    <a:lumMod val="50000"/>
                  </a:schemeClr>
                </a:solidFill>
              </a:rPr>
              <a:t>.</a:t>
            </a:r>
            <a:endParaRPr lang="it-IT" dirty="0">
              <a:solidFill>
                <a:schemeClr val="accent3">
                  <a:lumMod val="50000"/>
                </a:schemeClr>
              </a:solidFill>
            </a:endParaRPr>
          </a:p>
        </p:txBody>
      </p:sp>
      <p:sp>
        <p:nvSpPr>
          <p:cNvPr id="5" name="Segnaposto numero diapositiva 4"/>
          <p:cNvSpPr>
            <a:spLocks noGrp="1"/>
          </p:cNvSpPr>
          <p:nvPr>
            <p:ph type="sldNum" sz="quarter" idx="12"/>
          </p:nvPr>
        </p:nvSpPr>
        <p:spPr/>
        <p:txBody>
          <a:bodyPr/>
          <a:lstStyle/>
          <a:p>
            <a:fld id="{C3B6EE2E-BD5C-410A-980C-4B4BD7DA84C4}" type="slidenum">
              <a:rPr lang="it-IT" smtClean="0"/>
              <a:pPr/>
              <a:t>60</a:t>
            </a:fld>
            <a:endParaRPr lang="it-IT"/>
          </a:p>
        </p:txBody>
      </p:sp>
      <p:sp>
        <p:nvSpPr>
          <p:cNvPr id="6" name="Segnaposto piè di pagina 5"/>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Articolazione </a:t>
            </a:r>
            <a:r>
              <a:rPr lang="it-IT" b="1" dirty="0" smtClean="0"/>
              <a:t>Industria</a:t>
            </a:r>
            <a:endParaRPr lang="it-IT" dirty="0"/>
          </a:p>
        </p:txBody>
      </p:sp>
      <p:sp>
        <p:nvSpPr>
          <p:cNvPr id="3" name="Segnaposto contenuto 2"/>
          <p:cNvSpPr>
            <a:spLocks noGrp="1"/>
          </p:cNvSpPr>
          <p:nvPr>
            <p:ph idx="1"/>
          </p:nvPr>
        </p:nvSpPr>
        <p:spPr/>
        <p:txBody>
          <a:bodyPr/>
          <a:lstStyle/>
          <a:p>
            <a:pPr algn="just">
              <a:buNone/>
            </a:pPr>
            <a:r>
              <a:rPr lang="it-IT" dirty="0" smtClean="0"/>
              <a:t> </a:t>
            </a:r>
            <a:r>
              <a:rPr lang="it-IT" b="1" dirty="0" smtClean="0">
                <a:solidFill>
                  <a:schemeClr val="accent3">
                    <a:lumMod val="50000"/>
                  </a:schemeClr>
                </a:solidFill>
              </a:rPr>
              <a:t>opzione</a:t>
            </a:r>
          </a:p>
          <a:p>
            <a:pPr algn="just">
              <a:buNone/>
            </a:pPr>
            <a:r>
              <a:rPr lang="it-IT" b="1" dirty="0" smtClean="0">
                <a:solidFill>
                  <a:schemeClr val="accent3">
                    <a:lumMod val="50000"/>
                  </a:schemeClr>
                </a:solidFill>
              </a:rPr>
              <a:t> “Produzioni audiovisive ” è finalizzata a formare un tecnico che sia in grado di orientarsi nella molteplicità delle tipologie di produzione (film, documentari, pubblicità, news, ecc.), e di applicare le competenze relative alle diverse fasi produttive di settore ( montaggio, ripresa, postproduzione, ecc.).</a:t>
            </a:r>
          </a:p>
          <a:p>
            <a:endParaRPr lang="it-IT" dirty="0"/>
          </a:p>
        </p:txBody>
      </p:sp>
      <p:sp>
        <p:nvSpPr>
          <p:cNvPr id="4" name="Segnaposto numero diapositiva 3"/>
          <p:cNvSpPr>
            <a:spLocks noGrp="1"/>
          </p:cNvSpPr>
          <p:nvPr>
            <p:ph type="sldNum" sz="quarter" idx="12"/>
          </p:nvPr>
        </p:nvSpPr>
        <p:spPr/>
        <p:txBody>
          <a:bodyPr/>
          <a:lstStyle/>
          <a:p>
            <a:fld id="{C3B6EE2E-BD5C-410A-980C-4B4BD7DA84C4}" type="slidenum">
              <a:rPr lang="it-IT" smtClean="0"/>
              <a:pPr/>
              <a:t>61</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Articolazione </a:t>
            </a:r>
            <a:r>
              <a:rPr lang="it-IT" b="1" dirty="0" smtClean="0"/>
              <a:t>Industria</a:t>
            </a:r>
            <a:br>
              <a:rPr lang="it-IT" b="1" dirty="0" smtClean="0"/>
            </a:br>
            <a:r>
              <a:rPr lang="it-IT" dirty="0" smtClean="0"/>
              <a:t> opzione </a:t>
            </a:r>
            <a:r>
              <a:rPr lang="it-IT" b="1" dirty="0" smtClean="0"/>
              <a:t>Produzioni audiovisive</a:t>
            </a:r>
            <a:r>
              <a:rPr lang="it-IT" dirty="0" smtClean="0"/>
              <a:t>  </a:t>
            </a:r>
            <a:endParaRPr lang="it-IT" dirty="0"/>
          </a:p>
        </p:txBody>
      </p:sp>
      <p:sp>
        <p:nvSpPr>
          <p:cNvPr id="3" name="Segnaposto contenuto 2"/>
          <p:cNvSpPr>
            <a:spLocks noGrp="1"/>
          </p:cNvSpPr>
          <p:nvPr>
            <p:ph idx="1"/>
          </p:nvPr>
        </p:nvSpPr>
        <p:spPr/>
        <p:txBody>
          <a:bodyPr>
            <a:normAutofit fontScale="47500" lnSpcReduction="20000"/>
          </a:bodyPr>
          <a:lstStyle/>
          <a:p>
            <a:pPr lvl="0"/>
            <a:endParaRPr lang="it-IT" dirty="0" smtClean="0"/>
          </a:p>
          <a:p>
            <a:pPr lvl="0"/>
            <a:endParaRPr lang="it-IT" dirty="0" smtClean="0"/>
          </a:p>
          <a:p>
            <a:pPr lvl="0">
              <a:buNone/>
            </a:pPr>
            <a:r>
              <a:rPr lang="it-IT" b="1" dirty="0" smtClean="0">
                <a:solidFill>
                  <a:schemeClr val="accent3">
                    <a:lumMod val="50000"/>
                  </a:schemeClr>
                </a:solidFill>
              </a:rPr>
              <a:t>competenze</a:t>
            </a:r>
          </a:p>
          <a:p>
            <a:pPr lvl="0"/>
            <a:r>
              <a:rPr lang="it-IT" b="1" dirty="0" smtClean="0">
                <a:solidFill>
                  <a:schemeClr val="accent3">
                    <a:lumMod val="50000"/>
                  </a:schemeClr>
                </a:solidFill>
              </a:rPr>
              <a:t>Utilizzare adeguatamente gli strumenti informatici e i software dedicati agli aspetti produttivi e gestionali.</a:t>
            </a:r>
          </a:p>
          <a:p>
            <a:pPr lvl="0"/>
            <a:r>
              <a:rPr lang="it-IT" b="1" dirty="0" smtClean="0">
                <a:solidFill>
                  <a:schemeClr val="accent3">
                    <a:lumMod val="50000"/>
                  </a:schemeClr>
                </a:solidFill>
              </a:rPr>
              <a:t>Selezionare e gestire i processi di produzione in rapporto ai materiali e alle tecnologie specifiche.</a:t>
            </a:r>
          </a:p>
          <a:p>
            <a:pPr lvl="0"/>
            <a:r>
              <a:rPr lang="it-IT" b="1" dirty="0" smtClean="0">
                <a:solidFill>
                  <a:schemeClr val="accent3">
                    <a:lumMod val="50000"/>
                  </a:schemeClr>
                </a:solidFill>
              </a:rPr>
              <a:t>Applicare le procedure che disciplinano i processi produttivi, nel rispetto della normativa sulla sicurezza nei luoghi di vita e di lavoro e sulla tutela dell’ambiente e del territorio.</a:t>
            </a:r>
          </a:p>
          <a:p>
            <a:pPr lvl="0"/>
            <a:r>
              <a:rPr lang="it-IT" b="1" dirty="0" smtClean="0">
                <a:solidFill>
                  <a:schemeClr val="accent3">
                    <a:lumMod val="50000"/>
                  </a:schemeClr>
                </a:solidFill>
              </a:rPr>
              <a:t>Riconoscere gli aspetti di efficacia, efficienza ed economicità e applicare i sistemi di controllo-qualità nella propria attività lavorativa. </a:t>
            </a:r>
          </a:p>
          <a:p>
            <a:pPr lvl="0"/>
            <a:r>
              <a:rPr lang="it-IT" b="1" dirty="0" smtClean="0">
                <a:solidFill>
                  <a:schemeClr val="accent3">
                    <a:lumMod val="50000"/>
                  </a:schemeClr>
                </a:solidFill>
              </a:rPr>
              <a:t>Intervenire nelle diverse fasi e livelli del processo produttivo, mantenendone la visione sistemica. </a:t>
            </a:r>
          </a:p>
          <a:p>
            <a:pPr lvl="0"/>
            <a:r>
              <a:rPr lang="it-IT" b="1" dirty="0" smtClean="0">
                <a:solidFill>
                  <a:schemeClr val="accent3">
                    <a:lumMod val="50000"/>
                  </a:schemeClr>
                </a:solidFill>
              </a:rPr>
              <a:t>Utilizzare i linguaggi e le tecniche della comunicazione e produzione cinematografica e televisiva. </a:t>
            </a:r>
          </a:p>
          <a:p>
            <a:pPr lvl="0"/>
            <a:r>
              <a:rPr lang="it-IT" b="1" dirty="0" smtClean="0">
                <a:solidFill>
                  <a:schemeClr val="accent3">
                    <a:lumMod val="50000"/>
                  </a:schemeClr>
                </a:solidFill>
              </a:rPr>
              <a:t>Progettare e realizzare prodotti audiovisivi mediante l’utilizzo delle specifiche strumentazioni ed attrezzature. </a:t>
            </a:r>
          </a:p>
          <a:p>
            <a:pPr lvl="0"/>
            <a:r>
              <a:rPr lang="it-IT" b="1" dirty="0" smtClean="0">
                <a:solidFill>
                  <a:schemeClr val="accent3">
                    <a:lumMod val="50000"/>
                  </a:schemeClr>
                </a:solidFill>
              </a:rPr>
              <a:t>Orientarsi nell’evoluzione dei linguaggi visivi e delle produzioni filmiche d’autore e commerciali.</a:t>
            </a:r>
          </a:p>
          <a:p>
            <a:pPr>
              <a:buNone/>
            </a:pPr>
            <a:endParaRPr lang="it-IT" b="1" dirty="0" smtClean="0">
              <a:solidFill>
                <a:schemeClr val="accent3">
                  <a:lumMod val="50000"/>
                </a:schemeClr>
              </a:solidFill>
            </a:endParaRPr>
          </a:p>
          <a:p>
            <a:pPr>
              <a:buNone/>
            </a:pPr>
            <a:endParaRPr lang="it-IT" b="1" dirty="0" smtClean="0">
              <a:solidFill>
                <a:schemeClr val="accent3">
                  <a:lumMod val="50000"/>
                </a:schemeClr>
              </a:solidFill>
            </a:endParaRPr>
          </a:p>
          <a:p>
            <a:pPr>
              <a:buNone/>
            </a:pPr>
            <a:r>
              <a:rPr lang="it-IT" b="1" i="1" dirty="0" smtClean="0">
                <a:solidFill>
                  <a:schemeClr val="accent3">
                    <a:lumMod val="50000"/>
                  </a:schemeClr>
                </a:solidFill>
              </a:rPr>
              <a:t>Le competenze dell’indirizzo “Produzioni industriali e artigianali”, nell’opzione “Produzioni audiovisive”, sono sviluppate e integrate in coerenza con la filiera produttiva di riferimento e con le esigenze del territorio</a:t>
            </a:r>
            <a:endParaRPr lang="it-IT" b="1" i="1" dirty="0">
              <a:solidFill>
                <a:schemeClr val="accent3">
                  <a:lumMod val="50000"/>
                </a:schemeClr>
              </a:solidFill>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62</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l"/>
            <a:r>
              <a:rPr lang="it-IT" sz="4000" b="1" dirty="0" smtClean="0"/>
              <a:t>ARTICOLAZIONE  	 ARTIGIANATO</a:t>
            </a:r>
            <a:r>
              <a:rPr lang="it-IT" sz="4000" dirty="0" smtClean="0"/>
              <a:t/>
            </a:r>
            <a:br>
              <a:rPr lang="it-IT" sz="4000" dirty="0" smtClean="0"/>
            </a:br>
            <a:endParaRPr lang="it-IT" sz="4000" dirty="0"/>
          </a:p>
        </p:txBody>
      </p:sp>
      <p:sp>
        <p:nvSpPr>
          <p:cNvPr id="3" name="Segnaposto contenuto 2"/>
          <p:cNvSpPr>
            <a:spLocks noGrp="1"/>
          </p:cNvSpPr>
          <p:nvPr>
            <p:ph idx="1"/>
          </p:nvPr>
        </p:nvSpPr>
        <p:spPr/>
        <p:txBody>
          <a:bodyPr/>
          <a:lstStyle/>
          <a:p>
            <a:pPr>
              <a:buNone/>
            </a:pPr>
            <a:endParaRPr lang="it-IT" dirty="0" smtClean="0"/>
          </a:p>
          <a:p>
            <a:r>
              <a:rPr lang="it-IT" b="1" dirty="0" smtClean="0">
                <a:solidFill>
                  <a:schemeClr val="accent3">
                    <a:lumMod val="50000"/>
                  </a:schemeClr>
                </a:solidFill>
              </a:rPr>
              <a:t>PRODUZIONI ARTIGIANALI DEL TERRITORIO</a:t>
            </a:r>
          </a:p>
          <a:p>
            <a:r>
              <a:rPr lang="it-IT" b="1" dirty="0" smtClean="0">
                <a:solidFill>
                  <a:schemeClr val="accent3">
                    <a:lumMod val="50000"/>
                  </a:schemeClr>
                </a:solidFill>
              </a:rPr>
              <a:t>PRODUZIONI TESSILI - SARTORIALI</a:t>
            </a:r>
            <a:endParaRPr lang="it-IT" b="1" dirty="0">
              <a:solidFill>
                <a:schemeClr val="accent3">
                  <a:lumMod val="50000"/>
                </a:schemeClr>
              </a:solidFill>
            </a:endParaRPr>
          </a:p>
        </p:txBody>
      </p:sp>
      <p:sp>
        <p:nvSpPr>
          <p:cNvPr id="5" name="Segnaposto numero diapositiva 4"/>
          <p:cNvSpPr>
            <a:spLocks noGrp="1"/>
          </p:cNvSpPr>
          <p:nvPr>
            <p:ph type="sldNum" sz="quarter" idx="12"/>
          </p:nvPr>
        </p:nvSpPr>
        <p:spPr/>
        <p:txBody>
          <a:bodyPr/>
          <a:lstStyle/>
          <a:p>
            <a:fld id="{C3B6EE2E-BD5C-410A-980C-4B4BD7DA84C4}" type="slidenum">
              <a:rPr lang="it-IT" smtClean="0"/>
              <a:pPr/>
              <a:t>63</a:t>
            </a:fld>
            <a:endParaRPr lang="it-IT"/>
          </a:p>
        </p:txBody>
      </p:sp>
      <p:sp>
        <p:nvSpPr>
          <p:cNvPr id="6" name="Segnaposto piè di pagina 5"/>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Opzione</a:t>
            </a:r>
            <a:endParaRPr lang="it-IT" dirty="0"/>
          </a:p>
        </p:txBody>
      </p:sp>
      <p:sp>
        <p:nvSpPr>
          <p:cNvPr id="3" name="Segnaposto contenuto 2"/>
          <p:cNvSpPr>
            <a:spLocks noGrp="1"/>
          </p:cNvSpPr>
          <p:nvPr>
            <p:ph idx="1"/>
          </p:nvPr>
        </p:nvSpPr>
        <p:spPr/>
        <p:txBody>
          <a:bodyPr/>
          <a:lstStyle/>
          <a:p>
            <a:pPr algn="just">
              <a:buNone/>
            </a:pPr>
            <a:r>
              <a:rPr lang="it-IT" b="1" dirty="0" smtClean="0">
                <a:solidFill>
                  <a:schemeClr val="accent3">
                    <a:lumMod val="50000"/>
                  </a:schemeClr>
                </a:solidFill>
              </a:rPr>
              <a:t>Produzioni artigianali del territorio</a:t>
            </a:r>
          </a:p>
          <a:p>
            <a:pPr algn="just">
              <a:buNone/>
            </a:pPr>
            <a:r>
              <a:rPr lang="it-IT" b="1" dirty="0" smtClean="0">
                <a:solidFill>
                  <a:schemeClr val="accent3">
                    <a:lumMod val="50000"/>
                  </a:schemeClr>
                </a:solidFill>
              </a:rPr>
              <a:t>	 E’ finalizzata a conservare e valorizzare stili, forme, tecniche proprie della storia artigianale locale e per salvaguardare competenze professionali specifiche degli stessi settori produttivi</a:t>
            </a:r>
            <a:r>
              <a:rPr lang="it-IT" dirty="0" smtClean="0">
                <a:solidFill>
                  <a:schemeClr val="accent3">
                    <a:lumMod val="50000"/>
                  </a:schemeClr>
                </a:solidFill>
              </a:rPr>
              <a:t>. </a:t>
            </a:r>
            <a:endParaRPr lang="it-IT" dirty="0">
              <a:solidFill>
                <a:schemeClr val="accent3">
                  <a:lumMod val="50000"/>
                </a:schemeClr>
              </a:solidFill>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64</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Opzione Produzioni artigianali del territorio </a:t>
            </a:r>
            <a:endParaRPr lang="it-IT" dirty="0"/>
          </a:p>
        </p:txBody>
      </p:sp>
      <p:sp>
        <p:nvSpPr>
          <p:cNvPr id="3" name="Segnaposto contenuto 2"/>
          <p:cNvSpPr>
            <a:spLocks noGrp="1"/>
          </p:cNvSpPr>
          <p:nvPr>
            <p:ph idx="1"/>
          </p:nvPr>
        </p:nvSpPr>
        <p:spPr/>
        <p:txBody>
          <a:bodyPr>
            <a:noAutofit/>
          </a:bodyPr>
          <a:lstStyle/>
          <a:p>
            <a:pPr lvl="0">
              <a:buNone/>
            </a:pPr>
            <a:r>
              <a:rPr lang="it-IT" sz="1200" b="1" dirty="0" smtClean="0">
                <a:solidFill>
                  <a:schemeClr val="accent3">
                    <a:lumMod val="50000"/>
                  </a:schemeClr>
                </a:solidFill>
              </a:rPr>
              <a:t>Competenze</a:t>
            </a:r>
          </a:p>
          <a:p>
            <a:pPr lvl="0">
              <a:buNone/>
            </a:pPr>
            <a:endParaRPr lang="it-IT" sz="1200" b="1" dirty="0" smtClean="0">
              <a:solidFill>
                <a:schemeClr val="accent3">
                  <a:lumMod val="50000"/>
                </a:schemeClr>
              </a:solidFill>
            </a:endParaRPr>
          </a:p>
          <a:p>
            <a:pPr lvl="0"/>
            <a:r>
              <a:rPr lang="it-IT" sz="1200" b="1" dirty="0" smtClean="0">
                <a:solidFill>
                  <a:schemeClr val="accent3">
                    <a:lumMod val="50000"/>
                  </a:schemeClr>
                </a:solidFill>
              </a:rPr>
              <a:t>Utilizzare adeguatamente gli strumenti informatici e i software dedicati agli aspetti produttivi e gestionali</a:t>
            </a:r>
          </a:p>
          <a:p>
            <a:pPr lvl="0"/>
            <a:r>
              <a:rPr lang="it-IT" sz="1200" b="1" dirty="0" smtClean="0">
                <a:solidFill>
                  <a:schemeClr val="accent3">
                    <a:lumMod val="50000"/>
                  </a:schemeClr>
                </a:solidFill>
              </a:rPr>
              <a:t>Selezionare e gestire i processi di produzione in rapporto ai materiali e alle tecnologie specifiche.</a:t>
            </a:r>
          </a:p>
          <a:p>
            <a:pPr lvl="0"/>
            <a:r>
              <a:rPr lang="it-IT" sz="1200" b="1" dirty="0" smtClean="0">
                <a:solidFill>
                  <a:schemeClr val="accent3">
                    <a:lumMod val="50000"/>
                  </a:schemeClr>
                </a:solidFill>
              </a:rPr>
              <a:t>Applicare le procedure che disciplinano i processi produttivi, nel rispetto della normativa sulla sicurezza nei luoghi di vita e di lavoro e sulla tutela dell’ambiente e del territorio.</a:t>
            </a:r>
          </a:p>
          <a:p>
            <a:pPr lvl="0"/>
            <a:r>
              <a:rPr lang="it-IT" sz="1200" b="1" dirty="0" smtClean="0">
                <a:solidFill>
                  <a:schemeClr val="accent3">
                    <a:lumMod val="50000"/>
                  </a:schemeClr>
                </a:solidFill>
              </a:rPr>
              <a:t>Innovare e valorizzare sotto il profilo creativo e tecnico, le produzioni  tradizionali del territorio.</a:t>
            </a:r>
          </a:p>
          <a:p>
            <a:pPr lvl="0"/>
            <a:r>
              <a:rPr lang="it-IT" sz="1200" b="1" dirty="0" smtClean="0">
                <a:solidFill>
                  <a:schemeClr val="accent3">
                    <a:lumMod val="50000"/>
                  </a:schemeClr>
                </a:solidFill>
              </a:rPr>
              <a:t>Riconoscere gli aspetti di efficacia, efficienza ed economicità e applicare i sistemi di controllo-qualità nella propria attività lavorativa. </a:t>
            </a:r>
          </a:p>
          <a:p>
            <a:pPr lvl="0"/>
            <a:r>
              <a:rPr lang="it-IT" sz="1200" b="1" dirty="0" smtClean="0">
                <a:solidFill>
                  <a:schemeClr val="accent3">
                    <a:lumMod val="50000"/>
                  </a:schemeClr>
                </a:solidFill>
              </a:rPr>
              <a:t>Padroneggiare tecniche di lavorazione e adeguati strumenti gestionali nella elaborazione, diffusione e commercializzazione dei prodotti artigianali.</a:t>
            </a:r>
          </a:p>
          <a:p>
            <a:pPr lvl="0"/>
            <a:r>
              <a:rPr lang="it-IT" sz="1200" b="1" dirty="0" smtClean="0">
                <a:solidFill>
                  <a:schemeClr val="accent3">
                    <a:lumMod val="50000"/>
                  </a:schemeClr>
                </a:solidFill>
              </a:rPr>
              <a:t>Intervenire nelle diverse fasi e livelli del processo produttivo, mantenendone la visione sistemica.</a:t>
            </a:r>
          </a:p>
          <a:p>
            <a:pPr lvl="0"/>
            <a:r>
              <a:rPr lang="it-IT" sz="1200" b="1" dirty="0" smtClean="0">
                <a:solidFill>
                  <a:schemeClr val="accent3">
                    <a:lumMod val="50000"/>
                  </a:schemeClr>
                </a:solidFill>
              </a:rPr>
              <a:t>Interpretare ed elaborare in modo innovativo forme e stili delle produzioni tradizionali del settore artigianale di riferimento.</a:t>
            </a:r>
          </a:p>
          <a:p>
            <a:pPr lvl="0"/>
            <a:r>
              <a:rPr lang="it-IT" sz="1200" b="1" dirty="0" smtClean="0">
                <a:solidFill>
                  <a:schemeClr val="accent3">
                    <a:lumMod val="50000"/>
                  </a:schemeClr>
                </a:solidFill>
              </a:rPr>
              <a:t>Utilizzare tecniche tradizionali di lavorazione per la realizzazione di prodotti secondo stili innovativi.</a:t>
            </a:r>
          </a:p>
          <a:p>
            <a:pPr lvl="0"/>
            <a:r>
              <a:rPr lang="it-IT" sz="1200" b="1" dirty="0" smtClean="0">
                <a:solidFill>
                  <a:schemeClr val="accent3">
                    <a:lumMod val="50000"/>
                  </a:schemeClr>
                </a:solidFill>
              </a:rPr>
              <a:t>Visualizzare e presentare progetti e prodotti anche ai fini della  promozione , diffusione  e commercializzazione del prodotto italiano. </a:t>
            </a:r>
          </a:p>
          <a:p>
            <a:pPr lvl="0"/>
            <a:endParaRPr lang="it-IT" sz="1200" b="1" dirty="0" smtClean="0">
              <a:solidFill>
                <a:schemeClr val="accent3">
                  <a:lumMod val="50000"/>
                </a:schemeClr>
              </a:solidFill>
            </a:endParaRPr>
          </a:p>
          <a:p>
            <a:pPr lvl="0"/>
            <a:endParaRPr lang="it-IT" sz="1200" b="1" dirty="0" smtClean="0">
              <a:solidFill>
                <a:schemeClr val="accent3">
                  <a:lumMod val="50000"/>
                </a:schemeClr>
              </a:solidFill>
            </a:endParaRPr>
          </a:p>
          <a:p>
            <a:pPr>
              <a:buNone/>
            </a:pPr>
            <a:r>
              <a:rPr lang="it-IT" sz="1200" b="1" i="1" dirty="0" smtClean="0">
                <a:solidFill>
                  <a:schemeClr val="accent3">
                    <a:lumMod val="50000"/>
                  </a:schemeClr>
                </a:solidFill>
              </a:rPr>
              <a:t>Le competenze dell’indirizzo “Produzioni industriali e artigianali”, nell’opzione “Produzioni artigianali del territorio”, sono sviluppate e integrate in coerenza con la filiera produttiva di riferimento e con le esigenze del territorio.</a:t>
            </a:r>
          </a:p>
          <a:p>
            <a:pPr>
              <a:buNone/>
            </a:pPr>
            <a:r>
              <a:rPr lang="it-IT" sz="1200" b="1" i="1" dirty="0" smtClean="0">
                <a:solidFill>
                  <a:schemeClr val="accent3">
                    <a:lumMod val="50000"/>
                  </a:schemeClr>
                </a:solidFill>
              </a:rPr>
              <a:t> </a:t>
            </a:r>
          </a:p>
          <a:p>
            <a:endParaRPr lang="it-IT" sz="1200" i="1" dirty="0">
              <a:solidFill>
                <a:schemeClr val="accent3">
                  <a:lumMod val="50000"/>
                </a:schemeClr>
              </a:solidFill>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65</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Opzione </a:t>
            </a:r>
            <a:br>
              <a:rPr lang="it-IT" b="1" dirty="0" smtClean="0"/>
            </a:br>
            <a:endParaRPr lang="it-IT" b="1" dirty="0"/>
          </a:p>
        </p:txBody>
      </p:sp>
      <p:sp>
        <p:nvSpPr>
          <p:cNvPr id="3" name="Segnaposto contenuto 2"/>
          <p:cNvSpPr>
            <a:spLocks noGrp="1"/>
          </p:cNvSpPr>
          <p:nvPr>
            <p:ph idx="1"/>
          </p:nvPr>
        </p:nvSpPr>
        <p:spPr/>
        <p:txBody>
          <a:bodyPr/>
          <a:lstStyle/>
          <a:p>
            <a:pPr>
              <a:buNone/>
            </a:pPr>
            <a:r>
              <a:rPr lang="it-IT" b="1" dirty="0" smtClean="0"/>
              <a:t>	</a:t>
            </a:r>
            <a:r>
              <a:rPr lang="it-IT" b="1" dirty="0" smtClean="0">
                <a:solidFill>
                  <a:schemeClr val="accent3">
                    <a:lumMod val="50000"/>
                  </a:schemeClr>
                </a:solidFill>
              </a:rPr>
              <a:t>Produzioni tessili – sartoriali</a:t>
            </a:r>
          </a:p>
          <a:p>
            <a:pPr algn="just">
              <a:buNone/>
            </a:pPr>
            <a:r>
              <a:rPr lang="it-IT" b="1" dirty="0" smtClean="0">
                <a:solidFill>
                  <a:schemeClr val="accent3">
                    <a:lumMod val="50000"/>
                  </a:schemeClr>
                </a:solidFill>
              </a:rPr>
              <a:t>	</a:t>
            </a:r>
            <a:r>
              <a:rPr lang="it-IT" dirty="0" smtClean="0">
                <a:solidFill>
                  <a:schemeClr val="accent3">
                    <a:lumMod val="50000"/>
                  </a:schemeClr>
                </a:solidFill>
              </a:rPr>
              <a:t> </a:t>
            </a:r>
            <a:r>
              <a:rPr lang="it-IT" b="1" dirty="0" smtClean="0">
                <a:solidFill>
                  <a:schemeClr val="accent3">
                    <a:lumMod val="50000"/>
                  </a:schemeClr>
                </a:solidFill>
              </a:rPr>
              <a:t>E’finalizzata a conservare e valorizzare stili, forme, tecniche proprie della  storia artigianale locale e per salvaguardare  competenze professionali specifiche del settore produttivo tessile - sartoriale</a:t>
            </a:r>
            <a:endParaRPr lang="it-IT" b="1" dirty="0">
              <a:solidFill>
                <a:schemeClr val="accent3">
                  <a:lumMod val="50000"/>
                </a:schemeClr>
              </a:solidFill>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66</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dirty="0" smtClean="0"/>
              <a:t/>
            </a:r>
            <a:br>
              <a:rPr lang="it-IT" sz="3600" dirty="0" smtClean="0"/>
            </a:br>
            <a:r>
              <a:rPr lang="it-IT" sz="3600" dirty="0" smtClean="0"/>
              <a:t>Opzione Produzioni tessili - sartoriali</a:t>
            </a:r>
            <a:endParaRPr lang="it-IT" sz="3600" dirty="0"/>
          </a:p>
        </p:txBody>
      </p:sp>
      <p:sp>
        <p:nvSpPr>
          <p:cNvPr id="3" name="Segnaposto contenuto 2"/>
          <p:cNvSpPr>
            <a:spLocks noGrp="1"/>
          </p:cNvSpPr>
          <p:nvPr>
            <p:ph idx="1"/>
          </p:nvPr>
        </p:nvSpPr>
        <p:spPr/>
        <p:txBody>
          <a:bodyPr>
            <a:normAutofit fontScale="47500" lnSpcReduction="20000"/>
          </a:bodyPr>
          <a:lstStyle/>
          <a:p>
            <a:pPr lvl="0">
              <a:buNone/>
            </a:pPr>
            <a:r>
              <a:rPr lang="it-IT" b="1" dirty="0" smtClean="0">
                <a:solidFill>
                  <a:schemeClr val="accent3">
                    <a:lumMod val="50000"/>
                  </a:schemeClr>
                </a:solidFill>
              </a:rPr>
              <a:t>competenze</a:t>
            </a:r>
          </a:p>
          <a:p>
            <a:pPr lvl="0"/>
            <a:r>
              <a:rPr lang="it-IT" b="1" dirty="0" smtClean="0">
                <a:solidFill>
                  <a:schemeClr val="accent3">
                    <a:lumMod val="50000"/>
                  </a:schemeClr>
                </a:solidFill>
              </a:rPr>
              <a:t>Utilizzare adeguatamente gli strumenti informatici e i software dedicati agli aspetti produttivi e gestionali</a:t>
            </a:r>
          </a:p>
          <a:p>
            <a:pPr lvl="0"/>
            <a:r>
              <a:rPr lang="it-IT" b="1" dirty="0" smtClean="0">
                <a:solidFill>
                  <a:schemeClr val="accent3">
                    <a:lumMod val="50000"/>
                  </a:schemeClr>
                </a:solidFill>
              </a:rPr>
              <a:t>Selezionare e gestire i processi della produzione tessile- sartoriale  in rapporto ai materiali e alle tecnologie specifiche.</a:t>
            </a:r>
          </a:p>
          <a:p>
            <a:pPr lvl="0"/>
            <a:r>
              <a:rPr lang="it-IT" b="1" dirty="0" smtClean="0">
                <a:solidFill>
                  <a:schemeClr val="accent3">
                    <a:lumMod val="50000"/>
                  </a:schemeClr>
                </a:solidFill>
              </a:rPr>
              <a:t>Applicare le procedure che disciplinano i processi produttivi tessili - sartoriali, nel rispetto della normativa sulla sicurezza nei luoghi di vita e di lavoro e sulla tutela dell’ambiente e del territorio.</a:t>
            </a:r>
          </a:p>
          <a:p>
            <a:pPr lvl="0"/>
            <a:r>
              <a:rPr lang="it-IT" b="1" dirty="0" smtClean="0">
                <a:solidFill>
                  <a:schemeClr val="accent3">
                    <a:lumMod val="50000"/>
                  </a:schemeClr>
                </a:solidFill>
              </a:rPr>
              <a:t>Innovare e valorizzare sotto il profilo creativo e tecnico, le produzioni tradizionali del territorio.</a:t>
            </a:r>
          </a:p>
          <a:p>
            <a:pPr lvl="0"/>
            <a:r>
              <a:rPr lang="it-IT" b="1" dirty="0" smtClean="0">
                <a:solidFill>
                  <a:schemeClr val="accent3">
                    <a:lumMod val="50000"/>
                  </a:schemeClr>
                </a:solidFill>
              </a:rPr>
              <a:t>Riconoscere gli aspetti di efficacia, efficienza ed economicità e applicare i sistemi di controllo-qualità nella propria attività lavorativa. </a:t>
            </a:r>
          </a:p>
          <a:p>
            <a:pPr lvl="0"/>
            <a:r>
              <a:rPr lang="it-IT" b="1" dirty="0" smtClean="0">
                <a:solidFill>
                  <a:schemeClr val="accent3">
                    <a:lumMod val="50000"/>
                  </a:schemeClr>
                </a:solidFill>
              </a:rPr>
              <a:t>Interpretare ed elaborare in modo innovativo forme e stili delle produzioni tradizionali del settore tessile - artigianale.</a:t>
            </a:r>
          </a:p>
          <a:p>
            <a:pPr lvl="0"/>
            <a:r>
              <a:rPr lang="it-IT" b="1" dirty="0" smtClean="0">
                <a:solidFill>
                  <a:schemeClr val="accent3">
                    <a:lumMod val="50000"/>
                  </a:schemeClr>
                </a:solidFill>
              </a:rPr>
              <a:t>Padroneggiare tecniche di lavorazione e adeguati strumenti gestionali nella elaborazione, diffusione e commercializzazione dei prodotti  artigianali.</a:t>
            </a:r>
          </a:p>
          <a:p>
            <a:pPr lvl="0"/>
            <a:r>
              <a:rPr lang="it-IT" b="1" dirty="0" smtClean="0">
                <a:solidFill>
                  <a:schemeClr val="accent3">
                    <a:lumMod val="50000"/>
                  </a:schemeClr>
                </a:solidFill>
              </a:rPr>
              <a:t>Intervenire nelle diverse fasi e livelli dei processi produttivi tessili e sartoriali, mantenendone la visione sistemica.</a:t>
            </a:r>
          </a:p>
          <a:p>
            <a:pPr lvl="0"/>
            <a:endParaRPr lang="it-IT" b="1" dirty="0" smtClean="0">
              <a:solidFill>
                <a:schemeClr val="accent3">
                  <a:lumMod val="50000"/>
                </a:schemeClr>
              </a:solidFill>
            </a:endParaRPr>
          </a:p>
          <a:p>
            <a:r>
              <a:rPr lang="it-IT" b="1" dirty="0" smtClean="0">
                <a:solidFill>
                  <a:schemeClr val="accent3">
                    <a:lumMod val="50000"/>
                  </a:schemeClr>
                </a:solidFill>
              </a:rPr>
              <a:t> </a:t>
            </a:r>
            <a:r>
              <a:rPr lang="it-IT" b="1" i="1" dirty="0" smtClean="0">
                <a:solidFill>
                  <a:schemeClr val="accent3">
                    <a:lumMod val="50000"/>
                  </a:schemeClr>
                </a:solidFill>
              </a:rPr>
              <a:t>Le competenze dell’indirizzo “Produzioni industriali e artigianali”, nell’opzione “Produzioni tessili - sartoriali”, sono sviluppate e integrate in coerenza con la filiera produttiva di riferimento e con le esigenze del territorio</a:t>
            </a:r>
            <a:endParaRPr lang="it-IT" b="1" i="1" dirty="0">
              <a:solidFill>
                <a:schemeClr val="accent3">
                  <a:lumMod val="50000"/>
                </a:schemeClr>
              </a:solidFill>
            </a:endParaRPr>
          </a:p>
        </p:txBody>
      </p:sp>
      <p:sp>
        <p:nvSpPr>
          <p:cNvPr id="5" name="Segnaposto numero diapositiva 4"/>
          <p:cNvSpPr>
            <a:spLocks noGrp="1"/>
          </p:cNvSpPr>
          <p:nvPr>
            <p:ph type="sldNum" sz="quarter" idx="12"/>
          </p:nvPr>
        </p:nvSpPr>
        <p:spPr/>
        <p:txBody>
          <a:bodyPr/>
          <a:lstStyle/>
          <a:p>
            <a:fld id="{C3B6EE2E-BD5C-410A-980C-4B4BD7DA84C4}" type="slidenum">
              <a:rPr lang="it-IT" smtClean="0"/>
              <a:pPr/>
              <a:t>67</a:t>
            </a:fld>
            <a:endParaRPr lang="it-IT"/>
          </a:p>
        </p:txBody>
      </p:sp>
      <p:sp>
        <p:nvSpPr>
          <p:cNvPr id="6" name="Segnaposto piè di pagina 5"/>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229600" cy="777875"/>
          </a:xfrm>
        </p:spPr>
        <p:txBody>
          <a:bodyPr/>
          <a:lstStyle/>
          <a:p>
            <a:pPr algn="ctr">
              <a:buFont typeface="Arial" pitchFamily="34" charset="0"/>
              <a:buNone/>
              <a:defRPr/>
            </a:pPr>
            <a:r>
              <a:rPr lang="it-IT" sz="2000" b="1" dirty="0">
                <a:solidFill>
                  <a:schemeClr val="accent6">
                    <a:lumMod val="75000"/>
                  </a:schemeClr>
                </a:solidFill>
                <a:effectLst>
                  <a:outerShdw blurRad="38100" dist="38100" dir="2700000" algn="tl">
                    <a:srgbClr val="000000">
                      <a:alpha val="43137"/>
                    </a:srgbClr>
                  </a:outerShdw>
                </a:effectLst>
              </a:rPr>
              <a:t>COME CAMBIANO GLI ISTITUTI PROFESSIONALI</a:t>
            </a:r>
          </a:p>
        </p:txBody>
      </p:sp>
      <p:sp>
        <p:nvSpPr>
          <p:cNvPr id="7171" name="Rectangle 3"/>
          <p:cNvSpPr>
            <a:spLocks noGrp="1" noChangeArrowheads="1"/>
          </p:cNvSpPr>
          <p:nvPr>
            <p:ph type="body" sz="half" idx="1"/>
          </p:nvPr>
        </p:nvSpPr>
        <p:spPr>
          <a:xfrm>
            <a:off x="468313" y="1268413"/>
            <a:ext cx="2879725" cy="460375"/>
          </a:xfrm>
          <a:ln w="19050">
            <a:solidFill>
              <a:srgbClr val="000066"/>
            </a:solidFill>
          </a:ln>
        </p:spPr>
        <p:txBody>
          <a:bodyPr/>
          <a:lstStyle/>
          <a:p>
            <a:pPr algn="ctr">
              <a:lnSpc>
                <a:spcPct val="90000"/>
              </a:lnSpc>
              <a:buFontTx/>
              <a:buNone/>
              <a:defRPr/>
            </a:pPr>
            <a:r>
              <a:rPr lang="it-IT" sz="2000" b="1" dirty="0">
                <a:solidFill>
                  <a:schemeClr val="accent6">
                    <a:lumMod val="75000"/>
                  </a:schemeClr>
                </a:solidFill>
              </a:rPr>
              <a:t>COME ERANO</a:t>
            </a:r>
          </a:p>
        </p:txBody>
      </p:sp>
      <p:sp>
        <p:nvSpPr>
          <p:cNvPr id="5124" name="Text Box 4"/>
          <p:cNvSpPr txBox="1">
            <a:spLocks noChangeArrowheads="1"/>
          </p:cNvSpPr>
          <p:nvPr/>
        </p:nvSpPr>
        <p:spPr bwMode="auto">
          <a:xfrm>
            <a:off x="323850" y="1773238"/>
            <a:ext cx="1871663" cy="366712"/>
          </a:xfrm>
          <a:prstGeom prst="rect">
            <a:avLst/>
          </a:prstGeom>
          <a:noFill/>
          <a:ln w="9525">
            <a:noFill/>
            <a:miter lim="800000"/>
            <a:headEnd/>
            <a:tailEnd/>
          </a:ln>
        </p:spPr>
        <p:txBody>
          <a:bodyPr>
            <a:spAutoFit/>
          </a:bodyPr>
          <a:lstStyle/>
          <a:p>
            <a:pPr>
              <a:spcBef>
                <a:spcPct val="50000"/>
              </a:spcBef>
            </a:pPr>
            <a:endParaRPr lang="it-IT"/>
          </a:p>
        </p:txBody>
      </p:sp>
      <p:sp>
        <p:nvSpPr>
          <p:cNvPr id="5125" name="Rectangle 5"/>
          <p:cNvSpPr>
            <a:spLocks noChangeArrowheads="1"/>
          </p:cNvSpPr>
          <p:nvPr/>
        </p:nvSpPr>
        <p:spPr bwMode="auto">
          <a:xfrm>
            <a:off x="4859338" y="1268413"/>
            <a:ext cx="3827462" cy="460375"/>
          </a:xfrm>
          <a:prstGeom prst="rect">
            <a:avLst/>
          </a:prstGeom>
          <a:noFill/>
          <a:ln w="19050">
            <a:solidFill>
              <a:srgbClr val="C00000"/>
            </a:solidFill>
            <a:miter lim="800000"/>
            <a:headEnd/>
            <a:tailEnd/>
          </a:ln>
        </p:spPr>
        <p:txBody>
          <a:bodyPr/>
          <a:lstStyle/>
          <a:p>
            <a:pPr marL="342900" indent="-342900" algn="ctr">
              <a:lnSpc>
                <a:spcPct val="90000"/>
              </a:lnSpc>
              <a:spcBef>
                <a:spcPct val="20000"/>
              </a:spcBef>
            </a:pPr>
            <a:r>
              <a:rPr lang="it-IT" sz="2000" b="1" dirty="0" smtClean="0">
                <a:solidFill>
                  <a:srgbClr val="C00000"/>
                </a:solidFill>
              </a:rPr>
              <a:t>COME SONO</a:t>
            </a:r>
            <a:endParaRPr lang="it-IT" sz="2000" b="1" dirty="0">
              <a:solidFill>
                <a:srgbClr val="C00000"/>
              </a:solidFill>
            </a:endParaRPr>
          </a:p>
        </p:txBody>
      </p:sp>
      <p:sp>
        <p:nvSpPr>
          <p:cNvPr id="5126" name="Rectangle 6"/>
          <p:cNvSpPr>
            <a:spLocks noChangeArrowheads="1"/>
          </p:cNvSpPr>
          <p:nvPr/>
        </p:nvSpPr>
        <p:spPr bwMode="auto">
          <a:xfrm>
            <a:off x="4859338" y="1916113"/>
            <a:ext cx="3827462" cy="4608512"/>
          </a:xfrm>
          <a:prstGeom prst="rect">
            <a:avLst/>
          </a:prstGeom>
          <a:noFill/>
          <a:ln w="19050">
            <a:solidFill>
              <a:srgbClr val="C00000"/>
            </a:solidFill>
            <a:miter lim="800000"/>
            <a:headEnd/>
            <a:tailEnd/>
          </a:ln>
        </p:spPr>
        <p:txBody>
          <a:bodyPr/>
          <a:lstStyle/>
          <a:p>
            <a:pPr marL="342900" indent="-342900" algn="ctr">
              <a:lnSpc>
                <a:spcPct val="90000"/>
              </a:lnSpc>
              <a:spcBef>
                <a:spcPct val="20000"/>
              </a:spcBef>
            </a:pPr>
            <a:endParaRPr lang="it-IT" sz="2000"/>
          </a:p>
        </p:txBody>
      </p:sp>
      <p:sp>
        <p:nvSpPr>
          <p:cNvPr id="7176" name="Rectangle 8"/>
          <p:cNvSpPr>
            <a:spLocks noChangeArrowheads="1"/>
          </p:cNvSpPr>
          <p:nvPr/>
        </p:nvSpPr>
        <p:spPr bwMode="auto">
          <a:xfrm>
            <a:off x="468313" y="1989138"/>
            <a:ext cx="2879725" cy="4535487"/>
          </a:xfrm>
          <a:prstGeom prst="rect">
            <a:avLst/>
          </a:prstGeom>
          <a:noFill/>
          <a:ln w="28575">
            <a:solidFill>
              <a:schemeClr val="accent6">
                <a:lumMod val="75000"/>
              </a:schemeClr>
            </a:solidFill>
            <a:miter lim="800000"/>
            <a:headEnd/>
            <a:tailEnd/>
          </a:ln>
          <a:effectLst/>
        </p:spPr>
        <p:txBody>
          <a:bodyPr/>
          <a:lstStyle/>
          <a:p>
            <a:pPr marL="342900" indent="-342900" algn="ctr">
              <a:lnSpc>
                <a:spcPct val="90000"/>
              </a:lnSpc>
              <a:spcBef>
                <a:spcPct val="20000"/>
              </a:spcBef>
              <a:buFont typeface="Arial" pitchFamily="34" charset="0"/>
              <a:buNone/>
              <a:defRPr/>
            </a:pPr>
            <a:endParaRPr lang="it-IT" sz="2000">
              <a:latin typeface="Arial" pitchFamily="34" charset="0"/>
            </a:endParaRPr>
          </a:p>
        </p:txBody>
      </p:sp>
      <p:sp>
        <p:nvSpPr>
          <p:cNvPr id="7177" name="Text Box 9"/>
          <p:cNvSpPr txBox="1">
            <a:spLocks noChangeArrowheads="1"/>
          </p:cNvSpPr>
          <p:nvPr/>
        </p:nvSpPr>
        <p:spPr bwMode="auto">
          <a:xfrm>
            <a:off x="468313" y="2997200"/>
            <a:ext cx="2879725" cy="1569660"/>
          </a:xfrm>
          <a:prstGeom prst="rect">
            <a:avLst/>
          </a:prstGeom>
          <a:noFill/>
          <a:ln w="9525">
            <a:noFill/>
            <a:miter lim="800000"/>
            <a:headEnd/>
            <a:tailEnd/>
          </a:ln>
          <a:effectLst/>
        </p:spPr>
        <p:txBody>
          <a:bodyPr>
            <a:spAutoFit/>
          </a:bodyPr>
          <a:lstStyle/>
          <a:p>
            <a:pPr algn="ctr">
              <a:spcBef>
                <a:spcPct val="50000"/>
              </a:spcBef>
              <a:buFont typeface="Arial" pitchFamily="34" charset="0"/>
              <a:buNone/>
              <a:defRPr/>
            </a:pPr>
            <a:r>
              <a:rPr lang="it-IT" sz="2400" b="1" dirty="0" smtClean="0">
                <a:solidFill>
                  <a:schemeClr val="accent6">
                    <a:lumMod val="75000"/>
                  </a:schemeClr>
                </a:solidFill>
                <a:latin typeface="Arial" pitchFamily="34" charset="0"/>
              </a:rPr>
              <a:t>4 settori</a:t>
            </a:r>
            <a:endParaRPr lang="it-IT" sz="2400" dirty="0">
              <a:solidFill>
                <a:schemeClr val="accent6">
                  <a:lumMod val="75000"/>
                </a:schemeClr>
              </a:solidFill>
              <a:latin typeface="Arial" pitchFamily="34" charset="0"/>
            </a:endParaRPr>
          </a:p>
          <a:p>
            <a:pPr algn="ctr">
              <a:spcBef>
                <a:spcPct val="50000"/>
              </a:spcBef>
              <a:buFont typeface="Arial" pitchFamily="34" charset="0"/>
              <a:buNone/>
              <a:defRPr/>
            </a:pPr>
            <a:r>
              <a:rPr lang="it-IT" sz="2400" dirty="0">
                <a:solidFill>
                  <a:schemeClr val="accent6">
                    <a:lumMod val="75000"/>
                  </a:schemeClr>
                </a:solidFill>
                <a:latin typeface="Arial" pitchFamily="34" charset="0"/>
              </a:rPr>
              <a:t>e</a:t>
            </a:r>
          </a:p>
          <a:p>
            <a:pPr algn="ctr">
              <a:spcBef>
                <a:spcPct val="50000"/>
              </a:spcBef>
              <a:buFont typeface="Arial" pitchFamily="34" charset="0"/>
              <a:buNone/>
              <a:defRPr/>
            </a:pPr>
            <a:r>
              <a:rPr lang="it-IT" sz="2400" b="1" dirty="0">
                <a:solidFill>
                  <a:schemeClr val="accent6">
                    <a:lumMod val="75000"/>
                  </a:schemeClr>
                </a:solidFill>
                <a:latin typeface="Arial" pitchFamily="34" charset="0"/>
              </a:rPr>
              <a:t>27 indirizzi</a:t>
            </a:r>
            <a:endParaRPr lang="it-IT" sz="2400" dirty="0">
              <a:solidFill>
                <a:schemeClr val="accent6">
                  <a:lumMod val="75000"/>
                </a:schemeClr>
              </a:solidFill>
              <a:latin typeface="Arial" pitchFamily="34" charset="0"/>
            </a:endParaRPr>
          </a:p>
        </p:txBody>
      </p:sp>
      <p:sp>
        <p:nvSpPr>
          <p:cNvPr id="5129" name="Text Box 10"/>
          <p:cNvSpPr txBox="1">
            <a:spLocks noChangeArrowheads="1"/>
          </p:cNvSpPr>
          <p:nvPr/>
        </p:nvSpPr>
        <p:spPr bwMode="auto">
          <a:xfrm>
            <a:off x="4859338" y="1916113"/>
            <a:ext cx="3816350" cy="2554545"/>
          </a:xfrm>
          <a:prstGeom prst="rect">
            <a:avLst/>
          </a:prstGeom>
          <a:noFill/>
          <a:ln w="9525">
            <a:noFill/>
            <a:miter lim="800000"/>
            <a:headEnd/>
            <a:tailEnd/>
          </a:ln>
        </p:spPr>
        <p:txBody>
          <a:bodyPr>
            <a:spAutoFit/>
          </a:bodyPr>
          <a:lstStyle/>
          <a:p>
            <a:pPr algn="ctr">
              <a:spcBef>
                <a:spcPct val="50000"/>
              </a:spcBef>
            </a:pPr>
            <a:endParaRPr lang="it-IT" b="1" dirty="0" smtClean="0">
              <a:solidFill>
                <a:srgbClr val="C00000"/>
              </a:solidFill>
            </a:endParaRPr>
          </a:p>
          <a:p>
            <a:pPr algn="ctr">
              <a:spcBef>
                <a:spcPct val="50000"/>
              </a:spcBef>
            </a:pPr>
            <a:r>
              <a:rPr lang="it-IT" b="1" dirty="0" smtClean="0">
                <a:solidFill>
                  <a:srgbClr val="C00000"/>
                </a:solidFill>
              </a:rPr>
              <a:t>Settore Industria e Artigianato </a:t>
            </a:r>
          </a:p>
          <a:p>
            <a:endParaRPr lang="it-IT" sz="1200" b="1" dirty="0" smtClean="0">
              <a:solidFill>
                <a:srgbClr val="FF0000"/>
              </a:solidFill>
            </a:endParaRPr>
          </a:p>
          <a:p>
            <a:pPr>
              <a:spcBef>
                <a:spcPct val="50000"/>
              </a:spcBef>
              <a:buBlip>
                <a:blip r:embed="rId3"/>
              </a:buBlip>
            </a:pPr>
            <a:r>
              <a:rPr lang="it-IT" sz="1400" b="1" dirty="0" smtClean="0">
                <a:solidFill>
                  <a:srgbClr val="C00000"/>
                </a:solidFill>
              </a:rPr>
              <a:t>Manutenzione ed assistenza tecnica C2</a:t>
            </a:r>
          </a:p>
          <a:p>
            <a:endParaRPr lang="it-IT" sz="1400" b="1" dirty="0" smtClean="0">
              <a:solidFill>
                <a:srgbClr val="FF0000"/>
              </a:solidFill>
            </a:endParaRPr>
          </a:p>
          <a:p>
            <a:r>
              <a:rPr lang="it-IT" sz="1400" b="1" dirty="0" smtClean="0">
                <a:solidFill>
                  <a:srgbClr val="FF0000"/>
                </a:solidFill>
              </a:rPr>
              <a:t>	</a:t>
            </a:r>
            <a:r>
              <a:rPr lang="it-IT" sz="1400" b="1" dirty="0" smtClean="0">
                <a:solidFill>
                  <a:srgbClr val="D45B3A"/>
                </a:solidFill>
              </a:rPr>
              <a:t>Opzione</a:t>
            </a:r>
            <a:r>
              <a:rPr lang="it-IT" sz="1200" b="1" dirty="0" smtClean="0">
                <a:solidFill>
                  <a:srgbClr val="D45B3A"/>
                </a:solidFill>
              </a:rPr>
              <a:t> </a:t>
            </a:r>
          </a:p>
          <a:p>
            <a:endParaRPr lang="it-IT" sz="1200" b="1" dirty="0" smtClean="0">
              <a:solidFill>
                <a:srgbClr val="D45B3A"/>
              </a:solidFill>
            </a:endParaRPr>
          </a:p>
          <a:p>
            <a:pPr marL="342900" indent="-342900">
              <a:buFont typeface="+mj-lt"/>
              <a:buAutoNum type="arabicPeriod"/>
            </a:pPr>
            <a:r>
              <a:rPr lang="it-IT" sz="1400" b="1" dirty="0" smtClean="0">
                <a:solidFill>
                  <a:srgbClr val="D45B3A"/>
                </a:solidFill>
              </a:rPr>
              <a:t>Apparati, impianti e servizi tecnici industriali e civili</a:t>
            </a:r>
          </a:p>
          <a:p>
            <a:pPr marL="342900" indent="-342900">
              <a:buFont typeface="+mj-lt"/>
              <a:buAutoNum type="arabicPeriod"/>
            </a:pPr>
            <a:r>
              <a:rPr lang="it-IT" sz="1400" b="1" dirty="0" smtClean="0">
                <a:solidFill>
                  <a:srgbClr val="D45B3A"/>
                </a:solidFill>
              </a:rPr>
              <a:t>Manutenzione mezzi di trasporto</a:t>
            </a:r>
          </a:p>
        </p:txBody>
      </p:sp>
      <p:sp>
        <p:nvSpPr>
          <p:cNvPr id="11" name="AutoShape 19"/>
          <p:cNvSpPr>
            <a:spLocks noChangeArrowheads="1"/>
          </p:cNvSpPr>
          <p:nvPr/>
        </p:nvSpPr>
        <p:spPr bwMode="auto">
          <a:xfrm>
            <a:off x="3419475" y="2311400"/>
            <a:ext cx="1295400" cy="2633663"/>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2">
              <a:lumMod val="40000"/>
              <a:lumOff val="60000"/>
            </a:schemeClr>
          </a:solidFill>
          <a:ln w="9525">
            <a:solidFill>
              <a:srgbClr val="DDDDDD"/>
            </a:solidFill>
            <a:miter lim="800000"/>
            <a:headEnd/>
            <a:tailEnd/>
          </a:ln>
          <a:effectLst/>
        </p:spPr>
        <p:txBody>
          <a:bodyPr wrap="none" anchor="ctr"/>
          <a:lstStyle/>
          <a:p>
            <a:pPr>
              <a:buFont typeface="Arial" pitchFamily="34" charset="0"/>
              <a:buNone/>
              <a:defRPr/>
            </a:pPr>
            <a:endParaRPr lang="it-IT">
              <a:latin typeface="Arial" pitchFamily="34" charset="0"/>
            </a:endParaRPr>
          </a:p>
        </p:txBody>
      </p:sp>
      <p:sp>
        <p:nvSpPr>
          <p:cNvPr id="5135" name="Segnaposto numero diapositiva 3"/>
          <p:cNvSpPr txBox="1">
            <a:spLocks noGrp="1"/>
          </p:cNvSpPr>
          <p:nvPr/>
        </p:nvSpPr>
        <p:spPr bwMode="auto">
          <a:xfrm>
            <a:off x="6553200" y="6357938"/>
            <a:ext cx="2132013" cy="455612"/>
          </a:xfrm>
          <a:prstGeom prst="rect">
            <a:avLst/>
          </a:prstGeom>
          <a:noFill/>
          <a:ln w="9525">
            <a:noFill/>
            <a:round/>
            <a:headEnd/>
            <a:tailEnd/>
          </a:ln>
        </p:spPr>
        <p:txBody>
          <a:bodyPr lIns="90000" tIns="46800" rIns="90000" bIns="46800" anchor="b"/>
          <a:lstStyle/>
          <a:p>
            <a:pPr algn="r">
              <a:lnSpc>
                <a:spcPct val="100000"/>
              </a:lnSpc>
              <a:buFont typeface="Arial Black"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1769055-25B2-47E7-BC83-8BDD4918C07B}" type="slidenum">
              <a:rPr lang="it-IT" sz="1200">
                <a:solidFill>
                  <a:srgbClr val="000000"/>
                </a:solidFill>
                <a:latin typeface="Arial Black" pitchFamily="34" charset="0"/>
              </a:rPr>
              <a:pPr algn="r">
                <a:lnSpc>
                  <a:spcPct val="100000"/>
                </a:lnSpc>
                <a:buFont typeface="Arial Black"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68</a:t>
            </a:fld>
            <a:endParaRPr lang="it-IT" sz="1200">
              <a:solidFill>
                <a:srgbClr val="000000"/>
              </a:solidFill>
              <a:latin typeface="Arial Black" pitchFamily="34" charset="0"/>
            </a:endParaRPr>
          </a:p>
        </p:txBody>
      </p:sp>
      <p:sp>
        <p:nvSpPr>
          <p:cNvPr id="12" name="Segnaposto numero diapositiva 11"/>
          <p:cNvSpPr>
            <a:spLocks noGrp="1"/>
          </p:cNvSpPr>
          <p:nvPr>
            <p:ph type="sldNum" sz="quarter" idx="12"/>
          </p:nvPr>
        </p:nvSpPr>
        <p:spPr/>
        <p:txBody>
          <a:bodyPr/>
          <a:lstStyle/>
          <a:p>
            <a:endParaRPr lang="it-IT" dirty="0"/>
          </a:p>
        </p:txBody>
      </p:sp>
      <p:sp>
        <p:nvSpPr>
          <p:cNvPr id="13" name="Segnaposto piè di pagina 12"/>
          <p:cNvSpPr>
            <a:spLocks noGrp="1"/>
          </p:cNvSpPr>
          <p:nvPr>
            <p:ph type="ftr" sz="quarter" idx="11"/>
          </p:nvPr>
        </p:nvSpPr>
        <p:spPr/>
        <p:txBody>
          <a:bodyPr/>
          <a:lstStyle/>
          <a:p>
            <a:r>
              <a:rPr lang="it-IT" smtClean="0"/>
              <a:t>LILIANA BORRELLO</a:t>
            </a:r>
            <a:endParaRPr lang="it-IT"/>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625" y="785813"/>
            <a:ext cx="8229600" cy="2009775"/>
          </a:xfrm>
        </p:spPr>
        <p:txBody>
          <a:bodyPr>
            <a:noAutofit/>
          </a:bodyPr>
          <a:lstStyle/>
          <a:p>
            <a:pPr algn="r" eaLnBrk="1" fontAlgn="auto" hangingPunct="1">
              <a:spcAft>
                <a:spcPts val="0"/>
              </a:spcAft>
              <a:defRPr/>
            </a:pPr>
            <a:r>
              <a:rPr lang="it-IT" sz="4400" dirty="0" smtClean="0">
                <a:solidFill>
                  <a:srgbClr val="009900"/>
                </a:solidFill>
              </a:rPr>
              <a:t>INDIRIZZO</a:t>
            </a:r>
            <a:br>
              <a:rPr lang="it-IT" sz="4400" dirty="0" smtClean="0">
                <a:solidFill>
                  <a:srgbClr val="009900"/>
                </a:solidFill>
              </a:rPr>
            </a:br>
            <a:r>
              <a:rPr lang="it-IT" sz="4400" b="1" dirty="0" smtClean="0">
                <a:solidFill>
                  <a:srgbClr val="009900"/>
                </a:solidFill>
                <a:effectLst>
                  <a:outerShdw blurRad="38100" dist="38100" dir="2700000" algn="tl">
                    <a:srgbClr val="000000">
                      <a:alpha val="43137"/>
                    </a:srgbClr>
                  </a:outerShdw>
                </a:effectLst>
              </a:rPr>
              <a:t>MANUTENZIONE</a:t>
            </a:r>
            <a:br>
              <a:rPr lang="it-IT" sz="4400" b="1" dirty="0" smtClean="0">
                <a:solidFill>
                  <a:srgbClr val="009900"/>
                </a:solidFill>
                <a:effectLst>
                  <a:outerShdw blurRad="38100" dist="38100" dir="2700000" algn="tl">
                    <a:srgbClr val="000000">
                      <a:alpha val="43137"/>
                    </a:srgbClr>
                  </a:outerShdw>
                </a:effectLst>
              </a:rPr>
            </a:br>
            <a:r>
              <a:rPr lang="it-IT" sz="4400" b="1" dirty="0" smtClean="0">
                <a:solidFill>
                  <a:srgbClr val="009900"/>
                </a:solidFill>
                <a:effectLst>
                  <a:outerShdw blurRad="38100" dist="38100" dir="2700000" algn="tl">
                    <a:srgbClr val="000000">
                      <a:alpha val="43137"/>
                    </a:srgbClr>
                  </a:outerShdw>
                </a:effectLst>
              </a:rPr>
              <a:t>E ASSISTENZA TECNICA</a:t>
            </a:r>
            <a:endParaRPr lang="it-IT" sz="4400" b="1" dirty="0">
              <a:solidFill>
                <a:srgbClr val="009900"/>
              </a:solidFill>
              <a:effectLst>
                <a:outerShdw blurRad="38100" dist="38100" dir="2700000" algn="tl">
                  <a:srgbClr val="000000">
                    <a:alpha val="43137"/>
                  </a:srgbClr>
                </a:outerShdw>
              </a:effectLst>
            </a:endParaRPr>
          </a:p>
        </p:txBody>
      </p:sp>
      <p:sp>
        <p:nvSpPr>
          <p:cNvPr id="4" name="Segnaposto contenuto 3"/>
          <p:cNvSpPr>
            <a:spLocks noGrp="1"/>
          </p:cNvSpPr>
          <p:nvPr>
            <p:ph idx="1"/>
          </p:nvPr>
        </p:nvSpPr>
        <p:spPr>
          <a:xfrm>
            <a:off x="0" y="2857500"/>
            <a:ext cx="9144000" cy="3429000"/>
          </a:xfrm>
        </p:spPr>
        <p:txBody>
          <a:bodyPr>
            <a:noAutofit/>
          </a:bodyPr>
          <a:lstStyle/>
          <a:p>
            <a:pPr marL="274320" indent="-274320" eaLnBrk="1" fontAlgn="auto" hangingPunct="1">
              <a:spcAft>
                <a:spcPts val="0"/>
              </a:spcAft>
              <a:buClr>
                <a:schemeClr val="accent3"/>
              </a:buClr>
              <a:buFont typeface="Wingdings 2"/>
              <a:buNone/>
              <a:defRPr/>
            </a:pPr>
            <a:r>
              <a:rPr lang="it-IT" sz="2400" dirty="0" smtClean="0">
                <a:solidFill>
                  <a:srgbClr val="009900"/>
                </a:solidFill>
                <a:latin typeface="+mj-lt"/>
              </a:rPr>
              <a:t>PROFILO</a:t>
            </a:r>
          </a:p>
          <a:p>
            <a:pPr marL="274320" indent="-274320" eaLnBrk="1" fontAlgn="auto" hangingPunct="1">
              <a:spcAft>
                <a:spcPts val="0"/>
              </a:spcAft>
              <a:buClr>
                <a:schemeClr val="accent3"/>
              </a:buClr>
              <a:buFont typeface="Wingdings 2"/>
              <a:buNone/>
              <a:defRPr/>
            </a:pPr>
            <a:r>
              <a:rPr lang="it-IT" sz="2400" dirty="0" smtClean="0">
                <a:solidFill>
                  <a:srgbClr val="009900"/>
                </a:solidFill>
                <a:latin typeface="+mj-lt"/>
              </a:rPr>
              <a:t>Il Diplomato possiede le competenze per </a:t>
            </a:r>
            <a:r>
              <a:rPr lang="it-IT" sz="2400" b="1" dirty="0" smtClean="0">
                <a:solidFill>
                  <a:srgbClr val="009900"/>
                </a:solidFill>
                <a:effectLst>
                  <a:outerShdw blurRad="38100" dist="38100" dir="2700000" algn="tl">
                    <a:srgbClr val="000000">
                      <a:alpha val="43137"/>
                    </a:srgbClr>
                  </a:outerShdw>
                </a:effectLst>
                <a:latin typeface="+mj-lt"/>
              </a:rPr>
              <a:t>gestire, organizzare ed effettuare interventi</a:t>
            </a:r>
            <a:r>
              <a:rPr lang="it-IT" sz="2400" b="1" dirty="0" smtClean="0">
                <a:solidFill>
                  <a:srgbClr val="009900"/>
                </a:solidFill>
                <a:latin typeface="+mj-lt"/>
              </a:rPr>
              <a:t> </a:t>
            </a:r>
            <a:r>
              <a:rPr lang="it-IT" sz="2400" dirty="0" smtClean="0">
                <a:solidFill>
                  <a:srgbClr val="009900"/>
                </a:solidFill>
                <a:latin typeface="+mj-lt"/>
              </a:rPr>
              <a:t>di installazione e manutenzione ordinaria, di diagnostica, riparazione e collaudo relativamente a piccoli sistemi, impianti e apparecchi tecnici, anche marittimi </a:t>
            </a:r>
          </a:p>
          <a:p>
            <a:pPr marL="274320" indent="-274320" eaLnBrk="1" fontAlgn="auto" hangingPunct="1">
              <a:spcAft>
                <a:spcPts val="0"/>
              </a:spcAft>
              <a:buClr>
                <a:schemeClr val="accent3"/>
              </a:buClr>
              <a:buFont typeface="Wingdings 2"/>
              <a:buNone/>
              <a:defRPr/>
            </a:pPr>
            <a:r>
              <a:rPr lang="it-IT" sz="2400" dirty="0" smtClean="0">
                <a:solidFill>
                  <a:srgbClr val="009900"/>
                </a:solidFill>
                <a:latin typeface="+mj-lt"/>
              </a:rPr>
              <a:t>Le sue competenze tecnico-professionali sono riferite alle </a:t>
            </a:r>
            <a:r>
              <a:rPr lang="it-IT" sz="2400" b="1" dirty="0" smtClean="0">
                <a:solidFill>
                  <a:srgbClr val="009900"/>
                </a:solidFill>
                <a:effectLst>
                  <a:outerShdw blurRad="38100" dist="38100" dir="2700000" algn="tl">
                    <a:srgbClr val="000000">
                      <a:alpha val="43137"/>
                    </a:srgbClr>
                  </a:outerShdw>
                </a:effectLst>
                <a:latin typeface="+mj-lt"/>
              </a:rPr>
              <a:t>filiere dei settori produttivi generali </a:t>
            </a:r>
            <a:r>
              <a:rPr lang="it-IT" sz="2400" b="1" dirty="0" smtClean="0">
                <a:solidFill>
                  <a:srgbClr val="009900"/>
                </a:solidFill>
                <a:latin typeface="+mj-lt"/>
              </a:rPr>
              <a:t> </a:t>
            </a:r>
            <a:r>
              <a:rPr lang="it-IT" sz="2400" dirty="0" smtClean="0">
                <a:solidFill>
                  <a:srgbClr val="009900"/>
                </a:solidFill>
                <a:latin typeface="+mj-lt"/>
              </a:rPr>
              <a:t> e specificamente sviluppate in relazione alle </a:t>
            </a:r>
            <a:r>
              <a:rPr lang="it-IT" sz="2400" b="1" dirty="0" smtClean="0">
                <a:solidFill>
                  <a:srgbClr val="009900"/>
                </a:solidFill>
                <a:effectLst>
                  <a:outerShdw blurRad="38100" dist="38100" dir="2700000" algn="tl">
                    <a:srgbClr val="000000">
                      <a:alpha val="43137"/>
                    </a:srgbClr>
                  </a:outerShdw>
                </a:effectLst>
                <a:latin typeface="+mj-lt"/>
              </a:rPr>
              <a:t>esigenze </a:t>
            </a:r>
            <a:r>
              <a:rPr lang="it-IT" b="1" dirty="0" smtClean="0">
                <a:solidFill>
                  <a:srgbClr val="009900"/>
                </a:solidFill>
                <a:effectLst>
                  <a:outerShdw blurRad="38100" dist="38100" dir="2700000" algn="tl">
                    <a:srgbClr val="000000">
                      <a:alpha val="43137"/>
                    </a:srgbClr>
                  </a:outerShdw>
                </a:effectLst>
                <a:latin typeface="+mj-lt"/>
              </a:rPr>
              <a:t>espresse dal territorio </a:t>
            </a:r>
            <a:endParaRPr lang="it-IT" b="1" dirty="0" smtClean="0">
              <a:solidFill>
                <a:srgbClr val="009900"/>
              </a:solidFill>
              <a:latin typeface="+mj-lt"/>
            </a:endParaRPr>
          </a:p>
        </p:txBody>
      </p:sp>
      <p:sp>
        <p:nvSpPr>
          <p:cNvPr id="5" name="Segnaposto numero diapositiva 4"/>
          <p:cNvSpPr>
            <a:spLocks noGrp="1"/>
          </p:cNvSpPr>
          <p:nvPr>
            <p:ph type="sldNum" sz="quarter" idx="12"/>
          </p:nvPr>
        </p:nvSpPr>
        <p:spPr/>
        <p:txBody>
          <a:bodyPr/>
          <a:lstStyle/>
          <a:p>
            <a:fld id="{C3B6EE2E-BD5C-410A-980C-4B4BD7DA84C4}" type="slidenum">
              <a:rPr lang="it-IT" smtClean="0"/>
              <a:pPr/>
              <a:t>69</a:t>
            </a:fld>
            <a:endParaRPr lang="it-IT"/>
          </a:p>
        </p:txBody>
      </p:sp>
      <p:sp>
        <p:nvSpPr>
          <p:cNvPr id="6" name="Segnaposto piè di pagina 5"/>
          <p:cNvSpPr>
            <a:spLocks noGrp="1"/>
          </p:cNvSpPr>
          <p:nvPr>
            <p:ph type="ftr" sz="quarter" idx="11"/>
          </p:nvPr>
        </p:nvSpPr>
        <p:spPr/>
        <p:txBody>
          <a:bodyPr/>
          <a:lstStyle/>
          <a:p>
            <a:r>
              <a:rPr lang="it-IT" smtClean="0"/>
              <a:t>LILIANA BORRELLO</a:t>
            </a:r>
            <a:endParaRPr lang="it-IT"/>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229600" cy="777875"/>
          </a:xfrm>
        </p:spPr>
        <p:txBody>
          <a:bodyPr/>
          <a:lstStyle/>
          <a:p>
            <a:pPr algn="ctr">
              <a:buFont typeface="Arial" pitchFamily="34" charset="0"/>
              <a:buNone/>
              <a:defRPr/>
            </a:pPr>
            <a:r>
              <a:rPr lang="it-IT" sz="2000" b="1" dirty="0">
                <a:solidFill>
                  <a:schemeClr val="accent6">
                    <a:lumMod val="75000"/>
                  </a:schemeClr>
                </a:solidFill>
                <a:effectLst>
                  <a:outerShdw blurRad="38100" dist="38100" dir="2700000" algn="tl">
                    <a:srgbClr val="000000">
                      <a:alpha val="43137"/>
                    </a:srgbClr>
                  </a:outerShdw>
                </a:effectLst>
              </a:rPr>
              <a:t>COME CAMBIANO GLI ISTITUTI PROFESSIONALI</a:t>
            </a:r>
          </a:p>
        </p:txBody>
      </p:sp>
      <p:sp>
        <p:nvSpPr>
          <p:cNvPr id="7171" name="Rectangle 3"/>
          <p:cNvSpPr>
            <a:spLocks noGrp="1" noChangeArrowheads="1"/>
          </p:cNvSpPr>
          <p:nvPr>
            <p:ph type="body" sz="half" idx="1"/>
          </p:nvPr>
        </p:nvSpPr>
        <p:spPr>
          <a:xfrm>
            <a:off x="468313" y="1268413"/>
            <a:ext cx="2879725" cy="460375"/>
          </a:xfrm>
          <a:ln w="19050">
            <a:solidFill>
              <a:srgbClr val="000066"/>
            </a:solidFill>
          </a:ln>
        </p:spPr>
        <p:txBody>
          <a:bodyPr/>
          <a:lstStyle/>
          <a:p>
            <a:pPr algn="ctr">
              <a:lnSpc>
                <a:spcPct val="90000"/>
              </a:lnSpc>
              <a:buFontTx/>
              <a:buNone/>
              <a:defRPr/>
            </a:pPr>
            <a:r>
              <a:rPr lang="it-IT" sz="2000" b="1" dirty="0">
                <a:solidFill>
                  <a:schemeClr val="accent6">
                    <a:lumMod val="75000"/>
                  </a:schemeClr>
                </a:solidFill>
              </a:rPr>
              <a:t>COME ERANO</a:t>
            </a:r>
          </a:p>
        </p:txBody>
      </p:sp>
      <p:sp>
        <p:nvSpPr>
          <p:cNvPr id="5124" name="Text Box 4"/>
          <p:cNvSpPr txBox="1">
            <a:spLocks noChangeArrowheads="1"/>
          </p:cNvSpPr>
          <p:nvPr/>
        </p:nvSpPr>
        <p:spPr bwMode="auto">
          <a:xfrm>
            <a:off x="323850" y="1773238"/>
            <a:ext cx="1871663" cy="366712"/>
          </a:xfrm>
          <a:prstGeom prst="rect">
            <a:avLst/>
          </a:prstGeom>
          <a:noFill/>
          <a:ln w="9525">
            <a:noFill/>
            <a:miter lim="800000"/>
            <a:headEnd/>
            <a:tailEnd/>
          </a:ln>
        </p:spPr>
        <p:txBody>
          <a:bodyPr>
            <a:spAutoFit/>
          </a:bodyPr>
          <a:lstStyle/>
          <a:p>
            <a:pPr>
              <a:spcBef>
                <a:spcPct val="50000"/>
              </a:spcBef>
            </a:pPr>
            <a:endParaRPr lang="it-IT"/>
          </a:p>
        </p:txBody>
      </p:sp>
      <p:sp>
        <p:nvSpPr>
          <p:cNvPr id="5125" name="Rectangle 5"/>
          <p:cNvSpPr>
            <a:spLocks noChangeArrowheads="1"/>
          </p:cNvSpPr>
          <p:nvPr/>
        </p:nvSpPr>
        <p:spPr bwMode="auto">
          <a:xfrm>
            <a:off x="4859338" y="1268413"/>
            <a:ext cx="3827462" cy="460375"/>
          </a:xfrm>
          <a:prstGeom prst="rect">
            <a:avLst/>
          </a:prstGeom>
          <a:noFill/>
          <a:ln w="19050">
            <a:solidFill>
              <a:srgbClr val="C00000"/>
            </a:solidFill>
            <a:miter lim="800000"/>
            <a:headEnd/>
            <a:tailEnd/>
          </a:ln>
        </p:spPr>
        <p:txBody>
          <a:bodyPr/>
          <a:lstStyle/>
          <a:p>
            <a:pPr marL="342900" indent="-342900" algn="ctr">
              <a:lnSpc>
                <a:spcPct val="90000"/>
              </a:lnSpc>
              <a:spcBef>
                <a:spcPct val="20000"/>
              </a:spcBef>
            </a:pPr>
            <a:r>
              <a:rPr lang="it-IT" sz="2000" b="1" dirty="0" smtClean="0">
                <a:solidFill>
                  <a:srgbClr val="C00000"/>
                </a:solidFill>
              </a:rPr>
              <a:t>COME SONO</a:t>
            </a:r>
            <a:endParaRPr lang="it-IT" sz="2000" b="1" dirty="0">
              <a:solidFill>
                <a:srgbClr val="C00000"/>
              </a:solidFill>
            </a:endParaRPr>
          </a:p>
        </p:txBody>
      </p:sp>
      <p:sp>
        <p:nvSpPr>
          <p:cNvPr id="5126" name="Rectangle 6"/>
          <p:cNvSpPr>
            <a:spLocks noChangeArrowheads="1"/>
          </p:cNvSpPr>
          <p:nvPr/>
        </p:nvSpPr>
        <p:spPr bwMode="auto">
          <a:xfrm>
            <a:off x="4859338" y="1916113"/>
            <a:ext cx="3827462" cy="4608512"/>
          </a:xfrm>
          <a:prstGeom prst="rect">
            <a:avLst/>
          </a:prstGeom>
          <a:noFill/>
          <a:ln w="19050">
            <a:solidFill>
              <a:srgbClr val="C00000"/>
            </a:solidFill>
            <a:miter lim="800000"/>
            <a:headEnd/>
            <a:tailEnd/>
          </a:ln>
        </p:spPr>
        <p:txBody>
          <a:bodyPr/>
          <a:lstStyle/>
          <a:p>
            <a:pPr marL="342900" indent="-342900" algn="ctr">
              <a:lnSpc>
                <a:spcPct val="90000"/>
              </a:lnSpc>
              <a:spcBef>
                <a:spcPct val="20000"/>
              </a:spcBef>
            </a:pPr>
            <a:endParaRPr lang="it-IT" sz="2000"/>
          </a:p>
        </p:txBody>
      </p:sp>
      <p:sp>
        <p:nvSpPr>
          <p:cNvPr id="7176" name="Rectangle 8"/>
          <p:cNvSpPr>
            <a:spLocks noChangeArrowheads="1"/>
          </p:cNvSpPr>
          <p:nvPr/>
        </p:nvSpPr>
        <p:spPr bwMode="auto">
          <a:xfrm>
            <a:off x="468313" y="1989138"/>
            <a:ext cx="2879725" cy="4535487"/>
          </a:xfrm>
          <a:prstGeom prst="rect">
            <a:avLst/>
          </a:prstGeom>
          <a:noFill/>
          <a:ln w="28575">
            <a:solidFill>
              <a:schemeClr val="accent6">
                <a:lumMod val="75000"/>
              </a:schemeClr>
            </a:solidFill>
            <a:miter lim="800000"/>
            <a:headEnd/>
            <a:tailEnd/>
          </a:ln>
          <a:effectLst/>
        </p:spPr>
        <p:txBody>
          <a:bodyPr/>
          <a:lstStyle/>
          <a:p>
            <a:pPr marL="342900" indent="-342900" algn="ctr">
              <a:lnSpc>
                <a:spcPct val="90000"/>
              </a:lnSpc>
              <a:spcBef>
                <a:spcPct val="20000"/>
              </a:spcBef>
              <a:buFont typeface="Arial" pitchFamily="34" charset="0"/>
              <a:buNone/>
              <a:defRPr/>
            </a:pPr>
            <a:endParaRPr lang="it-IT" sz="2000">
              <a:latin typeface="Arial" pitchFamily="34" charset="0"/>
            </a:endParaRPr>
          </a:p>
        </p:txBody>
      </p:sp>
      <p:sp>
        <p:nvSpPr>
          <p:cNvPr id="7177" name="Text Box 9"/>
          <p:cNvSpPr txBox="1">
            <a:spLocks noChangeArrowheads="1"/>
          </p:cNvSpPr>
          <p:nvPr/>
        </p:nvSpPr>
        <p:spPr bwMode="auto">
          <a:xfrm>
            <a:off x="468313" y="2997200"/>
            <a:ext cx="2879725" cy="1569660"/>
          </a:xfrm>
          <a:prstGeom prst="rect">
            <a:avLst/>
          </a:prstGeom>
          <a:noFill/>
          <a:ln w="9525">
            <a:noFill/>
            <a:miter lim="800000"/>
            <a:headEnd/>
            <a:tailEnd/>
          </a:ln>
          <a:effectLst/>
        </p:spPr>
        <p:txBody>
          <a:bodyPr>
            <a:spAutoFit/>
          </a:bodyPr>
          <a:lstStyle/>
          <a:p>
            <a:pPr algn="ctr">
              <a:spcBef>
                <a:spcPct val="50000"/>
              </a:spcBef>
              <a:buFont typeface="Arial" pitchFamily="34" charset="0"/>
              <a:buNone/>
              <a:defRPr/>
            </a:pPr>
            <a:r>
              <a:rPr lang="it-IT" sz="2400" b="1" dirty="0" smtClean="0">
                <a:solidFill>
                  <a:schemeClr val="accent6">
                    <a:lumMod val="75000"/>
                  </a:schemeClr>
                </a:solidFill>
                <a:latin typeface="Arial" pitchFamily="34" charset="0"/>
              </a:rPr>
              <a:t>4 settori</a:t>
            </a:r>
            <a:endParaRPr lang="it-IT" sz="2400" dirty="0">
              <a:solidFill>
                <a:schemeClr val="accent6">
                  <a:lumMod val="75000"/>
                </a:schemeClr>
              </a:solidFill>
              <a:latin typeface="Arial" pitchFamily="34" charset="0"/>
            </a:endParaRPr>
          </a:p>
          <a:p>
            <a:pPr algn="ctr">
              <a:spcBef>
                <a:spcPct val="50000"/>
              </a:spcBef>
              <a:buFont typeface="Arial" pitchFamily="34" charset="0"/>
              <a:buNone/>
              <a:defRPr/>
            </a:pPr>
            <a:r>
              <a:rPr lang="it-IT" sz="2400" dirty="0">
                <a:solidFill>
                  <a:schemeClr val="accent6">
                    <a:lumMod val="75000"/>
                  </a:schemeClr>
                </a:solidFill>
                <a:latin typeface="Arial" pitchFamily="34" charset="0"/>
              </a:rPr>
              <a:t>e</a:t>
            </a:r>
          </a:p>
          <a:p>
            <a:pPr algn="ctr">
              <a:spcBef>
                <a:spcPct val="50000"/>
              </a:spcBef>
              <a:buFont typeface="Arial" pitchFamily="34" charset="0"/>
              <a:buNone/>
              <a:defRPr/>
            </a:pPr>
            <a:r>
              <a:rPr lang="it-IT" sz="2400" b="1" dirty="0">
                <a:solidFill>
                  <a:schemeClr val="accent6">
                    <a:lumMod val="75000"/>
                  </a:schemeClr>
                </a:solidFill>
                <a:latin typeface="Arial" pitchFamily="34" charset="0"/>
              </a:rPr>
              <a:t>27 indirizzi</a:t>
            </a:r>
            <a:endParaRPr lang="it-IT" sz="2400" dirty="0">
              <a:solidFill>
                <a:schemeClr val="accent6">
                  <a:lumMod val="75000"/>
                </a:schemeClr>
              </a:solidFill>
              <a:latin typeface="Arial" pitchFamily="34" charset="0"/>
            </a:endParaRPr>
          </a:p>
        </p:txBody>
      </p:sp>
      <p:sp>
        <p:nvSpPr>
          <p:cNvPr id="5129" name="Text Box 10"/>
          <p:cNvSpPr txBox="1">
            <a:spLocks noChangeArrowheads="1"/>
          </p:cNvSpPr>
          <p:nvPr/>
        </p:nvSpPr>
        <p:spPr bwMode="auto">
          <a:xfrm>
            <a:off x="4859338" y="1916113"/>
            <a:ext cx="3816350" cy="3831818"/>
          </a:xfrm>
          <a:prstGeom prst="rect">
            <a:avLst/>
          </a:prstGeom>
          <a:noFill/>
          <a:ln w="9525">
            <a:noFill/>
            <a:miter lim="800000"/>
            <a:headEnd/>
            <a:tailEnd/>
          </a:ln>
        </p:spPr>
        <p:txBody>
          <a:bodyPr>
            <a:spAutoFit/>
          </a:bodyPr>
          <a:lstStyle/>
          <a:p>
            <a:pPr algn="ctr">
              <a:spcBef>
                <a:spcPct val="50000"/>
              </a:spcBef>
            </a:pPr>
            <a:endParaRPr lang="it-IT" b="1" dirty="0" smtClean="0">
              <a:solidFill>
                <a:srgbClr val="C00000"/>
              </a:solidFill>
            </a:endParaRPr>
          </a:p>
          <a:p>
            <a:pPr algn="ctr">
              <a:spcBef>
                <a:spcPct val="50000"/>
              </a:spcBef>
            </a:pPr>
            <a:r>
              <a:rPr lang="it-IT" b="1" dirty="0" smtClean="0">
                <a:solidFill>
                  <a:srgbClr val="C00000"/>
                </a:solidFill>
              </a:rPr>
              <a:t>Settore Industria e Artigianato </a:t>
            </a:r>
          </a:p>
          <a:p>
            <a:pPr algn="ctr">
              <a:spcBef>
                <a:spcPct val="50000"/>
              </a:spcBef>
            </a:pPr>
            <a:endParaRPr lang="it-IT" b="1" dirty="0" smtClean="0">
              <a:solidFill>
                <a:srgbClr val="C00000"/>
              </a:solidFill>
            </a:endParaRPr>
          </a:p>
          <a:p>
            <a:pPr>
              <a:spcBef>
                <a:spcPct val="50000"/>
              </a:spcBef>
              <a:buBlip>
                <a:blip r:embed="rId3"/>
              </a:buBlip>
            </a:pPr>
            <a:r>
              <a:rPr lang="it-IT" sz="1400" b="1" dirty="0" smtClean="0">
                <a:solidFill>
                  <a:srgbClr val="C00000"/>
                </a:solidFill>
              </a:rPr>
              <a:t>Produzioni industriali ed artigianali C1</a:t>
            </a:r>
          </a:p>
          <a:p>
            <a:pPr lvl="1">
              <a:spcBef>
                <a:spcPct val="50000"/>
              </a:spcBef>
            </a:pPr>
            <a:r>
              <a:rPr lang="it-IT" sz="1200" dirty="0" smtClean="0">
                <a:solidFill>
                  <a:srgbClr val="C00000"/>
                </a:solidFill>
              </a:rPr>
              <a:t>	</a:t>
            </a:r>
            <a:r>
              <a:rPr lang="it-IT" sz="1400" b="1" dirty="0" smtClean="0">
                <a:solidFill>
                  <a:srgbClr val="C00000"/>
                </a:solidFill>
              </a:rPr>
              <a:t>Articolazioni</a:t>
            </a:r>
          </a:p>
          <a:p>
            <a:pPr marL="685800" lvl="1" indent="-228600">
              <a:spcBef>
                <a:spcPct val="50000"/>
              </a:spcBef>
              <a:buFont typeface="+mj-lt"/>
              <a:buAutoNum type="arabicPeriod"/>
            </a:pPr>
            <a:r>
              <a:rPr lang="it-IT" sz="1200" b="1" dirty="0" smtClean="0">
                <a:solidFill>
                  <a:srgbClr val="C00000"/>
                </a:solidFill>
              </a:rPr>
              <a:t>Industria</a:t>
            </a:r>
          </a:p>
          <a:p>
            <a:pPr marL="685800" lvl="1" indent="-228600">
              <a:spcBef>
                <a:spcPct val="50000"/>
              </a:spcBef>
              <a:buFont typeface="+mj-lt"/>
              <a:buAutoNum type="arabicPeriod"/>
            </a:pPr>
            <a:r>
              <a:rPr lang="it-IT" sz="1200" b="1" dirty="0" smtClean="0">
                <a:solidFill>
                  <a:srgbClr val="C00000"/>
                </a:solidFill>
              </a:rPr>
              <a:t>Artigianato</a:t>
            </a:r>
          </a:p>
          <a:p>
            <a:pPr lvl="1">
              <a:spcBef>
                <a:spcPct val="50000"/>
              </a:spcBef>
            </a:pPr>
            <a:r>
              <a:rPr lang="it-IT" sz="1400" b="1" dirty="0" smtClean="0">
                <a:solidFill>
                  <a:srgbClr val="C00000"/>
                </a:solidFill>
              </a:rPr>
              <a:t>	Opzioni</a:t>
            </a:r>
          </a:p>
          <a:p>
            <a:pPr marL="685800" lvl="1" indent="-228600">
              <a:spcBef>
                <a:spcPct val="50000"/>
              </a:spcBef>
              <a:buFont typeface="+mj-lt"/>
              <a:buAutoNum type="arabicPeriod"/>
            </a:pPr>
            <a:r>
              <a:rPr lang="it-IT" sz="1200" b="1" dirty="0" smtClean="0">
                <a:solidFill>
                  <a:srgbClr val="C00000"/>
                </a:solidFill>
              </a:rPr>
              <a:t>Arredi e forniture d’interni</a:t>
            </a:r>
          </a:p>
          <a:p>
            <a:pPr marL="685800" lvl="1" indent="-228600">
              <a:spcBef>
                <a:spcPct val="50000"/>
              </a:spcBef>
              <a:buFont typeface="+mj-lt"/>
              <a:buAutoNum type="arabicPeriod"/>
            </a:pPr>
            <a:r>
              <a:rPr lang="it-IT" sz="1200" b="1" dirty="0" smtClean="0">
                <a:solidFill>
                  <a:srgbClr val="C00000"/>
                </a:solidFill>
              </a:rPr>
              <a:t>Produzioni audiovisive</a:t>
            </a:r>
          </a:p>
          <a:p>
            <a:pPr marL="685800" lvl="1" indent="-228600">
              <a:spcBef>
                <a:spcPct val="50000"/>
              </a:spcBef>
              <a:buFont typeface="+mj-lt"/>
              <a:buAutoNum type="arabicPeriod"/>
            </a:pPr>
            <a:r>
              <a:rPr lang="it-IT" sz="1200" b="1" dirty="0" smtClean="0">
                <a:solidFill>
                  <a:srgbClr val="C00000"/>
                </a:solidFill>
              </a:rPr>
              <a:t>Produzioni artigianali del territorio</a:t>
            </a:r>
          </a:p>
          <a:p>
            <a:pPr marL="685800" lvl="1" indent="-228600">
              <a:spcBef>
                <a:spcPct val="50000"/>
              </a:spcBef>
              <a:buFont typeface="+mj-lt"/>
              <a:buAutoNum type="arabicPeriod"/>
            </a:pPr>
            <a:r>
              <a:rPr lang="it-IT" sz="1200" b="1" dirty="0" smtClean="0">
                <a:solidFill>
                  <a:srgbClr val="C00000"/>
                </a:solidFill>
              </a:rPr>
              <a:t>Produzioni tessili</a:t>
            </a:r>
          </a:p>
        </p:txBody>
      </p:sp>
      <p:sp>
        <p:nvSpPr>
          <p:cNvPr id="11" name="AutoShape 19"/>
          <p:cNvSpPr>
            <a:spLocks noChangeArrowheads="1"/>
          </p:cNvSpPr>
          <p:nvPr/>
        </p:nvSpPr>
        <p:spPr bwMode="auto">
          <a:xfrm>
            <a:off x="3419475" y="2311400"/>
            <a:ext cx="1295400" cy="2633663"/>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2">
              <a:lumMod val="40000"/>
              <a:lumOff val="60000"/>
            </a:schemeClr>
          </a:solidFill>
          <a:ln w="9525">
            <a:solidFill>
              <a:srgbClr val="DDDDDD"/>
            </a:solidFill>
            <a:miter lim="800000"/>
            <a:headEnd/>
            <a:tailEnd/>
          </a:ln>
          <a:effectLst/>
        </p:spPr>
        <p:txBody>
          <a:bodyPr wrap="none" anchor="ctr"/>
          <a:lstStyle/>
          <a:p>
            <a:pPr>
              <a:buFont typeface="Arial" pitchFamily="34" charset="0"/>
              <a:buNone/>
              <a:defRPr/>
            </a:pPr>
            <a:endParaRPr lang="it-IT">
              <a:latin typeface="Arial" pitchFamily="34" charset="0"/>
            </a:endParaRPr>
          </a:p>
        </p:txBody>
      </p:sp>
      <p:sp>
        <p:nvSpPr>
          <p:cNvPr id="5135" name="Segnaposto numero diapositiva 3"/>
          <p:cNvSpPr txBox="1">
            <a:spLocks noGrp="1"/>
          </p:cNvSpPr>
          <p:nvPr/>
        </p:nvSpPr>
        <p:spPr bwMode="auto">
          <a:xfrm>
            <a:off x="6553200" y="6357938"/>
            <a:ext cx="2132013" cy="455612"/>
          </a:xfrm>
          <a:prstGeom prst="rect">
            <a:avLst/>
          </a:prstGeom>
          <a:noFill/>
          <a:ln w="9525">
            <a:noFill/>
            <a:round/>
            <a:headEnd/>
            <a:tailEnd/>
          </a:ln>
        </p:spPr>
        <p:txBody>
          <a:bodyPr lIns="90000" tIns="46800" rIns="90000" bIns="46800" anchor="b"/>
          <a:lstStyle/>
          <a:p>
            <a:pPr algn="r">
              <a:lnSpc>
                <a:spcPct val="100000"/>
              </a:lnSpc>
              <a:buFont typeface="Arial Black"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1769055-25B2-47E7-BC83-8BDD4918C07B}" type="slidenum">
              <a:rPr lang="it-IT" sz="1200">
                <a:solidFill>
                  <a:srgbClr val="000000"/>
                </a:solidFill>
                <a:latin typeface="Arial Black" pitchFamily="34" charset="0"/>
              </a:rPr>
              <a:pPr algn="r">
                <a:lnSpc>
                  <a:spcPct val="100000"/>
                </a:lnSpc>
                <a:buFont typeface="Arial Black"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7</a:t>
            </a:fld>
            <a:endParaRPr lang="it-IT" sz="1200">
              <a:solidFill>
                <a:srgbClr val="000000"/>
              </a:solidFill>
              <a:latin typeface="Arial Black" pitchFamily="34" charset="0"/>
            </a:endParaRPr>
          </a:p>
        </p:txBody>
      </p:sp>
      <p:sp>
        <p:nvSpPr>
          <p:cNvPr id="12" name="Segnaposto numero diapositiva 11"/>
          <p:cNvSpPr>
            <a:spLocks noGrp="1"/>
          </p:cNvSpPr>
          <p:nvPr>
            <p:ph type="sldNum" sz="quarter" idx="12"/>
          </p:nvPr>
        </p:nvSpPr>
        <p:spPr/>
        <p:txBody>
          <a:bodyPr/>
          <a:lstStyle/>
          <a:p>
            <a:fld id="{C3B6EE2E-BD5C-410A-980C-4B4BD7DA84C4}" type="slidenum">
              <a:rPr lang="it-IT" smtClean="0"/>
              <a:pPr/>
              <a:t>7</a:t>
            </a:fld>
            <a:endParaRPr lang="it-IT"/>
          </a:p>
        </p:txBody>
      </p:sp>
      <p:sp>
        <p:nvSpPr>
          <p:cNvPr id="13" name="Segnaposto piè di pagina 12"/>
          <p:cNvSpPr>
            <a:spLocks noGrp="1"/>
          </p:cNvSpPr>
          <p:nvPr>
            <p:ph type="ftr" sz="quarter" idx="11"/>
          </p:nvPr>
        </p:nvSpPr>
        <p:spPr/>
        <p:txBody>
          <a:bodyPr/>
          <a:lstStyle/>
          <a:p>
            <a:r>
              <a:rPr lang="it-IT" smtClean="0"/>
              <a:t>LILIANA BORRELLO</a:t>
            </a:r>
            <a:endParaRPr lang="it-IT"/>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625" y="785813"/>
            <a:ext cx="8229600" cy="2009775"/>
          </a:xfrm>
        </p:spPr>
        <p:txBody>
          <a:bodyPr>
            <a:normAutofit fontScale="90000"/>
          </a:bodyPr>
          <a:lstStyle/>
          <a:p>
            <a:pPr algn="r" eaLnBrk="1" fontAlgn="auto" hangingPunct="1">
              <a:spcAft>
                <a:spcPts val="0"/>
              </a:spcAft>
              <a:defRPr/>
            </a:pPr>
            <a:r>
              <a:rPr lang="it-IT" dirty="0" smtClean="0">
                <a:solidFill>
                  <a:srgbClr val="009900"/>
                </a:solidFill>
              </a:rPr>
              <a:t>INDIRIZZO</a:t>
            </a:r>
            <a:br>
              <a:rPr lang="it-IT" dirty="0" smtClean="0">
                <a:solidFill>
                  <a:srgbClr val="009900"/>
                </a:solidFill>
              </a:rPr>
            </a:br>
            <a:r>
              <a:rPr lang="it-IT" b="1" dirty="0" smtClean="0">
                <a:solidFill>
                  <a:srgbClr val="009900"/>
                </a:solidFill>
                <a:effectLst>
                  <a:outerShdw blurRad="38100" dist="38100" dir="2700000" algn="tl">
                    <a:srgbClr val="000000">
                      <a:alpha val="43137"/>
                    </a:srgbClr>
                  </a:outerShdw>
                </a:effectLst>
              </a:rPr>
              <a:t>MANUTENZIONE</a:t>
            </a:r>
            <a:br>
              <a:rPr lang="it-IT" b="1" dirty="0" smtClean="0">
                <a:solidFill>
                  <a:srgbClr val="009900"/>
                </a:solidFill>
                <a:effectLst>
                  <a:outerShdw blurRad="38100" dist="38100" dir="2700000" algn="tl">
                    <a:srgbClr val="000000">
                      <a:alpha val="43137"/>
                    </a:srgbClr>
                  </a:outerShdw>
                </a:effectLst>
              </a:rPr>
            </a:br>
            <a:r>
              <a:rPr lang="it-IT" b="1" dirty="0" smtClean="0">
                <a:solidFill>
                  <a:srgbClr val="009900"/>
                </a:solidFill>
                <a:effectLst>
                  <a:outerShdw blurRad="38100" dist="38100" dir="2700000" algn="tl">
                    <a:srgbClr val="000000">
                      <a:alpha val="43137"/>
                    </a:srgbClr>
                  </a:outerShdw>
                </a:effectLst>
              </a:rPr>
              <a:t>E ASSISTENZA TECNICA </a:t>
            </a:r>
            <a:endParaRPr lang="it-IT" b="1" dirty="0">
              <a:solidFill>
                <a:srgbClr val="009900"/>
              </a:solidFill>
              <a:effectLst>
                <a:outerShdw blurRad="38100" dist="38100" dir="2700000" algn="tl">
                  <a:srgbClr val="000000">
                    <a:alpha val="43137"/>
                  </a:srgbClr>
                </a:outerShdw>
              </a:effectLst>
            </a:endParaRPr>
          </a:p>
        </p:txBody>
      </p:sp>
      <p:sp>
        <p:nvSpPr>
          <p:cNvPr id="4" name="Segnaposto contenuto 3"/>
          <p:cNvSpPr>
            <a:spLocks noGrp="1"/>
          </p:cNvSpPr>
          <p:nvPr>
            <p:ph idx="1"/>
          </p:nvPr>
        </p:nvSpPr>
        <p:spPr>
          <a:xfrm>
            <a:off x="428625" y="3500438"/>
            <a:ext cx="8229600" cy="2428875"/>
          </a:xfrm>
          <a:noFill/>
          <a:ln w="9525">
            <a:noFill/>
            <a:miter lim="800000"/>
            <a:headEnd/>
            <a:tailEnd/>
          </a:ln>
        </p:spPr>
        <p:txBody>
          <a:bodyPr vert="horz" wrap="square" lIns="91440" tIns="45720" rIns="91440" bIns="45720" numCol="1" anchor="t" anchorCtr="0" compatLnSpc="1">
            <a:prstTxWarp prst="textNoShape">
              <a:avLst/>
            </a:prstTxWarp>
            <a:noAutofit/>
          </a:bodyPr>
          <a:lstStyle/>
          <a:p>
            <a:pPr marL="274320" indent="-274320" eaLnBrk="1" fontAlgn="auto" hangingPunct="1">
              <a:spcAft>
                <a:spcPts val="0"/>
              </a:spcAft>
              <a:buClr>
                <a:schemeClr val="accent3"/>
              </a:buClr>
              <a:buNone/>
              <a:defRPr/>
            </a:pPr>
            <a:r>
              <a:rPr lang="it-IT" dirty="0" smtClean="0">
                <a:solidFill>
                  <a:srgbClr val="009900"/>
                </a:solidFill>
                <a:latin typeface="+mj-lt"/>
              </a:rPr>
              <a:t>SETTORI PRODUTTIVI GENERALI</a:t>
            </a:r>
          </a:p>
          <a:p>
            <a:pPr marL="274320" indent="-274320" eaLnBrk="1" fontAlgn="auto" hangingPunct="1">
              <a:spcAft>
                <a:spcPts val="0"/>
              </a:spcAft>
              <a:buClr>
                <a:schemeClr val="accent3"/>
              </a:buClr>
              <a:buNone/>
              <a:defRPr/>
            </a:pPr>
            <a:r>
              <a:rPr lang="it-IT" dirty="0" smtClean="0">
                <a:solidFill>
                  <a:srgbClr val="009900"/>
                </a:solidFill>
                <a:latin typeface="+mj-lt"/>
              </a:rPr>
              <a:t>Elettronica</a:t>
            </a:r>
          </a:p>
          <a:p>
            <a:pPr marL="274320" indent="-274320" eaLnBrk="1" fontAlgn="auto" hangingPunct="1">
              <a:spcAft>
                <a:spcPts val="0"/>
              </a:spcAft>
              <a:buClr>
                <a:schemeClr val="accent3"/>
              </a:buClr>
              <a:buNone/>
              <a:defRPr/>
            </a:pPr>
            <a:r>
              <a:rPr lang="it-IT" dirty="0" smtClean="0">
                <a:solidFill>
                  <a:srgbClr val="009900"/>
                </a:solidFill>
                <a:latin typeface="+mj-lt"/>
              </a:rPr>
              <a:t>Elettrotecnica</a:t>
            </a:r>
          </a:p>
          <a:p>
            <a:pPr marL="274320" indent="-274320" eaLnBrk="1" fontAlgn="auto" hangingPunct="1">
              <a:spcAft>
                <a:spcPts val="0"/>
              </a:spcAft>
              <a:buClr>
                <a:schemeClr val="accent3"/>
              </a:buClr>
              <a:buNone/>
              <a:defRPr/>
            </a:pPr>
            <a:r>
              <a:rPr lang="it-IT" dirty="0" smtClean="0">
                <a:solidFill>
                  <a:srgbClr val="009900"/>
                </a:solidFill>
                <a:latin typeface="+mj-lt"/>
              </a:rPr>
              <a:t>Meccanica</a:t>
            </a:r>
          </a:p>
          <a:p>
            <a:pPr marL="274320" indent="-274320" eaLnBrk="1" fontAlgn="auto" hangingPunct="1">
              <a:spcAft>
                <a:spcPts val="0"/>
              </a:spcAft>
              <a:buClr>
                <a:schemeClr val="accent3"/>
              </a:buClr>
              <a:buNone/>
              <a:defRPr/>
            </a:pPr>
            <a:r>
              <a:rPr lang="it-IT" dirty="0" smtClean="0">
                <a:solidFill>
                  <a:srgbClr val="009900"/>
                </a:solidFill>
                <a:latin typeface="+mj-lt"/>
              </a:rPr>
              <a:t>Termotecnica</a:t>
            </a:r>
          </a:p>
          <a:p>
            <a:pPr marL="274320" indent="-274320" eaLnBrk="1" fontAlgn="auto" hangingPunct="1">
              <a:spcAft>
                <a:spcPts val="0"/>
              </a:spcAft>
              <a:buClr>
                <a:schemeClr val="accent3"/>
              </a:buClr>
              <a:buNone/>
              <a:defRPr/>
            </a:pPr>
            <a:endParaRPr lang="it-IT" dirty="0" smtClean="0">
              <a:solidFill>
                <a:srgbClr val="009900"/>
              </a:solidFill>
              <a:latin typeface="+mj-lt"/>
            </a:endParaRPr>
          </a:p>
        </p:txBody>
      </p:sp>
      <p:sp>
        <p:nvSpPr>
          <p:cNvPr id="5" name="Segnaposto numero diapositiva 4"/>
          <p:cNvSpPr>
            <a:spLocks noGrp="1"/>
          </p:cNvSpPr>
          <p:nvPr>
            <p:ph type="sldNum" sz="quarter" idx="12"/>
          </p:nvPr>
        </p:nvSpPr>
        <p:spPr/>
        <p:txBody>
          <a:bodyPr/>
          <a:lstStyle/>
          <a:p>
            <a:fld id="{C3B6EE2E-BD5C-410A-980C-4B4BD7DA84C4}" type="slidenum">
              <a:rPr lang="it-IT" smtClean="0"/>
              <a:pPr/>
              <a:t>70</a:t>
            </a:fld>
            <a:endParaRPr lang="it-IT"/>
          </a:p>
        </p:txBody>
      </p:sp>
      <p:sp>
        <p:nvSpPr>
          <p:cNvPr id="6" name="Segnaposto piè di pagina 5"/>
          <p:cNvSpPr>
            <a:spLocks noGrp="1"/>
          </p:cNvSpPr>
          <p:nvPr>
            <p:ph type="ftr" sz="quarter" idx="11"/>
          </p:nvPr>
        </p:nvSpPr>
        <p:spPr/>
        <p:txBody>
          <a:bodyPr/>
          <a:lstStyle/>
          <a:p>
            <a:r>
              <a:rPr lang="it-IT" smtClean="0"/>
              <a:t>LILIANA BORRELLO</a:t>
            </a:r>
            <a:endParaRPr lang="it-IT"/>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625" y="785813"/>
            <a:ext cx="8229600" cy="2009775"/>
          </a:xfrm>
        </p:spPr>
        <p:txBody>
          <a:bodyPr>
            <a:normAutofit fontScale="90000"/>
          </a:bodyPr>
          <a:lstStyle/>
          <a:p>
            <a:pPr algn="r" eaLnBrk="1" fontAlgn="auto" hangingPunct="1">
              <a:spcAft>
                <a:spcPts val="0"/>
              </a:spcAft>
              <a:defRPr/>
            </a:pPr>
            <a:r>
              <a:rPr lang="it-IT" dirty="0" smtClean="0">
                <a:solidFill>
                  <a:srgbClr val="009900"/>
                </a:solidFill>
              </a:rPr>
              <a:t>INDIRIZZO</a:t>
            </a:r>
            <a:br>
              <a:rPr lang="it-IT" dirty="0" smtClean="0">
                <a:solidFill>
                  <a:srgbClr val="009900"/>
                </a:solidFill>
              </a:rPr>
            </a:br>
            <a:r>
              <a:rPr lang="it-IT" b="1" dirty="0" smtClean="0">
                <a:solidFill>
                  <a:srgbClr val="009900"/>
                </a:solidFill>
                <a:effectLst>
                  <a:outerShdw blurRad="38100" dist="38100" dir="2700000" algn="tl">
                    <a:srgbClr val="000000">
                      <a:alpha val="43137"/>
                    </a:srgbClr>
                  </a:outerShdw>
                </a:effectLst>
              </a:rPr>
              <a:t>MANUTENZIONE</a:t>
            </a:r>
            <a:br>
              <a:rPr lang="it-IT" b="1" dirty="0" smtClean="0">
                <a:solidFill>
                  <a:srgbClr val="009900"/>
                </a:solidFill>
                <a:effectLst>
                  <a:outerShdw blurRad="38100" dist="38100" dir="2700000" algn="tl">
                    <a:srgbClr val="000000">
                      <a:alpha val="43137"/>
                    </a:srgbClr>
                  </a:outerShdw>
                </a:effectLst>
              </a:rPr>
            </a:br>
            <a:r>
              <a:rPr lang="it-IT" b="1" dirty="0" smtClean="0">
                <a:solidFill>
                  <a:srgbClr val="009900"/>
                </a:solidFill>
                <a:effectLst>
                  <a:outerShdw blurRad="38100" dist="38100" dir="2700000" algn="tl">
                    <a:srgbClr val="000000">
                      <a:alpha val="43137"/>
                    </a:srgbClr>
                  </a:outerShdw>
                </a:effectLst>
              </a:rPr>
              <a:t>E ASSISTENZA TECNICA </a:t>
            </a:r>
            <a:endParaRPr lang="it-IT" b="1" dirty="0">
              <a:solidFill>
                <a:srgbClr val="009900"/>
              </a:solidFill>
              <a:effectLst>
                <a:outerShdw blurRad="38100" dist="38100" dir="2700000" algn="tl">
                  <a:srgbClr val="000000">
                    <a:alpha val="43137"/>
                  </a:srgbClr>
                </a:outerShdw>
              </a:effectLst>
            </a:endParaRPr>
          </a:p>
        </p:txBody>
      </p:sp>
      <p:sp>
        <p:nvSpPr>
          <p:cNvPr id="5" name="Segnaposto contenuto 3"/>
          <p:cNvSpPr txBox="1">
            <a:spLocks/>
          </p:cNvSpPr>
          <p:nvPr/>
        </p:nvSpPr>
        <p:spPr>
          <a:xfrm>
            <a:off x="0" y="3000375"/>
            <a:ext cx="9144000" cy="3429000"/>
          </a:xfrm>
          <a:prstGeom prst="rect">
            <a:avLst/>
          </a:prstGeom>
        </p:spPr>
        <p:txBody>
          <a:bodyPr/>
          <a:lstStyle/>
          <a:p>
            <a:pPr marL="274320" indent="-274320" fontAlgn="auto">
              <a:spcBef>
                <a:spcPct val="20000"/>
              </a:spcBef>
              <a:spcAft>
                <a:spcPts val="0"/>
              </a:spcAft>
              <a:buClr>
                <a:schemeClr val="accent3"/>
              </a:buClr>
              <a:buSzPct val="95000"/>
              <a:buFont typeface="Wingdings 2"/>
              <a:buNone/>
              <a:defRPr/>
            </a:pPr>
            <a:r>
              <a:rPr lang="it-IT" sz="2600" dirty="0">
                <a:solidFill>
                  <a:srgbClr val="009900"/>
                </a:solidFill>
                <a:latin typeface="+mj-lt"/>
              </a:rPr>
              <a:t>A conclusione del percorso quinquennale, il Diplomato consegue i risultati di apprendimento descritti nel </a:t>
            </a:r>
            <a:r>
              <a:rPr lang="it-IT" sz="2600" dirty="0" smtClean="0">
                <a:solidFill>
                  <a:srgbClr val="009900"/>
                </a:solidFill>
                <a:latin typeface="+mj-lt"/>
              </a:rPr>
              <a:t>punto </a:t>
            </a:r>
            <a:r>
              <a:rPr lang="it-IT" sz="2600" dirty="0">
                <a:solidFill>
                  <a:srgbClr val="009900"/>
                </a:solidFill>
                <a:latin typeface="+mj-lt"/>
              </a:rPr>
              <a:t>2.3 dell’allegato A), di seguito  </a:t>
            </a:r>
            <a:r>
              <a:rPr lang="it-IT" sz="2600" b="1" dirty="0">
                <a:solidFill>
                  <a:srgbClr val="009900"/>
                </a:solidFill>
                <a:latin typeface="+mj-lt"/>
              </a:rPr>
              <a:t>SPECIFICATI IN TERMINI </a:t>
            </a:r>
            <a:r>
              <a:rPr lang="it-IT" sz="2600" b="1" dirty="0" err="1">
                <a:solidFill>
                  <a:srgbClr val="009900"/>
                </a:solidFill>
                <a:latin typeface="+mj-lt"/>
              </a:rPr>
              <a:t>DI</a:t>
            </a:r>
            <a:r>
              <a:rPr lang="it-IT" sz="2600" b="1" dirty="0">
                <a:solidFill>
                  <a:srgbClr val="009900"/>
                </a:solidFill>
                <a:latin typeface="+mj-lt"/>
              </a:rPr>
              <a:t> COMPETENZE</a:t>
            </a:r>
            <a:r>
              <a:rPr lang="it-IT" sz="2600" dirty="0">
                <a:solidFill>
                  <a:srgbClr val="009900"/>
                </a:solidFill>
                <a:latin typeface="+mj-lt"/>
              </a:rPr>
              <a:t>:</a:t>
            </a:r>
          </a:p>
          <a:p>
            <a:pPr marL="514350" indent="-514350" fontAlgn="auto">
              <a:spcBef>
                <a:spcPct val="20000"/>
              </a:spcBef>
              <a:spcAft>
                <a:spcPts val="0"/>
              </a:spcAft>
              <a:buClr>
                <a:schemeClr val="accent3"/>
              </a:buClr>
              <a:buSzPct val="95000"/>
              <a:buFont typeface="+mj-lt"/>
              <a:buAutoNum type="arabicPeriod"/>
              <a:defRPr/>
            </a:pPr>
            <a:r>
              <a:rPr lang="it-IT" sz="2600" b="1" dirty="0">
                <a:solidFill>
                  <a:srgbClr val="009900"/>
                </a:solidFill>
                <a:effectLst>
                  <a:outerShdw blurRad="38100" dist="38100" dir="2700000" algn="tl">
                    <a:srgbClr val="000000">
                      <a:alpha val="43137"/>
                    </a:srgbClr>
                  </a:outerShdw>
                </a:effectLst>
                <a:latin typeface="+mj-lt"/>
              </a:rPr>
              <a:t>COMPRENDERE, INTERPRETARE E ANALIZZARE SCHEMI </a:t>
            </a:r>
            <a:r>
              <a:rPr lang="it-IT" sz="2600" b="1" dirty="0" err="1">
                <a:solidFill>
                  <a:srgbClr val="009900"/>
                </a:solidFill>
                <a:effectLst>
                  <a:outerShdw blurRad="38100" dist="38100" dir="2700000" algn="tl">
                    <a:srgbClr val="000000">
                      <a:alpha val="43137"/>
                    </a:srgbClr>
                  </a:outerShdw>
                </a:effectLst>
                <a:latin typeface="+mj-lt"/>
              </a:rPr>
              <a:t>DI</a:t>
            </a:r>
            <a:r>
              <a:rPr lang="it-IT" sz="2600" b="1" dirty="0">
                <a:solidFill>
                  <a:srgbClr val="009900"/>
                </a:solidFill>
                <a:effectLst>
                  <a:outerShdw blurRad="38100" dist="38100" dir="2700000" algn="tl">
                    <a:srgbClr val="000000">
                      <a:alpha val="43137"/>
                    </a:srgbClr>
                  </a:outerShdw>
                </a:effectLst>
                <a:latin typeface="+mj-lt"/>
              </a:rPr>
              <a:t> IMPIANTI</a:t>
            </a:r>
          </a:p>
          <a:p>
            <a:pPr marL="514350" indent="-514350" fontAlgn="auto">
              <a:spcBef>
                <a:spcPct val="20000"/>
              </a:spcBef>
              <a:spcAft>
                <a:spcPts val="0"/>
              </a:spcAft>
              <a:buClr>
                <a:schemeClr val="accent3"/>
              </a:buClr>
              <a:buSzPct val="95000"/>
              <a:buFont typeface="+mj-lt"/>
              <a:buAutoNum type="arabicPeriod"/>
              <a:defRPr/>
            </a:pPr>
            <a:r>
              <a:rPr lang="it-IT" sz="2600" b="1" dirty="0">
                <a:solidFill>
                  <a:srgbClr val="009900"/>
                </a:solidFill>
                <a:effectLst>
                  <a:outerShdw blurRad="38100" dist="38100" dir="2700000" algn="tl">
                    <a:srgbClr val="000000">
                      <a:alpha val="43137"/>
                    </a:srgbClr>
                  </a:outerShdw>
                </a:effectLst>
                <a:latin typeface="+mj-lt"/>
              </a:rPr>
              <a:t>UTILIZZARE, ATTRAVERSO LA CONOSCENZA E L’APPLICAZIONE DELLA NORMATIVA SULLA SICUREZZA, STRUMENTI E TECNOLOGIE SPECIFICHE</a:t>
            </a:r>
            <a:endParaRPr lang="it-IT" sz="2600" dirty="0">
              <a:solidFill>
                <a:srgbClr val="009900"/>
              </a:solidFill>
              <a:effectLst>
                <a:outerShdw blurRad="38100" dist="38100" dir="2700000" algn="tl">
                  <a:srgbClr val="000000">
                    <a:alpha val="43137"/>
                  </a:srgbClr>
                </a:outerShdw>
              </a:effectLst>
              <a:latin typeface="+mj-lt"/>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71</a:t>
            </a:fld>
            <a:endParaRPr lang="it-IT"/>
          </a:p>
        </p:txBody>
      </p:sp>
      <p:sp>
        <p:nvSpPr>
          <p:cNvPr id="6" name="Segnaposto piè di pagina 5"/>
          <p:cNvSpPr>
            <a:spLocks noGrp="1"/>
          </p:cNvSpPr>
          <p:nvPr>
            <p:ph type="ftr" sz="quarter" idx="11"/>
          </p:nvPr>
        </p:nvSpPr>
        <p:spPr/>
        <p:txBody>
          <a:bodyPr/>
          <a:lstStyle/>
          <a:p>
            <a:r>
              <a:rPr lang="it-IT" smtClean="0"/>
              <a:t>LILIANA BORRELLO</a:t>
            </a:r>
            <a:endParaRPr lang="it-IT"/>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625" y="785813"/>
            <a:ext cx="8229600" cy="2009775"/>
          </a:xfrm>
        </p:spPr>
        <p:txBody>
          <a:bodyPr>
            <a:normAutofit fontScale="90000"/>
          </a:bodyPr>
          <a:lstStyle/>
          <a:p>
            <a:pPr algn="r" eaLnBrk="1" fontAlgn="auto" hangingPunct="1">
              <a:spcAft>
                <a:spcPts val="0"/>
              </a:spcAft>
              <a:defRPr/>
            </a:pPr>
            <a:r>
              <a:rPr lang="it-IT" dirty="0" smtClean="0">
                <a:solidFill>
                  <a:srgbClr val="009900"/>
                </a:solidFill>
              </a:rPr>
              <a:t>INDIRIZZO</a:t>
            </a:r>
            <a:br>
              <a:rPr lang="it-IT" dirty="0" smtClean="0">
                <a:solidFill>
                  <a:srgbClr val="009900"/>
                </a:solidFill>
              </a:rPr>
            </a:br>
            <a:r>
              <a:rPr lang="it-IT" b="1" dirty="0" smtClean="0">
                <a:solidFill>
                  <a:srgbClr val="009900"/>
                </a:solidFill>
                <a:effectLst>
                  <a:outerShdw blurRad="38100" dist="38100" dir="2700000" algn="tl">
                    <a:srgbClr val="000000">
                      <a:alpha val="43137"/>
                    </a:srgbClr>
                  </a:outerShdw>
                </a:effectLst>
              </a:rPr>
              <a:t>MANUTENZIONE</a:t>
            </a:r>
            <a:br>
              <a:rPr lang="it-IT" b="1" dirty="0" smtClean="0">
                <a:solidFill>
                  <a:srgbClr val="009900"/>
                </a:solidFill>
                <a:effectLst>
                  <a:outerShdw blurRad="38100" dist="38100" dir="2700000" algn="tl">
                    <a:srgbClr val="000000">
                      <a:alpha val="43137"/>
                    </a:srgbClr>
                  </a:outerShdw>
                </a:effectLst>
              </a:rPr>
            </a:br>
            <a:r>
              <a:rPr lang="it-IT" b="1" dirty="0" smtClean="0">
                <a:solidFill>
                  <a:srgbClr val="009900"/>
                </a:solidFill>
                <a:effectLst>
                  <a:outerShdw blurRad="38100" dist="38100" dir="2700000" algn="tl">
                    <a:srgbClr val="000000">
                      <a:alpha val="43137"/>
                    </a:srgbClr>
                  </a:outerShdw>
                </a:effectLst>
              </a:rPr>
              <a:t>E ASSISTENZA TECNICA </a:t>
            </a:r>
            <a:endParaRPr lang="it-IT" b="1" dirty="0">
              <a:solidFill>
                <a:srgbClr val="009900"/>
              </a:solidFill>
              <a:effectLst>
                <a:outerShdw blurRad="38100" dist="38100" dir="2700000" algn="tl">
                  <a:srgbClr val="000000">
                    <a:alpha val="43137"/>
                  </a:srgbClr>
                </a:outerShdw>
              </a:effectLst>
            </a:endParaRPr>
          </a:p>
        </p:txBody>
      </p:sp>
      <p:sp>
        <p:nvSpPr>
          <p:cNvPr id="5" name="Segnaposto contenuto 3"/>
          <p:cNvSpPr txBox="1">
            <a:spLocks/>
          </p:cNvSpPr>
          <p:nvPr/>
        </p:nvSpPr>
        <p:spPr>
          <a:xfrm>
            <a:off x="0" y="3000375"/>
            <a:ext cx="9144000" cy="3857625"/>
          </a:xfrm>
          <a:prstGeom prst="rect">
            <a:avLst/>
          </a:prstGeom>
        </p:spPr>
        <p:txBody>
          <a:bodyPr/>
          <a:lstStyle/>
          <a:p>
            <a:pPr marL="514350" indent="-514350" fontAlgn="auto">
              <a:spcBef>
                <a:spcPct val="20000"/>
              </a:spcBef>
              <a:spcAft>
                <a:spcPts val="0"/>
              </a:spcAft>
              <a:buClr>
                <a:schemeClr val="accent3"/>
              </a:buClr>
              <a:buSzPct val="95000"/>
              <a:buFontTx/>
              <a:buAutoNum type="arabicPeriod" startAt="3"/>
              <a:defRPr/>
            </a:pPr>
            <a:r>
              <a:rPr lang="it-IT" sz="2600" b="1" dirty="0">
                <a:solidFill>
                  <a:srgbClr val="009900"/>
                </a:solidFill>
                <a:effectLst>
                  <a:outerShdw blurRad="38100" dist="38100" dir="2700000" algn="tl">
                    <a:srgbClr val="000000">
                      <a:alpha val="43137"/>
                    </a:srgbClr>
                  </a:outerShdw>
                </a:effectLst>
                <a:latin typeface="+mj-lt"/>
              </a:rPr>
              <a:t>UTILIZZARE LA DOCUMENTAZIONE TECNICA PREVISTA DALLA NORMATIVA PER GARANTIRE LA CORRETTA </a:t>
            </a:r>
            <a:r>
              <a:rPr lang="it-IT" sz="2600" b="1" cap="all" dirty="0" err="1">
                <a:solidFill>
                  <a:srgbClr val="009900"/>
                </a:solidFill>
                <a:effectLst>
                  <a:outerShdw blurRad="38100" dist="38100" dir="2700000" algn="tl">
                    <a:srgbClr val="000000">
                      <a:alpha val="43137"/>
                    </a:srgbClr>
                  </a:outerShdw>
                </a:effectLst>
                <a:latin typeface="+mj-lt"/>
              </a:rPr>
              <a:t>FUNZIONALITà</a:t>
            </a:r>
            <a:r>
              <a:rPr lang="it-IT" sz="2600" b="1" cap="all" dirty="0">
                <a:solidFill>
                  <a:srgbClr val="009900"/>
                </a:solidFill>
                <a:effectLst>
                  <a:outerShdw blurRad="38100" dist="38100" dir="2700000" algn="tl">
                    <a:srgbClr val="000000">
                      <a:alpha val="43137"/>
                    </a:srgbClr>
                  </a:outerShdw>
                </a:effectLst>
                <a:latin typeface="+mj-lt"/>
              </a:rPr>
              <a:t> </a:t>
            </a:r>
            <a:r>
              <a:rPr lang="it-IT" sz="2600" b="1" cap="all" dirty="0" err="1">
                <a:solidFill>
                  <a:srgbClr val="009900"/>
                </a:solidFill>
                <a:effectLst>
                  <a:outerShdw blurRad="38100" dist="38100" dir="2700000" algn="tl">
                    <a:srgbClr val="000000">
                      <a:alpha val="43137"/>
                    </a:srgbClr>
                  </a:outerShdw>
                </a:effectLst>
                <a:latin typeface="+mj-lt"/>
              </a:rPr>
              <a:t>DI</a:t>
            </a:r>
            <a:r>
              <a:rPr lang="it-IT" sz="2600" b="1" cap="all" dirty="0">
                <a:solidFill>
                  <a:srgbClr val="009900"/>
                </a:solidFill>
                <a:effectLst>
                  <a:outerShdw blurRad="38100" dist="38100" dir="2700000" algn="tl">
                    <a:srgbClr val="000000">
                      <a:alpha val="43137"/>
                    </a:srgbClr>
                  </a:outerShdw>
                </a:effectLst>
                <a:latin typeface="+mj-lt"/>
              </a:rPr>
              <a:t> APPARECCHIATURE, IMPIANTI E SISTEMI TECNICI DEI QUALI </a:t>
            </a:r>
            <a:r>
              <a:rPr lang="it-IT" sz="2600" b="1" dirty="0">
                <a:solidFill>
                  <a:srgbClr val="009900"/>
                </a:solidFill>
                <a:effectLst>
                  <a:outerShdw blurRad="38100" dist="38100" dir="2700000" algn="tl">
                    <a:srgbClr val="000000">
                      <a:alpha val="43137"/>
                    </a:srgbClr>
                  </a:outerShdw>
                </a:effectLst>
                <a:latin typeface="+mj-lt"/>
              </a:rPr>
              <a:t>CURA LA MANUTENZIONE</a:t>
            </a:r>
          </a:p>
          <a:p>
            <a:pPr marL="514350" indent="-514350" fontAlgn="auto">
              <a:spcBef>
                <a:spcPct val="20000"/>
              </a:spcBef>
              <a:spcAft>
                <a:spcPts val="0"/>
              </a:spcAft>
              <a:buClr>
                <a:schemeClr val="accent3"/>
              </a:buClr>
              <a:buSzPct val="95000"/>
              <a:buFontTx/>
              <a:buAutoNum type="arabicPeriod" startAt="3"/>
              <a:defRPr/>
            </a:pPr>
            <a:r>
              <a:rPr lang="it-IT" sz="2600" b="1" dirty="0">
                <a:solidFill>
                  <a:srgbClr val="009900"/>
                </a:solidFill>
                <a:effectLst>
                  <a:outerShdw blurRad="38100" dist="38100" dir="2700000" algn="tl">
                    <a:srgbClr val="000000">
                      <a:alpha val="43137"/>
                    </a:srgbClr>
                  </a:outerShdw>
                </a:effectLst>
                <a:latin typeface="+mj-lt"/>
              </a:rPr>
              <a:t>INDIVIDUARE I COMPONENTI CHE COSTITUISCONO IL SISTEMA E I VARI MATERIALI IMPIEGATI , ALLO SCOPO </a:t>
            </a:r>
            <a:r>
              <a:rPr lang="it-IT" sz="2600" b="1" dirty="0" err="1">
                <a:solidFill>
                  <a:srgbClr val="009900"/>
                </a:solidFill>
                <a:effectLst>
                  <a:outerShdw blurRad="38100" dist="38100" dir="2700000" algn="tl">
                    <a:srgbClr val="000000">
                      <a:alpha val="43137"/>
                    </a:srgbClr>
                  </a:outerShdw>
                </a:effectLst>
                <a:latin typeface="+mj-lt"/>
              </a:rPr>
              <a:t>DI</a:t>
            </a:r>
            <a:r>
              <a:rPr lang="it-IT" sz="2600" b="1" dirty="0">
                <a:solidFill>
                  <a:srgbClr val="009900"/>
                </a:solidFill>
                <a:effectLst>
                  <a:outerShdw blurRad="38100" dist="38100" dir="2700000" algn="tl">
                    <a:srgbClr val="000000">
                      <a:alpha val="43137"/>
                    </a:srgbClr>
                  </a:outerShdw>
                </a:effectLst>
                <a:latin typeface="+mj-lt"/>
              </a:rPr>
              <a:t> INTERVENIRE NEL MONTAGGIO, NELLA </a:t>
            </a:r>
            <a:r>
              <a:rPr lang="it-IT" sz="2600" b="1" cap="all" dirty="0">
                <a:solidFill>
                  <a:srgbClr val="009900"/>
                </a:solidFill>
                <a:effectLst>
                  <a:outerShdw blurRad="38100" dist="38100" dir="2700000" algn="tl">
                    <a:srgbClr val="000000">
                      <a:alpha val="43137"/>
                    </a:srgbClr>
                  </a:outerShdw>
                </a:effectLst>
                <a:latin typeface="+mj-lt"/>
              </a:rPr>
              <a:t>SOSTITUZIONE DEI COMPONENTI E DELLE PARTI, NEL RISPETTO DELLE </a:t>
            </a:r>
            <a:r>
              <a:rPr lang="it-IT" sz="2600" b="1" cap="all" dirty="0" err="1">
                <a:solidFill>
                  <a:srgbClr val="009900"/>
                </a:solidFill>
                <a:effectLst>
                  <a:outerShdw blurRad="38100" dist="38100" dir="2700000" algn="tl">
                    <a:srgbClr val="000000">
                      <a:alpha val="43137"/>
                    </a:srgbClr>
                  </a:outerShdw>
                </a:effectLst>
                <a:latin typeface="+mj-lt"/>
              </a:rPr>
              <a:t>MODALITà</a:t>
            </a:r>
            <a:r>
              <a:rPr lang="it-IT" sz="2600" b="1" cap="all" dirty="0">
                <a:solidFill>
                  <a:srgbClr val="009900"/>
                </a:solidFill>
                <a:effectLst>
                  <a:outerShdw blurRad="38100" dist="38100" dir="2700000" algn="tl">
                    <a:srgbClr val="000000">
                      <a:alpha val="43137"/>
                    </a:srgbClr>
                  </a:outerShdw>
                </a:effectLst>
                <a:latin typeface="+mj-lt"/>
              </a:rPr>
              <a:t> </a:t>
            </a:r>
            <a:r>
              <a:rPr lang="it-IT" sz="2600" b="1" dirty="0">
                <a:solidFill>
                  <a:srgbClr val="009900"/>
                </a:solidFill>
                <a:effectLst>
                  <a:outerShdw blurRad="38100" dist="38100" dir="2700000" algn="tl">
                    <a:srgbClr val="000000">
                      <a:alpha val="43137"/>
                    </a:srgbClr>
                  </a:outerShdw>
                </a:effectLst>
                <a:latin typeface="+mj-lt"/>
              </a:rPr>
              <a:t>E DELLE PROCEDURE STABILITE</a:t>
            </a:r>
            <a:endParaRPr lang="it-IT" sz="2600" dirty="0">
              <a:solidFill>
                <a:srgbClr val="009900"/>
              </a:solidFill>
              <a:effectLst>
                <a:outerShdw blurRad="38100" dist="38100" dir="2700000" algn="tl">
                  <a:srgbClr val="000000">
                    <a:alpha val="43137"/>
                  </a:srgbClr>
                </a:outerShdw>
              </a:effectLst>
              <a:latin typeface="+mj-lt"/>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72</a:t>
            </a:fld>
            <a:endParaRPr lang="it-IT"/>
          </a:p>
        </p:txBody>
      </p:sp>
      <p:sp>
        <p:nvSpPr>
          <p:cNvPr id="6" name="Segnaposto piè di pagina 5"/>
          <p:cNvSpPr>
            <a:spLocks noGrp="1"/>
          </p:cNvSpPr>
          <p:nvPr>
            <p:ph type="ftr" sz="quarter" idx="11"/>
          </p:nvPr>
        </p:nvSpPr>
        <p:spPr/>
        <p:txBody>
          <a:bodyPr/>
          <a:lstStyle/>
          <a:p>
            <a:r>
              <a:rPr lang="it-IT" smtClean="0"/>
              <a:t>LILIANA BORRELLO</a:t>
            </a:r>
            <a:endParaRPr lang="it-IT"/>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625" y="785813"/>
            <a:ext cx="8229600" cy="2009775"/>
          </a:xfrm>
        </p:spPr>
        <p:txBody>
          <a:bodyPr>
            <a:normAutofit fontScale="90000"/>
          </a:bodyPr>
          <a:lstStyle/>
          <a:p>
            <a:pPr algn="r" eaLnBrk="1" fontAlgn="auto" hangingPunct="1">
              <a:spcAft>
                <a:spcPts val="0"/>
              </a:spcAft>
              <a:defRPr/>
            </a:pPr>
            <a:r>
              <a:rPr lang="it-IT" dirty="0" smtClean="0">
                <a:solidFill>
                  <a:srgbClr val="009900"/>
                </a:solidFill>
              </a:rPr>
              <a:t>INDIRIZZO</a:t>
            </a:r>
            <a:br>
              <a:rPr lang="it-IT" dirty="0" smtClean="0">
                <a:solidFill>
                  <a:srgbClr val="009900"/>
                </a:solidFill>
              </a:rPr>
            </a:br>
            <a:r>
              <a:rPr lang="it-IT" b="1" dirty="0" smtClean="0">
                <a:solidFill>
                  <a:srgbClr val="009900"/>
                </a:solidFill>
                <a:effectLst>
                  <a:outerShdw blurRad="38100" dist="38100" dir="2700000" algn="tl">
                    <a:srgbClr val="000000">
                      <a:alpha val="43137"/>
                    </a:srgbClr>
                  </a:outerShdw>
                </a:effectLst>
              </a:rPr>
              <a:t>MANUTENZIONE</a:t>
            </a:r>
            <a:br>
              <a:rPr lang="it-IT" b="1" dirty="0" smtClean="0">
                <a:solidFill>
                  <a:srgbClr val="009900"/>
                </a:solidFill>
                <a:effectLst>
                  <a:outerShdw blurRad="38100" dist="38100" dir="2700000" algn="tl">
                    <a:srgbClr val="000000">
                      <a:alpha val="43137"/>
                    </a:srgbClr>
                  </a:outerShdw>
                </a:effectLst>
              </a:rPr>
            </a:br>
            <a:r>
              <a:rPr lang="it-IT" b="1" dirty="0" smtClean="0">
                <a:solidFill>
                  <a:srgbClr val="009900"/>
                </a:solidFill>
                <a:effectLst>
                  <a:outerShdw blurRad="38100" dist="38100" dir="2700000" algn="tl">
                    <a:srgbClr val="000000">
                      <a:alpha val="43137"/>
                    </a:srgbClr>
                  </a:outerShdw>
                </a:effectLst>
              </a:rPr>
              <a:t>E ASSISTENZA TECNICA </a:t>
            </a:r>
            <a:endParaRPr lang="it-IT" b="1" dirty="0">
              <a:solidFill>
                <a:srgbClr val="009900"/>
              </a:solidFill>
              <a:effectLst>
                <a:outerShdw blurRad="38100" dist="38100" dir="2700000" algn="tl">
                  <a:srgbClr val="000000">
                    <a:alpha val="43137"/>
                  </a:srgbClr>
                </a:outerShdw>
              </a:effectLst>
            </a:endParaRPr>
          </a:p>
        </p:txBody>
      </p:sp>
      <p:sp>
        <p:nvSpPr>
          <p:cNvPr id="5" name="Segnaposto contenuto 3"/>
          <p:cNvSpPr txBox="1">
            <a:spLocks/>
          </p:cNvSpPr>
          <p:nvPr/>
        </p:nvSpPr>
        <p:spPr>
          <a:xfrm>
            <a:off x="0" y="3071813"/>
            <a:ext cx="9144000" cy="3000375"/>
          </a:xfrm>
          <a:prstGeom prst="rect">
            <a:avLst/>
          </a:prstGeom>
        </p:spPr>
        <p:txBody>
          <a:bodyPr/>
          <a:lstStyle/>
          <a:p>
            <a:pPr marL="514350" indent="-514350" fontAlgn="auto">
              <a:spcBef>
                <a:spcPct val="20000"/>
              </a:spcBef>
              <a:spcAft>
                <a:spcPts val="0"/>
              </a:spcAft>
              <a:buClr>
                <a:schemeClr val="accent3"/>
              </a:buClr>
              <a:buSzPct val="95000"/>
              <a:buFontTx/>
              <a:buAutoNum type="arabicPeriod" startAt="5"/>
              <a:defRPr/>
            </a:pPr>
            <a:r>
              <a:rPr lang="it-IT" sz="2600" b="1" dirty="0">
                <a:solidFill>
                  <a:srgbClr val="009900"/>
                </a:solidFill>
                <a:effectLst>
                  <a:outerShdw blurRad="38100" dist="38100" dir="2700000" algn="tl">
                    <a:srgbClr val="000000">
                      <a:alpha val="43137"/>
                    </a:srgbClr>
                  </a:outerShdw>
                </a:effectLst>
                <a:latin typeface="+mj-lt"/>
              </a:rPr>
              <a:t>UTILIZZARE CORRETTAMENTE STRUMENTI </a:t>
            </a:r>
            <a:r>
              <a:rPr lang="it-IT" sz="2600" b="1" dirty="0" err="1">
                <a:solidFill>
                  <a:srgbClr val="009900"/>
                </a:solidFill>
                <a:effectLst>
                  <a:outerShdw blurRad="38100" dist="38100" dir="2700000" algn="tl">
                    <a:srgbClr val="000000">
                      <a:alpha val="43137"/>
                    </a:srgbClr>
                  </a:outerShdw>
                </a:effectLst>
                <a:latin typeface="+mj-lt"/>
              </a:rPr>
              <a:t>DI</a:t>
            </a:r>
            <a:r>
              <a:rPr lang="it-IT" sz="2600" b="1" dirty="0">
                <a:solidFill>
                  <a:srgbClr val="009900"/>
                </a:solidFill>
                <a:effectLst>
                  <a:outerShdw blurRad="38100" dist="38100" dir="2700000" algn="tl">
                    <a:srgbClr val="000000">
                      <a:alpha val="43137"/>
                    </a:srgbClr>
                  </a:outerShdw>
                </a:effectLst>
                <a:latin typeface="+mj-lt"/>
              </a:rPr>
              <a:t> MISURA, CONTROLLO E DIAGNOSI, ESEGUIRE LE REGOLAZIONI DEI SISTEMI E DEGLI IMPIANTI</a:t>
            </a:r>
          </a:p>
          <a:p>
            <a:pPr marL="514350" indent="-514350" fontAlgn="auto">
              <a:spcBef>
                <a:spcPct val="20000"/>
              </a:spcBef>
              <a:spcAft>
                <a:spcPts val="0"/>
              </a:spcAft>
              <a:buClr>
                <a:schemeClr val="accent3"/>
              </a:buClr>
              <a:buSzPct val="95000"/>
              <a:buFontTx/>
              <a:buAutoNum type="arabicPeriod" startAt="5"/>
              <a:defRPr/>
            </a:pPr>
            <a:r>
              <a:rPr lang="it-IT" sz="2600" b="1" dirty="0">
                <a:solidFill>
                  <a:srgbClr val="009900"/>
                </a:solidFill>
                <a:effectLst>
                  <a:outerShdw blurRad="38100" dist="38100" dir="2700000" algn="tl">
                    <a:srgbClr val="000000">
                      <a:alpha val="43137"/>
                    </a:srgbClr>
                  </a:outerShdw>
                </a:effectLst>
                <a:latin typeface="+mj-lt"/>
              </a:rPr>
              <a:t>GARANTIRE E CERTIFICARE LA MESSA A PUNTO DEGLI IMPIANTI E DELLE MACCHINE A REGOLA </a:t>
            </a:r>
            <a:r>
              <a:rPr lang="it-IT" sz="2600" b="1" dirty="0" err="1">
                <a:solidFill>
                  <a:srgbClr val="009900"/>
                </a:solidFill>
                <a:effectLst>
                  <a:outerShdw blurRad="38100" dist="38100" dir="2700000" algn="tl">
                    <a:srgbClr val="000000">
                      <a:alpha val="43137"/>
                    </a:srgbClr>
                  </a:outerShdw>
                </a:effectLst>
                <a:latin typeface="+mj-lt"/>
              </a:rPr>
              <a:t>D’ARTE</a:t>
            </a:r>
            <a:r>
              <a:rPr lang="it-IT" sz="2600" b="1" dirty="0">
                <a:solidFill>
                  <a:srgbClr val="009900"/>
                </a:solidFill>
                <a:effectLst>
                  <a:outerShdw blurRad="38100" dist="38100" dir="2700000" algn="tl">
                    <a:srgbClr val="000000">
                      <a:alpha val="43137"/>
                    </a:srgbClr>
                  </a:outerShdw>
                </a:effectLst>
                <a:latin typeface="+mj-lt"/>
              </a:rPr>
              <a:t>, COLLABORANDO ALLA FASE </a:t>
            </a:r>
            <a:r>
              <a:rPr lang="it-IT" sz="2600" b="1" dirty="0" err="1">
                <a:solidFill>
                  <a:srgbClr val="009900"/>
                </a:solidFill>
                <a:effectLst>
                  <a:outerShdw blurRad="38100" dist="38100" dir="2700000" algn="tl">
                    <a:srgbClr val="000000">
                      <a:alpha val="43137"/>
                    </a:srgbClr>
                  </a:outerShdw>
                </a:effectLst>
                <a:latin typeface="+mj-lt"/>
              </a:rPr>
              <a:t>DI</a:t>
            </a:r>
            <a:r>
              <a:rPr lang="it-IT" sz="2600" b="1" dirty="0">
                <a:solidFill>
                  <a:srgbClr val="009900"/>
                </a:solidFill>
                <a:effectLst>
                  <a:outerShdw blurRad="38100" dist="38100" dir="2700000" algn="tl">
                    <a:srgbClr val="000000">
                      <a:alpha val="43137"/>
                    </a:srgbClr>
                  </a:outerShdw>
                </a:effectLst>
                <a:latin typeface="+mj-lt"/>
              </a:rPr>
              <a:t> COLLAUDO E </a:t>
            </a:r>
            <a:r>
              <a:rPr lang="it-IT" sz="2600" b="1" dirty="0" err="1">
                <a:solidFill>
                  <a:srgbClr val="009900"/>
                </a:solidFill>
                <a:effectLst>
                  <a:outerShdw blurRad="38100" dist="38100" dir="2700000" algn="tl">
                    <a:srgbClr val="000000">
                      <a:alpha val="43137"/>
                    </a:srgbClr>
                  </a:outerShdw>
                </a:effectLst>
                <a:latin typeface="+mj-lt"/>
              </a:rPr>
              <a:t>DI</a:t>
            </a:r>
            <a:r>
              <a:rPr lang="it-IT" sz="2600" b="1" dirty="0">
                <a:solidFill>
                  <a:srgbClr val="009900"/>
                </a:solidFill>
                <a:effectLst>
                  <a:outerShdw blurRad="38100" dist="38100" dir="2700000" algn="tl">
                    <a:srgbClr val="000000">
                      <a:alpha val="43137"/>
                    </a:srgbClr>
                  </a:outerShdw>
                </a:effectLst>
                <a:latin typeface="+mj-lt"/>
              </a:rPr>
              <a:t> INSTALLAZIONE</a:t>
            </a:r>
          </a:p>
          <a:p>
            <a:pPr marL="514350" indent="-514350" fontAlgn="auto">
              <a:spcBef>
                <a:spcPct val="20000"/>
              </a:spcBef>
              <a:spcAft>
                <a:spcPts val="0"/>
              </a:spcAft>
              <a:buClr>
                <a:schemeClr val="accent3"/>
              </a:buClr>
              <a:buSzPct val="95000"/>
              <a:buFontTx/>
              <a:buAutoNum type="arabicPeriod" startAt="3"/>
              <a:defRPr/>
            </a:pPr>
            <a:endParaRPr lang="it-IT" sz="2600" dirty="0">
              <a:solidFill>
                <a:srgbClr val="009900"/>
              </a:solidFill>
              <a:latin typeface="+mj-lt"/>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73</a:t>
            </a:fld>
            <a:endParaRPr lang="it-IT"/>
          </a:p>
        </p:txBody>
      </p:sp>
      <p:sp>
        <p:nvSpPr>
          <p:cNvPr id="6" name="Segnaposto piè di pagina 5"/>
          <p:cNvSpPr>
            <a:spLocks noGrp="1"/>
          </p:cNvSpPr>
          <p:nvPr>
            <p:ph type="ftr" sz="quarter" idx="11"/>
          </p:nvPr>
        </p:nvSpPr>
        <p:spPr/>
        <p:txBody>
          <a:bodyPr/>
          <a:lstStyle/>
          <a:p>
            <a:r>
              <a:rPr lang="it-IT" smtClean="0"/>
              <a:t>LILIANA BORRELLO</a:t>
            </a:r>
            <a:endParaRPr lang="it-IT"/>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625" y="785813"/>
            <a:ext cx="8229600" cy="2009775"/>
          </a:xfrm>
        </p:spPr>
        <p:txBody>
          <a:bodyPr>
            <a:normAutofit fontScale="90000"/>
          </a:bodyPr>
          <a:lstStyle/>
          <a:p>
            <a:pPr algn="r" eaLnBrk="1" fontAlgn="auto" hangingPunct="1">
              <a:spcAft>
                <a:spcPts val="0"/>
              </a:spcAft>
              <a:defRPr/>
            </a:pPr>
            <a:r>
              <a:rPr lang="it-IT" dirty="0" smtClean="0">
                <a:solidFill>
                  <a:srgbClr val="009900"/>
                </a:solidFill>
              </a:rPr>
              <a:t>INDIRIZZO</a:t>
            </a:r>
            <a:br>
              <a:rPr lang="it-IT" dirty="0" smtClean="0">
                <a:solidFill>
                  <a:srgbClr val="009900"/>
                </a:solidFill>
              </a:rPr>
            </a:br>
            <a:r>
              <a:rPr lang="it-IT" b="1" dirty="0" smtClean="0">
                <a:solidFill>
                  <a:srgbClr val="009900"/>
                </a:solidFill>
                <a:effectLst>
                  <a:outerShdw blurRad="38100" dist="38100" dir="2700000" algn="tl">
                    <a:srgbClr val="000000">
                      <a:alpha val="43137"/>
                    </a:srgbClr>
                  </a:outerShdw>
                </a:effectLst>
              </a:rPr>
              <a:t>MANUTENZIONE</a:t>
            </a:r>
            <a:br>
              <a:rPr lang="it-IT" b="1" dirty="0" smtClean="0">
                <a:solidFill>
                  <a:srgbClr val="009900"/>
                </a:solidFill>
                <a:effectLst>
                  <a:outerShdw blurRad="38100" dist="38100" dir="2700000" algn="tl">
                    <a:srgbClr val="000000">
                      <a:alpha val="43137"/>
                    </a:srgbClr>
                  </a:outerShdw>
                </a:effectLst>
              </a:rPr>
            </a:br>
            <a:r>
              <a:rPr lang="it-IT" b="1" dirty="0" smtClean="0">
                <a:solidFill>
                  <a:srgbClr val="009900"/>
                </a:solidFill>
                <a:effectLst>
                  <a:outerShdw blurRad="38100" dist="38100" dir="2700000" algn="tl">
                    <a:srgbClr val="000000">
                      <a:alpha val="43137"/>
                    </a:srgbClr>
                  </a:outerShdw>
                </a:effectLst>
              </a:rPr>
              <a:t>E ASSISTENZA TECNICA </a:t>
            </a:r>
            <a:endParaRPr lang="it-IT" b="1" dirty="0">
              <a:solidFill>
                <a:srgbClr val="009900"/>
              </a:solidFill>
              <a:effectLst>
                <a:outerShdw blurRad="38100" dist="38100" dir="2700000" algn="tl">
                  <a:srgbClr val="000000">
                    <a:alpha val="43137"/>
                  </a:srgbClr>
                </a:outerShdw>
              </a:effectLst>
            </a:endParaRPr>
          </a:p>
        </p:txBody>
      </p:sp>
      <p:sp>
        <p:nvSpPr>
          <p:cNvPr id="5" name="Segnaposto contenuto 3"/>
          <p:cNvSpPr txBox="1">
            <a:spLocks/>
          </p:cNvSpPr>
          <p:nvPr/>
        </p:nvSpPr>
        <p:spPr>
          <a:xfrm>
            <a:off x="0" y="3143250"/>
            <a:ext cx="9144000" cy="4214813"/>
          </a:xfrm>
          <a:prstGeom prst="rect">
            <a:avLst/>
          </a:prstGeom>
        </p:spPr>
        <p:txBody>
          <a:bodyPr/>
          <a:lstStyle/>
          <a:p>
            <a:pPr marL="514350" indent="-514350" fontAlgn="auto">
              <a:spcBef>
                <a:spcPct val="20000"/>
              </a:spcBef>
              <a:spcAft>
                <a:spcPts val="0"/>
              </a:spcAft>
              <a:buClr>
                <a:schemeClr val="accent3"/>
              </a:buClr>
              <a:buSzPct val="95000"/>
              <a:buFontTx/>
              <a:buAutoNum type="arabicPeriod" startAt="7"/>
              <a:defRPr/>
            </a:pPr>
            <a:r>
              <a:rPr lang="it-IT" sz="2600" b="1" dirty="0">
                <a:solidFill>
                  <a:srgbClr val="009900"/>
                </a:solidFill>
                <a:effectLst>
                  <a:outerShdw blurRad="38100" dist="38100" dir="2700000" algn="tl">
                    <a:srgbClr val="000000">
                      <a:alpha val="43137"/>
                    </a:srgbClr>
                  </a:outerShdw>
                </a:effectLst>
                <a:latin typeface="+mj-lt"/>
              </a:rPr>
              <a:t>GESTIRE LE ESIGENZE DEL COMMITTENTE, REPERIRE LE RISORSE TECNICHE E TECNOLOGICHE  PER OFFRIRE SERVIZI EFFICACI ED ECONOMICAMENTE CORRELATI ALLE RICHIESTE</a:t>
            </a:r>
          </a:p>
          <a:p>
            <a:pPr marL="514350" indent="-514350" fontAlgn="auto">
              <a:spcBef>
                <a:spcPct val="20000"/>
              </a:spcBef>
              <a:spcAft>
                <a:spcPts val="0"/>
              </a:spcAft>
              <a:buClr>
                <a:schemeClr val="accent3"/>
              </a:buClr>
              <a:buSzPct val="95000"/>
              <a:defRPr/>
            </a:pPr>
            <a:endParaRPr lang="it-IT" sz="2600" b="1" dirty="0">
              <a:solidFill>
                <a:srgbClr val="009900"/>
              </a:solidFill>
              <a:effectLst>
                <a:outerShdw blurRad="38100" dist="38100" dir="2700000" algn="tl">
                  <a:srgbClr val="000000">
                    <a:alpha val="43137"/>
                  </a:srgbClr>
                </a:outerShdw>
              </a:effectLst>
              <a:latin typeface="+mj-lt"/>
            </a:endParaRPr>
          </a:p>
          <a:p>
            <a:pPr marL="514350" indent="-514350" fontAlgn="auto">
              <a:spcBef>
                <a:spcPct val="20000"/>
              </a:spcBef>
              <a:spcAft>
                <a:spcPts val="0"/>
              </a:spcAft>
              <a:buClr>
                <a:schemeClr val="accent3"/>
              </a:buClr>
              <a:buSzPct val="95000"/>
              <a:defRPr/>
            </a:pPr>
            <a:r>
              <a:rPr lang="it-IT" sz="2600" b="1" dirty="0">
                <a:solidFill>
                  <a:srgbClr val="009900"/>
                </a:solidFill>
                <a:effectLst>
                  <a:outerShdw blurRad="38100" dist="38100" dir="2700000" algn="tl">
                    <a:srgbClr val="000000">
                      <a:alpha val="43137"/>
                    </a:srgbClr>
                  </a:outerShdw>
                </a:effectLst>
                <a:latin typeface="+mj-lt"/>
              </a:rPr>
              <a:t>                                                                                                      </a:t>
            </a:r>
            <a:endParaRPr lang="it-IT" sz="2600" dirty="0">
              <a:solidFill>
                <a:srgbClr val="009900"/>
              </a:solidFill>
              <a:latin typeface="+mj-lt"/>
            </a:endParaRPr>
          </a:p>
          <a:p>
            <a:pPr marL="514350" indent="-514350" fontAlgn="auto">
              <a:spcBef>
                <a:spcPct val="20000"/>
              </a:spcBef>
              <a:spcAft>
                <a:spcPts val="0"/>
              </a:spcAft>
              <a:buClr>
                <a:schemeClr val="accent3"/>
              </a:buClr>
              <a:buSzPct val="95000"/>
              <a:buFontTx/>
              <a:buAutoNum type="arabicPeriod" startAt="3"/>
              <a:defRPr/>
            </a:pPr>
            <a:endParaRPr lang="it-IT" sz="2600" dirty="0">
              <a:solidFill>
                <a:srgbClr val="009900"/>
              </a:solidFill>
              <a:latin typeface="+mj-lt"/>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74</a:t>
            </a:fld>
            <a:endParaRPr lang="it-IT"/>
          </a:p>
        </p:txBody>
      </p:sp>
      <p:sp>
        <p:nvSpPr>
          <p:cNvPr id="6" name="Segnaposto piè di pagina 5"/>
          <p:cNvSpPr>
            <a:spLocks noGrp="1"/>
          </p:cNvSpPr>
          <p:nvPr>
            <p:ph type="ftr" sz="quarter" idx="11"/>
          </p:nvPr>
        </p:nvSpPr>
        <p:spPr/>
        <p:txBody>
          <a:bodyPr/>
          <a:lstStyle/>
          <a:p>
            <a:r>
              <a:rPr lang="it-IT" smtClean="0"/>
              <a:t>LILIANA BORRELLO</a:t>
            </a:r>
            <a:endParaRPr lang="it-IT"/>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solidFill>
                  <a:schemeClr val="accent3"/>
                </a:solidFill>
              </a:rPr>
              <a:t>Indirizzo manutenzione ed assistenza tecnica</a:t>
            </a:r>
            <a:endParaRPr lang="it-IT" b="1" dirty="0">
              <a:solidFill>
                <a:schemeClr val="accent3"/>
              </a:solidFill>
            </a:endParaRPr>
          </a:p>
        </p:txBody>
      </p:sp>
      <p:sp>
        <p:nvSpPr>
          <p:cNvPr id="3" name="Segnaposto contenuto 2"/>
          <p:cNvSpPr>
            <a:spLocks noGrp="1"/>
          </p:cNvSpPr>
          <p:nvPr>
            <p:ph idx="1"/>
          </p:nvPr>
        </p:nvSpPr>
        <p:spPr/>
        <p:txBody>
          <a:bodyPr/>
          <a:lstStyle/>
          <a:p>
            <a:pPr>
              <a:buNone/>
            </a:pPr>
            <a:r>
              <a:rPr lang="it-IT" b="1" dirty="0" smtClean="0">
                <a:solidFill>
                  <a:schemeClr val="accent3"/>
                </a:solidFill>
              </a:rPr>
              <a:t>OPZIONI</a:t>
            </a:r>
          </a:p>
          <a:p>
            <a:endParaRPr lang="it-IT" dirty="0" smtClean="0">
              <a:solidFill>
                <a:schemeClr val="accent3"/>
              </a:solidFill>
            </a:endParaRPr>
          </a:p>
          <a:p>
            <a:r>
              <a:rPr lang="it-IT" b="1" dirty="0" smtClean="0">
                <a:solidFill>
                  <a:schemeClr val="accent3">
                    <a:lumMod val="75000"/>
                  </a:schemeClr>
                </a:solidFill>
              </a:rPr>
              <a:t>Apparati, impianti e servizi tecnici industriali e civili</a:t>
            </a:r>
          </a:p>
          <a:p>
            <a:r>
              <a:rPr lang="it-IT" b="1" dirty="0" smtClean="0">
                <a:solidFill>
                  <a:schemeClr val="accent3">
                    <a:lumMod val="75000"/>
                  </a:schemeClr>
                </a:solidFill>
              </a:rPr>
              <a:t>Manutenzione e mezzi di trasporto</a:t>
            </a:r>
            <a:endParaRPr lang="it-IT" b="1" dirty="0">
              <a:solidFill>
                <a:schemeClr val="accent3">
                  <a:lumMod val="75000"/>
                </a:schemeClr>
              </a:solidFill>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75</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b="1" dirty="0" smtClean="0">
                <a:solidFill>
                  <a:schemeClr val="accent3">
                    <a:lumMod val="75000"/>
                  </a:schemeClr>
                </a:solidFill>
              </a:rPr>
              <a:t>Indirizzo manutenzione ed assistenza tecnica  </a:t>
            </a:r>
            <a:r>
              <a:rPr lang="it-IT" b="1" dirty="0" smtClean="0">
                <a:solidFill>
                  <a:schemeClr val="accent3">
                    <a:lumMod val="75000"/>
                  </a:schemeClr>
                </a:solidFill>
              </a:rPr>
              <a:t>opzione</a:t>
            </a:r>
            <a:endParaRPr lang="it-IT" b="1" dirty="0">
              <a:solidFill>
                <a:schemeClr val="accent3">
                  <a:lumMod val="75000"/>
                </a:schemeClr>
              </a:solidFill>
            </a:endParaRPr>
          </a:p>
        </p:txBody>
      </p:sp>
      <p:sp>
        <p:nvSpPr>
          <p:cNvPr id="3" name="Segnaposto contenuto 2"/>
          <p:cNvSpPr>
            <a:spLocks noGrp="1"/>
          </p:cNvSpPr>
          <p:nvPr>
            <p:ph idx="1"/>
          </p:nvPr>
        </p:nvSpPr>
        <p:spPr/>
        <p:txBody>
          <a:bodyPr>
            <a:normAutofit lnSpcReduction="10000"/>
          </a:bodyPr>
          <a:lstStyle/>
          <a:p>
            <a:pPr>
              <a:buNone/>
            </a:pPr>
            <a:r>
              <a:rPr lang="it-IT" dirty="0" smtClean="0"/>
              <a:t> </a:t>
            </a:r>
            <a:r>
              <a:rPr lang="it-IT" b="1" dirty="0" smtClean="0"/>
              <a:t> </a:t>
            </a:r>
          </a:p>
          <a:p>
            <a:pPr>
              <a:buNone/>
            </a:pPr>
            <a:r>
              <a:rPr lang="it-IT" b="1" dirty="0" smtClean="0">
                <a:solidFill>
                  <a:schemeClr val="accent3">
                    <a:lumMod val="75000"/>
                  </a:schemeClr>
                </a:solidFill>
              </a:rPr>
              <a:t>Apparati, impianti e servizi tecnici industriali e civili</a:t>
            </a:r>
            <a:r>
              <a:rPr lang="it-IT" sz="2600" b="1" dirty="0" smtClean="0">
                <a:solidFill>
                  <a:schemeClr val="accent3">
                    <a:lumMod val="75000"/>
                  </a:schemeClr>
                </a:solidFill>
              </a:rPr>
              <a:t> </a:t>
            </a:r>
          </a:p>
          <a:p>
            <a:pPr>
              <a:buNone/>
            </a:pPr>
            <a:r>
              <a:rPr lang="it-IT" sz="2600" b="1" dirty="0" smtClean="0">
                <a:solidFill>
                  <a:schemeClr val="accent3"/>
                </a:solidFill>
              </a:rPr>
              <a:t>	</a:t>
            </a:r>
            <a:r>
              <a:rPr lang="it-IT" sz="2600" b="1" dirty="0" smtClean="0">
                <a:solidFill>
                  <a:schemeClr val="accent3">
                    <a:lumMod val="75000"/>
                  </a:schemeClr>
                </a:solidFill>
              </a:rPr>
              <a:t>specializza e integra le conoscenze e competenze in uscita dall’indirizzo, coerentemente con la filiera produttiva di riferimento e con le esigenze del territorio, con competenze rispondenti ai fabbisogni delle aziende impegnate nella manutenzione di apparati e impianti elettrici, elettromeccanici, termici, industriali e civili, e relativi servizi tecnici</a:t>
            </a:r>
            <a:r>
              <a:rPr lang="it-IT" b="1" dirty="0" smtClean="0">
                <a:solidFill>
                  <a:schemeClr val="accent3">
                    <a:lumMod val="75000"/>
                  </a:schemeClr>
                </a:solidFill>
              </a:rPr>
              <a:t>.</a:t>
            </a:r>
            <a:endParaRPr lang="it-IT" b="1" dirty="0">
              <a:solidFill>
                <a:schemeClr val="accent3">
                  <a:lumMod val="75000"/>
                </a:schemeClr>
              </a:solidFill>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76</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200" b="1" dirty="0" smtClean="0"/>
              <a:t>OPZIONE</a:t>
            </a:r>
            <a:br>
              <a:rPr lang="it-IT" sz="3200" b="1" dirty="0" smtClean="0"/>
            </a:br>
            <a:r>
              <a:rPr lang="it-IT" sz="3200" b="1" dirty="0" smtClean="0"/>
              <a:t>Apparati, impianti e servizi tecnici industriali e civili</a:t>
            </a:r>
            <a:endParaRPr lang="it-IT" sz="3200" dirty="0"/>
          </a:p>
        </p:txBody>
      </p:sp>
      <p:sp>
        <p:nvSpPr>
          <p:cNvPr id="3" name="Segnaposto contenuto 2"/>
          <p:cNvSpPr>
            <a:spLocks noGrp="1"/>
          </p:cNvSpPr>
          <p:nvPr>
            <p:ph idx="1"/>
          </p:nvPr>
        </p:nvSpPr>
        <p:spPr/>
        <p:txBody>
          <a:bodyPr>
            <a:normAutofit fontScale="47500" lnSpcReduction="20000"/>
          </a:bodyPr>
          <a:lstStyle/>
          <a:p>
            <a:pPr>
              <a:buNone/>
            </a:pPr>
            <a:r>
              <a:rPr lang="it-IT" b="1" dirty="0" smtClean="0">
                <a:solidFill>
                  <a:schemeClr val="accent3"/>
                </a:solidFill>
              </a:rPr>
              <a:t> </a:t>
            </a:r>
            <a:r>
              <a:rPr lang="it-IT" b="1" dirty="0" smtClean="0">
                <a:solidFill>
                  <a:schemeClr val="accent3">
                    <a:lumMod val="50000"/>
                  </a:schemeClr>
                </a:solidFill>
              </a:rPr>
              <a:t>COMPETENZE</a:t>
            </a:r>
          </a:p>
          <a:p>
            <a:r>
              <a:rPr lang="it-IT" b="1" dirty="0" smtClean="0">
                <a:solidFill>
                  <a:schemeClr val="accent3">
                    <a:lumMod val="50000"/>
                  </a:schemeClr>
                </a:solidFill>
              </a:rPr>
              <a:t>1. Comprendere, interpretare e analizzare schemi di apparati, impianti e servizi tecnici industriali e civili.</a:t>
            </a:r>
          </a:p>
          <a:p>
            <a:r>
              <a:rPr lang="it-IT" b="1" dirty="0" smtClean="0">
                <a:solidFill>
                  <a:schemeClr val="accent3">
                    <a:lumMod val="50000"/>
                  </a:schemeClr>
                </a:solidFill>
              </a:rPr>
              <a:t>2. Utilizzare strumenti e tecnologie specifiche nel rispetto della normativa sulla sicurezza.</a:t>
            </a:r>
          </a:p>
          <a:p>
            <a:r>
              <a:rPr lang="it-IT" b="1" dirty="0" smtClean="0">
                <a:solidFill>
                  <a:schemeClr val="accent3">
                    <a:lumMod val="50000"/>
                  </a:schemeClr>
                </a:solidFill>
              </a:rPr>
              <a:t>3. Utilizzare la documentazione tecnica prevista dalla normativa per garantire la corretta funzionalità di apparecchiature, impianti  e sistemi tecnici per i quali cura la manutenzione, nel contesto industriale e civile.</a:t>
            </a:r>
          </a:p>
          <a:p>
            <a:r>
              <a:rPr lang="it-IT" b="1" dirty="0" smtClean="0">
                <a:solidFill>
                  <a:schemeClr val="accent3">
                    <a:lumMod val="50000"/>
                  </a:schemeClr>
                </a:solidFill>
              </a:rPr>
              <a:t>4. Individuare i componenti che costituiscono il sistema e i vari materiali impiegati, allo scopo di intervenire nel montaggio, nella sostituzione dei componenti e delle parti, nel rispetto delle modalità e delle procedure stabilite.</a:t>
            </a:r>
          </a:p>
          <a:p>
            <a:r>
              <a:rPr lang="it-IT" b="1" dirty="0" smtClean="0">
                <a:solidFill>
                  <a:schemeClr val="accent3">
                    <a:lumMod val="50000"/>
                  </a:schemeClr>
                </a:solidFill>
              </a:rPr>
              <a:t>5. Utilizzare correttamente strumenti di misura, controllo e diagnosi, eseguire le regolazioni degli apparati e impianti industriali e civili di interesse.</a:t>
            </a:r>
          </a:p>
          <a:p>
            <a:r>
              <a:rPr lang="it-IT" b="1" dirty="0" smtClean="0">
                <a:solidFill>
                  <a:schemeClr val="accent3">
                    <a:lumMod val="50000"/>
                  </a:schemeClr>
                </a:solidFill>
              </a:rPr>
              <a:t>6. Garantire e certificare la messa a punto a regola d’arte degli apparati e impianti industriali e civili, collaborando alle fasi di installazione, collaudo e di organizzazione-erogazione dei relativi servizi tecnici.</a:t>
            </a:r>
          </a:p>
          <a:p>
            <a:r>
              <a:rPr lang="it-IT" b="1" dirty="0" smtClean="0">
                <a:solidFill>
                  <a:schemeClr val="accent3">
                    <a:lumMod val="50000"/>
                  </a:schemeClr>
                </a:solidFill>
              </a:rPr>
              <a:t>7. Agire nel sistema di qualità, reperire le risorse tecniche e tecnologiche per offrire servizi efficienti ed efficaci.</a:t>
            </a:r>
          </a:p>
          <a:p>
            <a:pPr>
              <a:buNone/>
            </a:pPr>
            <a:endParaRPr lang="it-IT" b="1" dirty="0" smtClean="0">
              <a:solidFill>
                <a:schemeClr val="accent3"/>
              </a:solidFill>
            </a:endParaRPr>
          </a:p>
          <a:p>
            <a:pPr>
              <a:buNone/>
            </a:pPr>
            <a:r>
              <a:rPr lang="it-IT" b="1" dirty="0" smtClean="0">
                <a:solidFill>
                  <a:schemeClr val="accent3">
                    <a:lumMod val="50000"/>
                  </a:schemeClr>
                </a:solidFill>
              </a:rPr>
              <a:t>Le competenze dell’indirizzo “Manutenzione e assistenza tecnica”, nell’opzione “Apparati, impianti e servizi tecnici industriali e civili ”, sono sviluppate e integrate in coerenza con la filiera produttiva di riferimento e con le esigenze del territorio.</a:t>
            </a:r>
            <a:endParaRPr lang="it-IT" b="1" dirty="0">
              <a:solidFill>
                <a:schemeClr val="accent3">
                  <a:lumMod val="50000"/>
                </a:schemeClr>
              </a:solidFill>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77</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b="1" dirty="0" smtClean="0">
                <a:solidFill>
                  <a:schemeClr val="accent3">
                    <a:lumMod val="50000"/>
                  </a:schemeClr>
                </a:solidFill>
              </a:rPr>
              <a:t>Indirizzo manutenzione ed assistenza tecnica </a:t>
            </a:r>
            <a:r>
              <a:rPr lang="it-IT" sz="3100" b="1" dirty="0" smtClean="0">
                <a:solidFill>
                  <a:schemeClr val="accent3">
                    <a:lumMod val="50000"/>
                  </a:schemeClr>
                </a:solidFill>
              </a:rPr>
              <a:t>opzione </a:t>
            </a:r>
            <a:r>
              <a:rPr lang="it-IT" sz="3100" dirty="0" smtClean="0">
                <a:solidFill>
                  <a:schemeClr val="accent3">
                    <a:lumMod val="50000"/>
                  </a:schemeClr>
                </a:solidFill>
              </a:rPr>
              <a:t/>
            </a:r>
            <a:br>
              <a:rPr lang="it-IT" sz="3100" dirty="0" smtClean="0">
                <a:solidFill>
                  <a:schemeClr val="accent3">
                    <a:lumMod val="50000"/>
                  </a:schemeClr>
                </a:solidFill>
              </a:rPr>
            </a:br>
            <a:endParaRPr lang="it-IT" sz="3100" dirty="0">
              <a:solidFill>
                <a:schemeClr val="accent3">
                  <a:lumMod val="50000"/>
                </a:schemeClr>
              </a:solidFill>
            </a:endParaRPr>
          </a:p>
        </p:txBody>
      </p:sp>
      <p:sp>
        <p:nvSpPr>
          <p:cNvPr id="3" name="Segnaposto contenuto 2"/>
          <p:cNvSpPr>
            <a:spLocks noGrp="1"/>
          </p:cNvSpPr>
          <p:nvPr>
            <p:ph idx="1"/>
          </p:nvPr>
        </p:nvSpPr>
        <p:spPr/>
        <p:txBody>
          <a:bodyPr>
            <a:normAutofit/>
          </a:bodyPr>
          <a:lstStyle/>
          <a:p>
            <a:pPr algn="just">
              <a:buNone/>
            </a:pPr>
            <a:r>
              <a:rPr lang="it-IT" b="1" dirty="0" smtClean="0">
                <a:solidFill>
                  <a:schemeClr val="accent3">
                    <a:lumMod val="50000"/>
                  </a:schemeClr>
                </a:solidFill>
              </a:rPr>
              <a:t>Manutenzione  mezzi di trasporto</a:t>
            </a:r>
          </a:p>
          <a:p>
            <a:pPr algn="just">
              <a:buNone/>
            </a:pPr>
            <a:r>
              <a:rPr lang="it-IT" b="1" dirty="0" smtClean="0">
                <a:solidFill>
                  <a:schemeClr val="accent3">
                    <a:lumMod val="50000"/>
                  </a:schemeClr>
                </a:solidFill>
              </a:rPr>
              <a:t> </a:t>
            </a:r>
            <a:r>
              <a:rPr lang="it-IT" sz="2800" b="1" dirty="0" smtClean="0">
                <a:solidFill>
                  <a:schemeClr val="accent3">
                    <a:lumMod val="50000"/>
                  </a:schemeClr>
                </a:solidFill>
              </a:rPr>
              <a:t>specializza e integra le conoscenze e competenze in uscita dall’indirizzo, coerentemente con la filiera produttiva di riferimento e con le esigenze del territorio, con competenze rispondenti ai fabbisogni delle aziende impegnate nella manutenzione di apparati e impianti inerenti i mezzi di trasporto di interesse, terrestri, aerei o navali, e relativi servizi tecnici</a:t>
            </a:r>
            <a:endParaRPr lang="it-IT" sz="2800" b="1" dirty="0">
              <a:solidFill>
                <a:schemeClr val="accent3">
                  <a:lumMod val="50000"/>
                </a:schemeClr>
              </a:solidFill>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78</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smtClean="0"/>
              <a:t>OPZIONE</a:t>
            </a:r>
            <a:br>
              <a:rPr lang="it-IT" sz="3600" dirty="0" smtClean="0"/>
            </a:br>
            <a:r>
              <a:rPr lang="it-IT" sz="3600" dirty="0" smtClean="0"/>
              <a:t>Manutenzione dei mezzi di trasporto</a:t>
            </a:r>
            <a:endParaRPr lang="it-IT" sz="3600" dirty="0"/>
          </a:p>
        </p:txBody>
      </p:sp>
      <p:sp>
        <p:nvSpPr>
          <p:cNvPr id="3" name="Segnaposto contenuto 2"/>
          <p:cNvSpPr>
            <a:spLocks noGrp="1"/>
          </p:cNvSpPr>
          <p:nvPr>
            <p:ph idx="1"/>
          </p:nvPr>
        </p:nvSpPr>
        <p:spPr/>
        <p:txBody>
          <a:bodyPr>
            <a:normAutofit fontScale="47500" lnSpcReduction="20000"/>
          </a:bodyPr>
          <a:lstStyle/>
          <a:p>
            <a:pPr>
              <a:buNone/>
            </a:pPr>
            <a:r>
              <a:rPr lang="it-IT" b="1" dirty="0" smtClean="0">
                <a:solidFill>
                  <a:schemeClr val="accent3">
                    <a:lumMod val="50000"/>
                  </a:schemeClr>
                </a:solidFill>
              </a:rPr>
              <a:t>COMPETENZE</a:t>
            </a:r>
          </a:p>
          <a:p>
            <a:r>
              <a:rPr lang="it-IT" b="1" dirty="0" smtClean="0">
                <a:solidFill>
                  <a:schemeClr val="accent3">
                    <a:lumMod val="50000"/>
                  </a:schemeClr>
                </a:solidFill>
              </a:rPr>
              <a:t>1. Comprendere, interpretare e analizzare la documentazione tecnica relativa al mezzo di trasporto. </a:t>
            </a:r>
          </a:p>
          <a:p>
            <a:r>
              <a:rPr lang="it-IT" b="1" dirty="0" smtClean="0">
                <a:solidFill>
                  <a:schemeClr val="accent3">
                    <a:lumMod val="50000"/>
                  </a:schemeClr>
                </a:solidFill>
              </a:rPr>
              <a:t>2. Utilizzare, attraverso la conoscenza e l’applicazione della normativa sulla sicurezza, strumenti e tecnologie specifiche. </a:t>
            </a:r>
          </a:p>
          <a:p>
            <a:r>
              <a:rPr lang="it-IT" b="1" dirty="0" smtClean="0">
                <a:solidFill>
                  <a:schemeClr val="accent3">
                    <a:lumMod val="50000"/>
                  </a:schemeClr>
                </a:solidFill>
              </a:rPr>
              <a:t>3. Seguire le normative tecniche e le prescrizioni di legge per garantire la corretta funzionalità del mezzo di trasporto e delle relative parti, di cui cura la manutenzione nel contesto d’uso. </a:t>
            </a:r>
          </a:p>
          <a:p>
            <a:r>
              <a:rPr lang="it-IT" b="1" dirty="0" smtClean="0">
                <a:solidFill>
                  <a:schemeClr val="accent3">
                    <a:lumMod val="50000"/>
                  </a:schemeClr>
                </a:solidFill>
              </a:rPr>
              <a:t>4. Individuare i componenti che costituiscono il sistema e i vari materiali impiegati, allo scopo di intervenire nel montaggio, nella sostituzione dei componenti e delle parti, nel rispetto delle modalità e delle procedure stabilite. </a:t>
            </a:r>
          </a:p>
          <a:p>
            <a:r>
              <a:rPr lang="it-IT" b="1" dirty="0" smtClean="0">
                <a:solidFill>
                  <a:schemeClr val="accent3">
                    <a:lumMod val="50000"/>
                  </a:schemeClr>
                </a:solidFill>
              </a:rPr>
              <a:t>5. Utilizzare correttamente strumenti di misura, controllo e diagnosi, eseguire le regolazioni dei sistemi e degli impianti relativi al  mezzo di trasporto. </a:t>
            </a:r>
          </a:p>
          <a:p>
            <a:r>
              <a:rPr lang="it-IT" b="1" dirty="0" smtClean="0">
                <a:solidFill>
                  <a:schemeClr val="accent3">
                    <a:lumMod val="50000"/>
                  </a:schemeClr>
                </a:solidFill>
              </a:rPr>
              <a:t>6. Garantire e certificare la messa a punto a regola d’arte del mezzo di trasporto e degli impianti relativi, collaborando alle fasi di installazione, collaudo ed assistenza tecnica degli utenti. </a:t>
            </a:r>
          </a:p>
          <a:p>
            <a:r>
              <a:rPr lang="it-IT" b="1" dirty="0" smtClean="0">
                <a:solidFill>
                  <a:schemeClr val="accent3">
                    <a:lumMod val="50000"/>
                  </a:schemeClr>
                </a:solidFill>
              </a:rPr>
              <a:t>7. Agire nel sistema di qualità, gestire le esigenze del committente, reperire le risorse tecniche e tecnologiche per offrire servizi efficaci ed economicamente correlati alle richieste. </a:t>
            </a:r>
          </a:p>
          <a:p>
            <a:pPr>
              <a:buNone/>
            </a:pPr>
            <a:endParaRPr lang="it-IT" b="1" dirty="0" smtClean="0">
              <a:solidFill>
                <a:schemeClr val="accent3">
                  <a:lumMod val="50000"/>
                </a:schemeClr>
              </a:solidFill>
            </a:endParaRPr>
          </a:p>
          <a:p>
            <a:pPr>
              <a:buNone/>
            </a:pPr>
            <a:r>
              <a:rPr lang="it-IT" b="1" dirty="0" smtClean="0">
                <a:solidFill>
                  <a:schemeClr val="accent3">
                    <a:lumMod val="50000"/>
                  </a:schemeClr>
                </a:solidFill>
              </a:rPr>
              <a:t>Le competenze dell’indirizzo “Manutenzione e assistenza tecnica”, nell’opzione “Mezzi di trasporto”, sono sviluppate e integrate in coerenza con la filiera produttiva di riferimento e con le esigenze del territorio</a:t>
            </a:r>
            <a:endParaRPr lang="it-IT" b="1" dirty="0">
              <a:solidFill>
                <a:schemeClr val="accent3">
                  <a:lumMod val="50000"/>
                </a:schemeClr>
              </a:solidFill>
            </a:endParaRPr>
          </a:p>
        </p:txBody>
      </p:sp>
      <p:sp>
        <p:nvSpPr>
          <p:cNvPr id="4" name="Segnaposto numero diapositiva 3"/>
          <p:cNvSpPr>
            <a:spLocks noGrp="1"/>
          </p:cNvSpPr>
          <p:nvPr>
            <p:ph type="sldNum" sz="quarter" idx="12"/>
          </p:nvPr>
        </p:nvSpPr>
        <p:spPr/>
        <p:txBody>
          <a:bodyPr/>
          <a:lstStyle/>
          <a:p>
            <a:fld id="{C3B6EE2E-BD5C-410A-980C-4B4BD7DA84C4}" type="slidenum">
              <a:rPr lang="it-IT" smtClean="0"/>
              <a:pPr/>
              <a:t>79</a:t>
            </a:fld>
            <a:endParaRPr lang="it-IT"/>
          </a:p>
        </p:txBody>
      </p:sp>
      <p:sp>
        <p:nvSpPr>
          <p:cNvPr id="5" name="Segnaposto piè di pagina 4"/>
          <p:cNvSpPr>
            <a:spLocks noGrp="1"/>
          </p:cNvSpPr>
          <p:nvPr>
            <p:ph type="ftr" sz="quarter" idx="11"/>
          </p:nvPr>
        </p:nvSpPr>
        <p:spPr/>
        <p:txBody>
          <a:bodyPr/>
          <a:lstStyle/>
          <a:p>
            <a:r>
              <a:rPr lang="it-IT" smtClean="0"/>
              <a:t>LILIANA BORRELLO</a:t>
            </a:r>
            <a:endParaRPr 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229600" cy="777875"/>
          </a:xfrm>
        </p:spPr>
        <p:txBody>
          <a:bodyPr/>
          <a:lstStyle/>
          <a:p>
            <a:pPr algn="ctr">
              <a:buFont typeface="Arial" pitchFamily="34" charset="0"/>
              <a:buNone/>
              <a:defRPr/>
            </a:pPr>
            <a:r>
              <a:rPr lang="it-IT" sz="2000" b="1" dirty="0">
                <a:solidFill>
                  <a:schemeClr val="accent6">
                    <a:lumMod val="75000"/>
                  </a:schemeClr>
                </a:solidFill>
                <a:effectLst>
                  <a:outerShdw blurRad="38100" dist="38100" dir="2700000" algn="tl">
                    <a:srgbClr val="000000">
                      <a:alpha val="43137"/>
                    </a:srgbClr>
                  </a:outerShdw>
                </a:effectLst>
              </a:rPr>
              <a:t>COME CAMBIANO GLI ISTITUTI PROFESSIONALI</a:t>
            </a:r>
          </a:p>
        </p:txBody>
      </p:sp>
      <p:sp>
        <p:nvSpPr>
          <p:cNvPr id="7171" name="Rectangle 3"/>
          <p:cNvSpPr>
            <a:spLocks noGrp="1" noChangeArrowheads="1"/>
          </p:cNvSpPr>
          <p:nvPr>
            <p:ph type="body" sz="half" idx="1"/>
          </p:nvPr>
        </p:nvSpPr>
        <p:spPr>
          <a:xfrm>
            <a:off x="468313" y="1268413"/>
            <a:ext cx="2879725" cy="460375"/>
          </a:xfrm>
          <a:ln w="19050">
            <a:solidFill>
              <a:srgbClr val="000066"/>
            </a:solidFill>
          </a:ln>
        </p:spPr>
        <p:txBody>
          <a:bodyPr/>
          <a:lstStyle/>
          <a:p>
            <a:pPr algn="ctr">
              <a:lnSpc>
                <a:spcPct val="90000"/>
              </a:lnSpc>
              <a:buFontTx/>
              <a:buNone/>
              <a:defRPr/>
            </a:pPr>
            <a:r>
              <a:rPr lang="it-IT" sz="2000" b="1" dirty="0">
                <a:solidFill>
                  <a:schemeClr val="accent6">
                    <a:lumMod val="75000"/>
                  </a:schemeClr>
                </a:solidFill>
              </a:rPr>
              <a:t>COME ERANO</a:t>
            </a:r>
          </a:p>
        </p:txBody>
      </p:sp>
      <p:sp>
        <p:nvSpPr>
          <p:cNvPr id="5124" name="Text Box 4"/>
          <p:cNvSpPr txBox="1">
            <a:spLocks noChangeArrowheads="1"/>
          </p:cNvSpPr>
          <p:nvPr/>
        </p:nvSpPr>
        <p:spPr bwMode="auto">
          <a:xfrm>
            <a:off x="323850" y="1773238"/>
            <a:ext cx="1871663" cy="366712"/>
          </a:xfrm>
          <a:prstGeom prst="rect">
            <a:avLst/>
          </a:prstGeom>
          <a:noFill/>
          <a:ln w="9525">
            <a:noFill/>
            <a:miter lim="800000"/>
            <a:headEnd/>
            <a:tailEnd/>
          </a:ln>
        </p:spPr>
        <p:txBody>
          <a:bodyPr>
            <a:spAutoFit/>
          </a:bodyPr>
          <a:lstStyle/>
          <a:p>
            <a:pPr>
              <a:spcBef>
                <a:spcPct val="50000"/>
              </a:spcBef>
            </a:pPr>
            <a:endParaRPr lang="it-IT"/>
          </a:p>
        </p:txBody>
      </p:sp>
      <p:sp>
        <p:nvSpPr>
          <p:cNvPr id="5125" name="Rectangle 5"/>
          <p:cNvSpPr>
            <a:spLocks noChangeArrowheads="1"/>
          </p:cNvSpPr>
          <p:nvPr/>
        </p:nvSpPr>
        <p:spPr bwMode="auto">
          <a:xfrm>
            <a:off x="4859338" y="1268413"/>
            <a:ext cx="3827462" cy="460375"/>
          </a:xfrm>
          <a:prstGeom prst="rect">
            <a:avLst/>
          </a:prstGeom>
          <a:noFill/>
          <a:ln w="19050">
            <a:solidFill>
              <a:srgbClr val="C00000"/>
            </a:solidFill>
            <a:miter lim="800000"/>
            <a:headEnd/>
            <a:tailEnd/>
          </a:ln>
        </p:spPr>
        <p:txBody>
          <a:bodyPr/>
          <a:lstStyle/>
          <a:p>
            <a:pPr marL="342900" indent="-342900" algn="ctr">
              <a:lnSpc>
                <a:spcPct val="90000"/>
              </a:lnSpc>
              <a:spcBef>
                <a:spcPct val="20000"/>
              </a:spcBef>
            </a:pPr>
            <a:r>
              <a:rPr lang="it-IT" sz="2000" b="1" dirty="0" smtClean="0">
                <a:solidFill>
                  <a:srgbClr val="C00000"/>
                </a:solidFill>
              </a:rPr>
              <a:t>COME SONO</a:t>
            </a:r>
            <a:endParaRPr lang="it-IT" sz="2000" b="1" dirty="0">
              <a:solidFill>
                <a:srgbClr val="C00000"/>
              </a:solidFill>
            </a:endParaRPr>
          </a:p>
        </p:txBody>
      </p:sp>
      <p:sp>
        <p:nvSpPr>
          <p:cNvPr id="5126" name="Rectangle 6"/>
          <p:cNvSpPr>
            <a:spLocks noChangeArrowheads="1"/>
          </p:cNvSpPr>
          <p:nvPr/>
        </p:nvSpPr>
        <p:spPr bwMode="auto">
          <a:xfrm>
            <a:off x="4859338" y="1916113"/>
            <a:ext cx="3827462" cy="4608512"/>
          </a:xfrm>
          <a:prstGeom prst="rect">
            <a:avLst/>
          </a:prstGeom>
          <a:noFill/>
          <a:ln w="19050">
            <a:solidFill>
              <a:srgbClr val="C00000"/>
            </a:solidFill>
            <a:miter lim="800000"/>
            <a:headEnd/>
            <a:tailEnd/>
          </a:ln>
        </p:spPr>
        <p:txBody>
          <a:bodyPr/>
          <a:lstStyle/>
          <a:p>
            <a:pPr marL="342900" indent="-342900" algn="ctr">
              <a:lnSpc>
                <a:spcPct val="90000"/>
              </a:lnSpc>
              <a:spcBef>
                <a:spcPct val="20000"/>
              </a:spcBef>
            </a:pPr>
            <a:endParaRPr lang="it-IT" sz="2000"/>
          </a:p>
        </p:txBody>
      </p:sp>
      <p:sp>
        <p:nvSpPr>
          <p:cNvPr id="7176" name="Rectangle 8"/>
          <p:cNvSpPr>
            <a:spLocks noChangeArrowheads="1"/>
          </p:cNvSpPr>
          <p:nvPr/>
        </p:nvSpPr>
        <p:spPr bwMode="auto">
          <a:xfrm>
            <a:off x="468313" y="1989138"/>
            <a:ext cx="2879725" cy="4535487"/>
          </a:xfrm>
          <a:prstGeom prst="rect">
            <a:avLst/>
          </a:prstGeom>
          <a:noFill/>
          <a:ln w="28575">
            <a:solidFill>
              <a:schemeClr val="accent6">
                <a:lumMod val="75000"/>
              </a:schemeClr>
            </a:solidFill>
            <a:miter lim="800000"/>
            <a:headEnd/>
            <a:tailEnd/>
          </a:ln>
          <a:effectLst/>
        </p:spPr>
        <p:txBody>
          <a:bodyPr/>
          <a:lstStyle/>
          <a:p>
            <a:pPr marL="342900" indent="-342900" algn="ctr">
              <a:lnSpc>
                <a:spcPct val="90000"/>
              </a:lnSpc>
              <a:spcBef>
                <a:spcPct val="20000"/>
              </a:spcBef>
              <a:buFont typeface="Arial" pitchFamily="34" charset="0"/>
              <a:buNone/>
              <a:defRPr/>
            </a:pPr>
            <a:endParaRPr lang="it-IT" sz="2000">
              <a:latin typeface="Arial" pitchFamily="34" charset="0"/>
            </a:endParaRPr>
          </a:p>
        </p:txBody>
      </p:sp>
      <p:sp>
        <p:nvSpPr>
          <p:cNvPr id="7177" name="Text Box 9"/>
          <p:cNvSpPr txBox="1">
            <a:spLocks noChangeArrowheads="1"/>
          </p:cNvSpPr>
          <p:nvPr/>
        </p:nvSpPr>
        <p:spPr bwMode="auto">
          <a:xfrm>
            <a:off x="468313" y="2997200"/>
            <a:ext cx="2879725" cy="1569660"/>
          </a:xfrm>
          <a:prstGeom prst="rect">
            <a:avLst/>
          </a:prstGeom>
          <a:noFill/>
          <a:ln w="9525">
            <a:noFill/>
            <a:miter lim="800000"/>
            <a:headEnd/>
            <a:tailEnd/>
          </a:ln>
          <a:effectLst/>
        </p:spPr>
        <p:txBody>
          <a:bodyPr>
            <a:spAutoFit/>
          </a:bodyPr>
          <a:lstStyle/>
          <a:p>
            <a:pPr algn="ctr">
              <a:spcBef>
                <a:spcPct val="50000"/>
              </a:spcBef>
              <a:buFont typeface="Arial" pitchFamily="34" charset="0"/>
              <a:buNone/>
              <a:defRPr/>
            </a:pPr>
            <a:r>
              <a:rPr lang="it-IT" sz="2400" b="1" dirty="0" smtClean="0">
                <a:solidFill>
                  <a:schemeClr val="accent6">
                    <a:lumMod val="75000"/>
                  </a:schemeClr>
                </a:solidFill>
                <a:latin typeface="Arial" pitchFamily="34" charset="0"/>
              </a:rPr>
              <a:t>4 settori</a:t>
            </a:r>
            <a:endParaRPr lang="it-IT" sz="2400" dirty="0">
              <a:solidFill>
                <a:schemeClr val="accent6">
                  <a:lumMod val="75000"/>
                </a:schemeClr>
              </a:solidFill>
              <a:latin typeface="Arial" pitchFamily="34" charset="0"/>
            </a:endParaRPr>
          </a:p>
          <a:p>
            <a:pPr algn="ctr">
              <a:spcBef>
                <a:spcPct val="50000"/>
              </a:spcBef>
              <a:buFont typeface="Arial" pitchFamily="34" charset="0"/>
              <a:buNone/>
              <a:defRPr/>
            </a:pPr>
            <a:r>
              <a:rPr lang="it-IT" sz="2400" dirty="0">
                <a:solidFill>
                  <a:schemeClr val="accent6">
                    <a:lumMod val="75000"/>
                  </a:schemeClr>
                </a:solidFill>
                <a:latin typeface="Arial" pitchFamily="34" charset="0"/>
              </a:rPr>
              <a:t>e</a:t>
            </a:r>
          </a:p>
          <a:p>
            <a:pPr algn="ctr">
              <a:spcBef>
                <a:spcPct val="50000"/>
              </a:spcBef>
              <a:buFont typeface="Arial" pitchFamily="34" charset="0"/>
              <a:buNone/>
              <a:defRPr/>
            </a:pPr>
            <a:r>
              <a:rPr lang="it-IT" sz="2400" b="1" dirty="0">
                <a:solidFill>
                  <a:schemeClr val="accent6">
                    <a:lumMod val="75000"/>
                  </a:schemeClr>
                </a:solidFill>
                <a:latin typeface="Arial" pitchFamily="34" charset="0"/>
              </a:rPr>
              <a:t>27 indirizzi</a:t>
            </a:r>
            <a:endParaRPr lang="it-IT" sz="2400" dirty="0">
              <a:solidFill>
                <a:schemeClr val="accent6">
                  <a:lumMod val="75000"/>
                </a:schemeClr>
              </a:solidFill>
              <a:latin typeface="Arial" pitchFamily="34" charset="0"/>
            </a:endParaRPr>
          </a:p>
        </p:txBody>
      </p:sp>
      <p:sp>
        <p:nvSpPr>
          <p:cNvPr id="5129" name="Text Box 10"/>
          <p:cNvSpPr txBox="1">
            <a:spLocks noChangeArrowheads="1"/>
          </p:cNvSpPr>
          <p:nvPr/>
        </p:nvSpPr>
        <p:spPr bwMode="auto">
          <a:xfrm>
            <a:off x="4859338" y="1916113"/>
            <a:ext cx="3816350" cy="2554545"/>
          </a:xfrm>
          <a:prstGeom prst="rect">
            <a:avLst/>
          </a:prstGeom>
          <a:noFill/>
          <a:ln w="9525">
            <a:noFill/>
            <a:miter lim="800000"/>
            <a:headEnd/>
            <a:tailEnd/>
          </a:ln>
        </p:spPr>
        <p:txBody>
          <a:bodyPr>
            <a:spAutoFit/>
          </a:bodyPr>
          <a:lstStyle/>
          <a:p>
            <a:pPr algn="ctr">
              <a:spcBef>
                <a:spcPct val="50000"/>
              </a:spcBef>
            </a:pPr>
            <a:endParaRPr lang="it-IT" b="1" dirty="0" smtClean="0">
              <a:solidFill>
                <a:srgbClr val="C00000"/>
              </a:solidFill>
            </a:endParaRPr>
          </a:p>
          <a:p>
            <a:pPr algn="ctr">
              <a:spcBef>
                <a:spcPct val="50000"/>
              </a:spcBef>
            </a:pPr>
            <a:r>
              <a:rPr lang="it-IT" b="1" dirty="0" smtClean="0">
                <a:solidFill>
                  <a:srgbClr val="C00000"/>
                </a:solidFill>
              </a:rPr>
              <a:t>Settore Industria e Artigianato </a:t>
            </a:r>
          </a:p>
          <a:p>
            <a:endParaRPr lang="it-IT" sz="1200" b="1" dirty="0" smtClean="0">
              <a:solidFill>
                <a:srgbClr val="FF0000"/>
              </a:solidFill>
            </a:endParaRPr>
          </a:p>
          <a:p>
            <a:pPr>
              <a:spcBef>
                <a:spcPct val="50000"/>
              </a:spcBef>
              <a:buBlip>
                <a:blip r:embed="rId3"/>
              </a:buBlip>
            </a:pPr>
            <a:r>
              <a:rPr lang="it-IT" sz="1400" b="1" dirty="0" smtClean="0">
                <a:solidFill>
                  <a:srgbClr val="C00000"/>
                </a:solidFill>
              </a:rPr>
              <a:t>Manutenzione ed assistenza tecnica C2</a:t>
            </a:r>
          </a:p>
          <a:p>
            <a:endParaRPr lang="it-IT" sz="1400" b="1" dirty="0" smtClean="0">
              <a:solidFill>
                <a:srgbClr val="FF0000"/>
              </a:solidFill>
            </a:endParaRPr>
          </a:p>
          <a:p>
            <a:r>
              <a:rPr lang="it-IT" sz="1400" b="1" dirty="0" smtClean="0">
                <a:solidFill>
                  <a:srgbClr val="FF0000"/>
                </a:solidFill>
              </a:rPr>
              <a:t>	</a:t>
            </a:r>
            <a:r>
              <a:rPr lang="it-IT" sz="1400" b="1" dirty="0" smtClean="0">
                <a:solidFill>
                  <a:srgbClr val="D45B3A"/>
                </a:solidFill>
              </a:rPr>
              <a:t>Opzione</a:t>
            </a:r>
            <a:r>
              <a:rPr lang="it-IT" sz="1200" b="1" dirty="0" smtClean="0">
                <a:solidFill>
                  <a:srgbClr val="D45B3A"/>
                </a:solidFill>
              </a:rPr>
              <a:t> </a:t>
            </a:r>
          </a:p>
          <a:p>
            <a:endParaRPr lang="it-IT" sz="1200" b="1" dirty="0" smtClean="0">
              <a:solidFill>
                <a:srgbClr val="D45B3A"/>
              </a:solidFill>
            </a:endParaRPr>
          </a:p>
          <a:p>
            <a:pPr marL="342900" indent="-342900">
              <a:buFont typeface="+mj-lt"/>
              <a:buAutoNum type="arabicPeriod"/>
            </a:pPr>
            <a:r>
              <a:rPr lang="it-IT" sz="1400" b="1" dirty="0" smtClean="0">
                <a:solidFill>
                  <a:srgbClr val="D45B3A"/>
                </a:solidFill>
              </a:rPr>
              <a:t>Apparati, impianti e servizi tecnici industriali e civili</a:t>
            </a:r>
          </a:p>
          <a:p>
            <a:pPr marL="342900" indent="-342900">
              <a:buFont typeface="+mj-lt"/>
              <a:buAutoNum type="arabicPeriod"/>
            </a:pPr>
            <a:r>
              <a:rPr lang="it-IT" sz="1400" b="1" dirty="0" smtClean="0">
                <a:solidFill>
                  <a:srgbClr val="D45B3A"/>
                </a:solidFill>
              </a:rPr>
              <a:t>Manutenzione mezzi di trasporto</a:t>
            </a:r>
          </a:p>
        </p:txBody>
      </p:sp>
      <p:sp>
        <p:nvSpPr>
          <p:cNvPr id="11" name="AutoShape 19"/>
          <p:cNvSpPr>
            <a:spLocks noChangeArrowheads="1"/>
          </p:cNvSpPr>
          <p:nvPr/>
        </p:nvSpPr>
        <p:spPr bwMode="auto">
          <a:xfrm>
            <a:off x="3419475" y="2311400"/>
            <a:ext cx="1295400" cy="2633663"/>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2">
              <a:lumMod val="40000"/>
              <a:lumOff val="60000"/>
            </a:schemeClr>
          </a:solidFill>
          <a:ln w="9525">
            <a:solidFill>
              <a:srgbClr val="DDDDDD"/>
            </a:solidFill>
            <a:miter lim="800000"/>
            <a:headEnd/>
            <a:tailEnd/>
          </a:ln>
          <a:effectLst/>
        </p:spPr>
        <p:txBody>
          <a:bodyPr wrap="none" anchor="ctr"/>
          <a:lstStyle/>
          <a:p>
            <a:pPr>
              <a:buFont typeface="Arial" pitchFamily="34" charset="0"/>
              <a:buNone/>
              <a:defRPr/>
            </a:pPr>
            <a:endParaRPr lang="it-IT">
              <a:latin typeface="Arial" pitchFamily="34" charset="0"/>
            </a:endParaRPr>
          </a:p>
        </p:txBody>
      </p:sp>
      <p:sp>
        <p:nvSpPr>
          <p:cNvPr id="5135" name="Segnaposto numero diapositiva 3"/>
          <p:cNvSpPr txBox="1">
            <a:spLocks noGrp="1"/>
          </p:cNvSpPr>
          <p:nvPr/>
        </p:nvSpPr>
        <p:spPr bwMode="auto">
          <a:xfrm>
            <a:off x="6553200" y="6357938"/>
            <a:ext cx="2132013" cy="455612"/>
          </a:xfrm>
          <a:prstGeom prst="rect">
            <a:avLst/>
          </a:prstGeom>
          <a:noFill/>
          <a:ln w="9525">
            <a:noFill/>
            <a:round/>
            <a:headEnd/>
            <a:tailEnd/>
          </a:ln>
        </p:spPr>
        <p:txBody>
          <a:bodyPr lIns="90000" tIns="46800" rIns="90000" bIns="46800" anchor="b"/>
          <a:lstStyle/>
          <a:p>
            <a:pPr algn="r">
              <a:lnSpc>
                <a:spcPct val="100000"/>
              </a:lnSpc>
              <a:buFont typeface="Arial Black"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1769055-25B2-47E7-BC83-8BDD4918C07B}" type="slidenum">
              <a:rPr lang="it-IT" sz="1200">
                <a:solidFill>
                  <a:srgbClr val="000000"/>
                </a:solidFill>
                <a:latin typeface="Arial Black" pitchFamily="34" charset="0"/>
              </a:rPr>
              <a:pPr algn="r">
                <a:lnSpc>
                  <a:spcPct val="100000"/>
                </a:lnSpc>
                <a:buFont typeface="Arial Black"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8</a:t>
            </a:fld>
            <a:endParaRPr lang="it-IT" sz="1200">
              <a:solidFill>
                <a:srgbClr val="000000"/>
              </a:solidFill>
              <a:latin typeface="Arial Black" pitchFamily="34" charset="0"/>
            </a:endParaRPr>
          </a:p>
        </p:txBody>
      </p:sp>
      <p:sp>
        <p:nvSpPr>
          <p:cNvPr id="12" name="Segnaposto numero diapositiva 11"/>
          <p:cNvSpPr>
            <a:spLocks noGrp="1"/>
          </p:cNvSpPr>
          <p:nvPr>
            <p:ph type="sldNum" sz="quarter" idx="12"/>
          </p:nvPr>
        </p:nvSpPr>
        <p:spPr/>
        <p:txBody>
          <a:bodyPr/>
          <a:lstStyle/>
          <a:p>
            <a:fld id="{C3B6EE2E-BD5C-410A-980C-4B4BD7DA84C4}" type="slidenum">
              <a:rPr lang="it-IT" smtClean="0"/>
              <a:pPr/>
              <a:t>8</a:t>
            </a:fld>
            <a:endParaRPr lang="it-IT"/>
          </a:p>
        </p:txBody>
      </p:sp>
      <p:sp>
        <p:nvSpPr>
          <p:cNvPr id="13" name="Segnaposto piè di pagina 12"/>
          <p:cNvSpPr>
            <a:spLocks noGrp="1"/>
          </p:cNvSpPr>
          <p:nvPr>
            <p:ph type="ftr" sz="quarter" idx="11"/>
          </p:nvPr>
        </p:nvSpPr>
        <p:spPr/>
        <p:txBody>
          <a:bodyPr/>
          <a:lstStyle/>
          <a:p>
            <a:r>
              <a:rPr lang="it-IT" smtClean="0"/>
              <a:t>LILIANA BORRELLO</a:t>
            </a:r>
            <a:endParaRPr lang="it-IT"/>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arrotondato 3"/>
          <p:cNvSpPr/>
          <p:nvPr/>
        </p:nvSpPr>
        <p:spPr>
          <a:xfrm>
            <a:off x="714375" y="571500"/>
            <a:ext cx="3429000" cy="4572000"/>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it-IT" dirty="0" smtClean="0"/>
          </a:p>
          <a:p>
            <a:pPr algn="ctr" fontAlgn="auto">
              <a:spcBef>
                <a:spcPts val="0"/>
              </a:spcBef>
              <a:spcAft>
                <a:spcPts val="0"/>
              </a:spcAft>
              <a:defRPr/>
            </a:pPr>
            <a:r>
              <a:rPr lang="it-IT" b="1" dirty="0" smtClean="0"/>
              <a:t>TRIENNIO</a:t>
            </a:r>
          </a:p>
          <a:p>
            <a:pPr algn="ctr" fontAlgn="auto">
              <a:spcBef>
                <a:spcPts val="0"/>
              </a:spcBef>
              <a:spcAft>
                <a:spcPts val="0"/>
              </a:spcAft>
              <a:defRPr/>
            </a:pPr>
            <a:r>
              <a:rPr lang="it-IT" dirty="0" smtClean="0"/>
              <a:t>BIENNIO + </a:t>
            </a:r>
            <a:r>
              <a:rPr lang="it-IT" dirty="0"/>
              <a:t>MONO ENNIO di </a:t>
            </a:r>
            <a:r>
              <a:rPr lang="it-IT" dirty="0" smtClean="0"/>
              <a:t>QUALIFICA</a:t>
            </a:r>
          </a:p>
          <a:p>
            <a:pPr algn="ctr" fontAlgn="auto">
              <a:spcBef>
                <a:spcPts val="0"/>
              </a:spcBef>
              <a:spcAft>
                <a:spcPts val="0"/>
              </a:spcAft>
              <a:defRPr/>
            </a:pPr>
            <a:endParaRPr lang="it-IT" dirty="0" smtClean="0"/>
          </a:p>
          <a:p>
            <a:pPr algn="ctr" fontAlgn="auto">
              <a:spcBef>
                <a:spcPts val="0"/>
              </a:spcBef>
              <a:spcAft>
                <a:spcPts val="0"/>
              </a:spcAft>
              <a:defRPr/>
            </a:pPr>
            <a:r>
              <a:rPr lang="it-IT" dirty="0" smtClean="0"/>
              <a:t> </a:t>
            </a:r>
            <a:r>
              <a:rPr lang="it-IT" b="1" dirty="0"/>
              <a:t>BIENNIO </a:t>
            </a:r>
            <a:r>
              <a:rPr lang="it-IT" dirty="0"/>
              <a:t>di  POST </a:t>
            </a:r>
            <a:r>
              <a:rPr lang="it-IT" dirty="0" smtClean="0"/>
              <a:t>QUALIFICA-</a:t>
            </a:r>
          </a:p>
          <a:p>
            <a:pPr algn="ctr" fontAlgn="auto">
              <a:spcBef>
                <a:spcPts val="0"/>
              </a:spcBef>
              <a:spcAft>
                <a:spcPts val="0"/>
              </a:spcAft>
              <a:defRPr/>
            </a:pPr>
            <a:r>
              <a:rPr lang="it-IT" dirty="0" smtClean="0"/>
              <a:t>AREA di PROFESSIONALIZZAZIONE</a:t>
            </a:r>
            <a:endParaRPr lang="it-IT" dirty="0"/>
          </a:p>
          <a:p>
            <a:pPr algn="ctr" fontAlgn="auto">
              <a:spcBef>
                <a:spcPts val="0"/>
              </a:spcBef>
              <a:spcAft>
                <a:spcPts val="0"/>
              </a:spcAft>
              <a:defRPr/>
            </a:pPr>
            <a:endParaRPr lang="it-IT" dirty="0"/>
          </a:p>
          <a:p>
            <a:pPr algn="ctr" fontAlgn="auto">
              <a:spcBef>
                <a:spcPts val="0"/>
              </a:spcBef>
              <a:spcAft>
                <a:spcPts val="0"/>
              </a:spcAft>
              <a:defRPr/>
            </a:pPr>
            <a:endParaRPr lang="it-IT" dirty="0"/>
          </a:p>
          <a:p>
            <a:pPr algn="ctr" fontAlgn="auto">
              <a:spcBef>
                <a:spcPts val="0"/>
              </a:spcBef>
              <a:spcAft>
                <a:spcPts val="0"/>
              </a:spcAft>
              <a:defRPr/>
            </a:pPr>
            <a:r>
              <a:rPr lang="it-IT" b="1" dirty="0"/>
              <a:t>IMPOSTAZIONE PER DISCIPLINE</a:t>
            </a:r>
          </a:p>
        </p:txBody>
      </p:sp>
      <p:sp>
        <p:nvSpPr>
          <p:cNvPr id="7" name="Rettangolo 6"/>
          <p:cNvSpPr/>
          <p:nvPr/>
        </p:nvSpPr>
        <p:spPr>
          <a:xfrm>
            <a:off x="5072066" y="3714752"/>
            <a:ext cx="2786082" cy="17859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STRUTTURA DELL’ISTRUZIONE PROFESSIONALE</a:t>
            </a:r>
          </a:p>
          <a:p>
            <a:pPr algn="ctr"/>
            <a:r>
              <a:rPr lang="it-IT" dirty="0" smtClean="0"/>
              <a:t>PRIMA DEL RIORDINO</a:t>
            </a:r>
            <a:endParaRPr lang="it-IT" dirty="0"/>
          </a:p>
        </p:txBody>
      </p:sp>
      <p:sp>
        <p:nvSpPr>
          <p:cNvPr id="10" name="Segnaposto piè di pagina 9"/>
          <p:cNvSpPr>
            <a:spLocks noGrp="1"/>
          </p:cNvSpPr>
          <p:nvPr>
            <p:ph type="ftr" sz="quarter" idx="11"/>
          </p:nvPr>
        </p:nvSpPr>
        <p:spPr/>
        <p:txBody>
          <a:bodyPr/>
          <a:lstStyle/>
          <a:p>
            <a:r>
              <a:rPr lang="it-IT" smtClean="0"/>
              <a:t>LILIANA BORRELLO</a:t>
            </a:r>
            <a:endParaRPr lang="it-IT"/>
          </a:p>
        </p:txBody>
      </p:sp>
      <p:sp>
        <p:nvSpPr>
          <p:cNvPr id="11" name="Segnaposto numero diapositiva 10"/>
          <p:cNvSpPr>
            <a:spLocks noGrp="1"/>
          </p:cNvSpPr>
          <p:nvPr>
            <p:ph type="sldNum" sz="quarter" idx="12"/>
          </p:nvPr>
        </p:nvSpPr>
        <p:spPr/>
        <p:txBody>
          <a:bodyPr/>
          <a:lstStyle/>
          <a:p>
            <a:fld id="{A3084984-A157-4488-8B6D-A552BDE2AB3A}" type="slidenum">
              <a:rPr lang="it-IT" smtClean="0"/>
              <a:pPr/>
              <a:t>9</a:t>
            </a:fld>
            <a:endParaRPr lang="it-IT"/>
          </a:p>
        </p:txBody>
      </p:sp>
      <p:sp>
        <p:nvSpPr>
          <p:cNvPr id="12" name="Freccia a sinistra 11"/>
          <p:cNvSpPr/>
          <p:nvPr/>
        </p:nvSpPr>
        <p:spPr>
          <a:xfrm>
            <a:off x="4214810" y="3571876"/>
            <a:ext cx="1000132" cy="7143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815</TotalTime>
  <Words>4409</Words>
  <Application>Microsoft Office PowerPoint</Application>
  <PresentationFormat>Presentazione su schermo (4:3)</PresentationFormat>
  <Paragraphs>702</Paragraphs>
  <Slides>79</Slides>
  <Notes>29</Notes>
  <HiddenSlides>0</HiddenSlides>
  <MMClips>0</MMClips>
  <ScaleCrop>false</ScaleCrop>
  <HeadingPairs>
    <vt:vector size="4" baseType="variant">
      <vt:variant>
        <vt:lpstr>Tema</vt:lpstr>
      </vt:variant>
      <vt:variant>
        <vt:i4>1</vt:i4>
      </vt:variant>
      <vt:variant>
        <vt:lpstr>Titoli diapositive</vt:lpstr>
      </vt:variant>
      <vt:variant>
        <vt:i4>79</vt:i4>
      </vt:variant>
    </vt:vector>
  </HeadingPairs>
  <TitlesOfParts>
    <vt:vector size="80" baseType="lpstr">
      <vt:lpstr>Tema di Office</vt:lpstr>
      <vt:lpstr>LA NUOVA ISTRUZIONE PROFESSIONALE</vt:lpstr>
      <vt:lpstr>Diapositiva 2</vt:lpstr>
      <vt:lpstr>Diapositiva 3</vt:lpstr>
      <vt:lpstr>Diapositiva 4</vt:lpstr>
      <vt:lpstr>COME CAMBIANO GLI ISTITUTI PROFESSIONALI</vt:lpstr>
      <vt:lpstr>COME CAMBIANO GLI ISTITUTI PROFESSIONALI</vt:lpstr>
      <vt:lpstr>COME CAMBIANO GLI ISTITUTI PROFESSIONALI</vt:lpstr>
      <vt:lpstr>COME CAMBIANO GLI ISTITUTI PROFESSIONALI</vt:lpstr>
      <vt:lpstr>Diapositiva 9</vt:lpstr>
      <vt:lpstr>Diapositiva 10</vt:lpstr>
      <vt:lpstr>Diapositiva 11</vt:lpstr>
      <vt:lpstr>Diapositiva 12</vt:lpstr>
      <vt:lpstr>Diapositiva 13</vt:lpstr>
      <vt:lpstr> Istruzione Professionale</vt:lpstr>
      <vt:lpstr>Diapositiva 15</vt:lpstr>
      <vt:lpstr>Diapositiva 16</vt:lpstr>
      <vt:lpstr>GLI ISTITUTI TECNICI E PROFESSIONALI </vt:lpstr>
      <vt:lpstr>L’IDENTITA’ DEGLI ISTITUTI PROFESSIONALI</vt:lpstr>
      <vt:lpstr>Il diplomato dell’Istruzione Professionale</vt:lpstr>
      <vt:lpstr>Italia 2020</vt:lpstr>
      <vt:lpstr>Europa 2020</vt:lpstr>
      <vt:lpstr>La promozione progressiva delle competenze degli studenti</vt:lpstr>
      <vt:lpstr>La promozione progressiva delle competenze degli studenti</vt:lpstr>
      <vt:lpstr>ISTRUZIONE PROFESSIONALE</vt:lpstr>
      <vt:lpstr>Diapositiva 25</vt:lpstr>
      <vt:lpstr>LE COMPETENZE  I risultati di apprendimento  </vt:lpstr>
      <vt:lpstr>COME CAMBIANO GLI ISTITUTI PROFESSIONALI</vt:lpstr>
      <vt:lpstr>SERVIZI per l’agricoltura e lo sviluppo rurale</vt:lpstr>
      <vt:lpstr>SERVIZI per l’agricoltura e lo sviluppo rurale</vt:lpstr>
      <vt:lpstr>SERVIZI PER L’AGRICOLTURA E LO SVILUPPO RURALE</vt:lpstr>
      <vt:lpstr>OPZIONE  Gestione risorse forestali e montane</vt:lpstr>
      <vt:lpstr>OPZIONE  Gestione risorse forestali e montane</vt:lpstr>
      <vt:lpstr>Opzione   Valorizzazione e commercializzazione dei prodotti agricoli del territorio </vt:lpstr>
      <vt:lpstr>  Valorizzazione e commercializzazione dei prodotti agricoli del territorio </vt:lpstr>
      <vt:lpstr>Servizi socio - sanitari</vt:lpstr>
      <vt:lpstr>Servizi socio - sanitari</vt:lpstr>
      <vt:lpstr>Servizi socio - sanitari</vt:lpstr>
      <vt:lpstr> Servizi per l’enogastronomia e l’ospitalità alberghiera</vt:lpstr>
      <vt:lpstr>Articolazione “Enogastronomia</vt:lpstr>
      <vt:lpstr>Servizi per l’enogastronomia e l’ospitalità alberghiera</vt:lpstr>
      <vt:lpstr>Opzione Prodotti dolciari artigianali e industriali</vt:lpstr>
      <vt:lpstr>Articolazione “Servizi di sala e di vendita” </vt:lpstr>
      <vt:lpstr>Articolazione “Accoglienza turistica” </vt:lpstr>
      <vt:lpstr>L’indirizzo “Servizi Commerciali” </vt:lpstr>
      <vt:lpstr>L’indirizzo “Servizi Commerciali” </vt:lpstr>
      <vt:lpstr>L’indirizzo “Servizi Commerciali” </vt:lpstr>
      <vt:lpstr>L’indirizzo “Servizi Commerciali” </vt:lpstr>
      <vt:lpstr>Opzione “Promozione commerciale e pubblicitaria” </vt:lpstr>
      <vt:lpstr>Opzione “Promozione commerciale e pubblicitaria</vt:lpstr>
      <vt:lpstr>COME CAMBIANO GLI ISTITUTI PROFESSIONALI</vt:lpstr>
      <vt:lpstr>INDIRIZZO PRODUZIONI INDUSTRIALI E ARTIGIANALI</vt:lpstr>
      <vt:lpstr>INDIRIZZO PRODUZIONI INDUSTRIALI E ARTIGIANALI </vt:lpstr>
      <vt:lpstr>INDIRIZZO PRODUZIONI INDUSTRIALI E ARTIGIANALI </vt:lpstr>
      <vt:lpstr>INDIRIZZO PRODUZIONI INDUSTRIALI E ARTIGIANALI </vt:lpstr>
      <vt:lpstr>INDIRIZZO PRODUZIONI INDUSTRIALI E ARTIGIANALI </vt:lpstr>
      <vt:lpstr>INDIRIZZO PRODUZIONI INDUSTRIALI E ARTIGIANALI </vt:lpstr>
      <vt:lpstr>INDIRIZZO PRODUZIONI INDUSTRIALI E ARTIGIANALI </vt:lpstr>
      <vt:lpstr>INDIRIZZO PRODUZIONI INDUSTRIALI ED ARTIGIANALI</vt:lpstr>
      <vt:lpstr> ARTICOLAZIONE  INDUSTRIA</vt:lpstr>
      <vt:lpstr>ARTICOLAZIONE  INDUSTRIA OPZIONE “Arredi e forniture per interni” </vt:lpstr>
      <vt:lpstr>Articolazione Industria</vt:lpstr>
      <vt:lpstr>Articolazione Industria  opzione Produzioni audiovisive  </vt:lpstr>
      <vt:lpstr>ARTICOLAZIONE    ARTIGIANATO </vt:lpstr>
      <vt:lpstr>Opzione</vt:lpstr>
      <vt:lpstr> Opzione Produzioni artigianali del territorio </vt:lpstr>
      <vt:lpstr>Opzione  </vt:lpstr>
      <vt:lpstr> Opzione Produzioni tessili - sartoriali</vt:lpstr>
      <vt:lpstr>COME CAMBIANO GLI ISTITUTI PROFESSIONALI</vt:lpstr>
      <vt:lpstr>INDIRIZZO MANUTENZIONE E ASSISTENZA TECNICA</vt:lpstr>
      <vt:lpstr>INDIRIZZO MANUTENZIONE E ASSISTENZA TECNICA </vt:lpstr>
      <vt:lpstr>INDIRIZZO MANUTENZIONE E ASSISTENZA TECNICA </vt:lpstr>
      <vt:lpstr>INDIRIZZO MANUTENZIONE E ASSISTENZA TECNICA </vt:lpstr>
      <vt:lpstr>INDIRIZZO MANUTENZIONE E ASSISTENZA TECNICA </vt:lpstr>
      <vt:lpstr>INDIRIZZO MANUTENZIONE E ASSISTENZA TECNICA </vt:lpstr>
      <vt:lpstr>Indirizzo manutenzione ed assistenza tecnica</vt:lpstr>
      <vt:lpstr>Indirizzo manutenzione ed assistenza tecnica  opzione</vt:lpstr>
      <vt:lpstr>OPZIONE Apparati, impianti e servizi tecnici industriali e civili</vt:lpstr>
      <vt:lpstr>Indirizzo manutenzione ed assistenza tecnica opzione  </vt:lpstr>
      <vt:lpstr>OPZIONE Manutenzione dei mezzi di trasporto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MONTECATINI</dc:title>
  <dc:creator>Liliana</dc:creator>
  <cp:lastModifiedBy>Liliana</cp:lastModifiedBy>
  <cp:revision>199</cp:revision>
  <dcterms:created xsi:type="dcterms:W3CDTF">2012-02-14T18:51:06Z</dcterms:created>
  <dcterms:modified xsi:type="dcterms:W3CDTF">2012-03-27T17:19:00Z</dcterms:modified>
</cp:coreProperties>
</file>