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72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2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98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06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48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11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50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3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71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81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752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77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EB4D7-4020-4657-B0BB-F6799AF38162}" type="datetimeFigureOut">
              <a:rPr lang="it-IT" smtClean="0"/>
              <a:t>28/03/2012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928B0-6A0D-4F45-9C2D-4B7CC61961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50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DELIVERY UNIT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it-IT" sz="4000" i="1" dirty="0" smtClean="0"/>
              <a:t>L’orientamento: linee guida del sistema regionale</a:t>
            </a:r>
          </a:p>
          <a:p>
            <a:endParaRPr lang="it-IT" sz="4000" i="1" dirty="0"/>
          </a:p>
        </p:txBody>
      </p:sp>
    </p:spTree>
    <p:extLst>
      <p:ext uri="{BB962C8B-B14F-4D97-AF65-F5344CB8AC3E}">
        <p14:creationId xmlns:p14="http://schemas.microsoft.com/office/powerpoint/2010/main" val="17104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........INTERVENTI PRIORITARI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it-IT" dirty="0" smtClean="0"/>
              <a:t>FIGURE DI RIFERIMENTO SCUOLA UNIVERSITA’ PER ORIENTAMENTO  ENTRATA E USCITA</a:t>
            </a:r>
          </a:p>
          <a:p>
            <a:r>
              <a:rPr lang="it-IT" dirty="0" smtClean="0"/>
              <a:t>COSTITUZIONE RETE PER:</a:t>
            </a:r>
          </a:p>
          <a:p>
            <a:pPr marL="514350" indent="-514350">
              <a:buAutoNum type="arabicParenR"/>
            </a:pPr>
            <a:r>
              <a:rPr lang="it-IT" dirty="0" smtClean="0"/>
              <a:t>INFORMARE OFFERTE TERRITORIO</a:t>
            </a:r>
          </a:p>
          <a:p>
            <a:pPr marL="514350" indent="-514350">
              <a:buAutoNum type="arabicParenR"/>
            </a:pPr>
            <a:r>
              <a:rPr lang="it-IT" dirty="0" smtClean="0"/>
              <a:t>RAPPORTO DIRETTO TRA REFERENTI E LORO FORMAZIONE</a:t>
            </a:r>
          </a:p>
          <a:p>
            <a:pPr marL="514350" indent="-514350">
              <a:buAutoNum type="arabicParenR"/>
            </a:pPr>
            <a:r>
              <a:rPr lang="it-IT" dirty="0" smtClean="0"/>
              <a:t>RACCORDARSI MONDO DEL LAVORO E IMPRESE</a:t>
            </a:r>
          </a:p>
          <a:p>
            <a:pPr marL="514350" indent="-514350">
              <a:buAutoNum type="arabicParenR"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94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......INTERVENTI PRIORITARI 3</a:t>
            </a:r>
            <a:br>
              <a:rPr lang="it-IT" dirty="0" smtClean="0"/>
            </a:br>
            <a:r>
              <a:rPr lang="it-IT" dirty="0" smtClean="0"/>
              <a:t>ORIENTAMENTO PROFESSIONALE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dirty="0" smtClean="0"/>
              <a:t>QUALIFICARE OPERATORI SPI</a:t>
            </a:r>
          </a:p>
          <a:p>
            <a:r>
              <a:rPr lang="it-IT" dirty="0" smtClean="0"/>
              <a:t>PERFEZIONARE IL SISTEMA REGIONALE DELLE COMPETENZE( LIBRETTO FORMATIVO-VALIDAZIONE E CERTIFICAZIONE COMPETENZE AI FINI DELLA RIQUALIFICAZIONE OCCUPAZIONALE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549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INTERVENTI PRIORITARI 4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Valorizzare l’esperienza, il «saper fare» con:</a:t>
            </a:r>
          </a:p>
          <a:p>
            <a:pPr marL="514350" indent="-514350">
              <a:buAutoNum type="arabicParenR"/>
            </a:pPr>
            <a:r>
              <a:rPr lang="it-IT" dirty="0" smtClean="0"/>
              <a:t>Tirocinio</a:t>
            </a:r>
          </a:p>
          <a:p>
            <a:pPr marL="514350" indent="-514350">
              <a:buAutoNum type="arabicParenR"/>
            </a:pPr>
            <a:r>
              <a:rPr lang="it-IT" dirty="0" smtClean="0"/>
              <a:t>Stage</a:t>
            </a:r>
          </a:p>
          <a:p>
            <a:pPr marL="514350" indent="-514350">
              <a:buAutoNum type="arabicParenR"/>
            </a:pPr>
            <a:r>
              <a:rPr lang="it-IT" dirty="0" smtClean="0"/>
              <a:t>Alternanza scuola lavoro</a:t>
            </a:r>
          </a:p>
          <a:p>
            <a:pPr marL="514350" indent="-514350">
              <a:buAutoNum type="arabicParenR"/>
            </a:pPr>
            <a:r>
              <a:rPr lang="it-IT" dirty="0"/>
              <a:t>A</a:t>
            </a:r>
            <a:r>
              <a:rPr lang="it-IT" dirty="0" smtClean="0"/>
              <a:t>pprendistato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15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ncora Delivery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IL LAVORO FATTO ( inizio FORMAZIONE DIRIGENTI e docenti  I GRADO)</a:t>
            </a:r>
          </a:p>
          <a:p>
            <a:pPr marL="0" indent="0">
              <a:buNone/>
            </a:pPr>
            <a:r>
              <a:rPr lang="it-IT" dirty="0" smtClean="0"/>
              <a:t>….. e da fare</a:t>
            </a:r>
          </a:p>
          <a:p>
            <a:endParaRPr lang="it-IT" dirty="0"/>
          </a:p>
          <a:p>
            <a:r>
              <a:rPr lang="it-IT" dirty="0" smtClean="0"/>
              <a:t>Terminare le linee guida</a:t>
            </a:r>
          </a:p>
          <a:p>
            <a:r>
              <a:rPr lang="it-IT" dirty="0" smtClean="0"/>
              <a:t>Coinvolgere imprese, mondo del lavoro, delle associazioni (professionali-famiglie-volontariato)</a:t>
            </a:r>
          </a:p>
          <a:p>
            <a:r>
              <a:rPr lang="it-IT" dirty="0" smtClean="0"/>
              <a:t>Convegno inizio anno scolastico per orientatori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979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ancora altro lavoro da fare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RIDURRE LA FRAMMENTAZIONE DEGLI INTERVENTI E MIGLIORARE I SERVIZI EROGATI DA:</a:t>
            </a:r>
          </a:p>
          <a:p>
            <a:r>
              <a:rPr lang="it-IT" dirty="0"/>
              <a:t>SPI</a:t>
            </a:r>
          </a:p>
          <a:p>
            <a:r>
              <a:rPr lang="it-IT" dirty="0"/>
              <a:t>SISTEMA ISTRUZIONE E FORMAZIONE</a:t>
            </a:r>
          </a:p>
          <a:p>
            <a:r>
              <a:rPr lang="it-IT" dirty="0"/>
              <a:t>UNIVERSITA</a:t>
            </a:r>
            <a:r>
              <a:rPr lang="it-IT" dirty="0" smtClean="0"/>
              <a:t>’ ITS E IFTS</a:t>
            </a:r>
            <a:endParaRPr lang="it-IT" dirty="0"/>
          </a:p>
          <a:p>
            <a:r>
              <a:rPr lang="it-IT" dirty="0"/>
              <a:t>EELL, REGIONE, IMPRESE…</a:t>
            </a:r>
          </a:p>
          <a:p>
            <a:r>
              <a:rPr lang="it-IT" dirty="0"/>
              <a:t>VALORIZZARE  </a:t>
            </a:r>
            <a:r>
              <a:rPr lang="it-IT" dirty="0" smtClean="0"/>
              <a:t>CENTRALITA’DELL’ORIENTATORE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4233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infine il solito Alighieri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  <a:ln>
            <a:solidFill>
              <a:srgbClr val="00B050"/>
            </a:solidFill>
          </a:ln>
        </p:spPr>
        <p:txBody>
          <a:bodyPr/>
          <a:lstStyle/>
          <a:p>
            <a:r>
              <a:rPr lang="it-IT" dirty="0" smtClean="0"/>
              <a:t>"</a:t>
            </a:r>
            <a:r>
              <a:rPr lang="it-IT" sz="4000" i="1" dirty="0" smtClean="0"/>
              <a:t>Sempre natura, se fortuna trova</a:t>
            </a:r>
            <a:br>
              <a:rPr lang="it-IT" sz="4000" i="1" dirty="0" smtClean="0"/>
            </a:br>
            <a:r>
              <a:rPr lang="it-IT" sz="4000" i="1" dirty="0" smtClean="0"/>
              <a:t>discorde a sé, com’</a:t>
            </a:r>
            <a:r>
              <a:rPr lang="it-IT" sz="4000" i="1" dirty="0" err="1" smtClean="0"/>
              <a:t>ogne</a:t>
            </a:r>
            <a:r>
              <a:rPr lang="it-IT" sz="4000" i="1" dirty="0" smtClean="0"/>
              <a:t> altra semente</a:t>
            </a:r>
            <a:br>
              <a:rPr lang="it-IT" sz="4000" i="1" dirty="0" smtClean="0"/>
            </a:br>
            <a:r>
              <a:rPr lang="it-IT" sz="4000" i="1" dirty="0" smtClean="0"/>
              <a:t>fuor di sua </a:t>
            </a:r>
            <a:r>
              <a:rPr lang="it-IT" sz="4000" i="1" dirty="0" err="1" smtClean="0"/>
              <a:t>region</a:t>
            </a:r>
            <a:r>
              <a:rPr lang="it-IT" sz="4000" i="1" dirty="0" smtClean="0"/>
              <a:t>, fa mala prova".</a:t>
            </a:r>
            <a:br>
              <a:rPr lang="it-IT" sz="4000" i="1" dirty="0" smtClean="0"/>
            </a:br>
            <a:r>
              <a:rPr lang="it-IT" sz="4000" i="1" dirty="0" smtClean="0"/>
              <a:t>(</a:t>
            </a:r>
            <a:r>
              <a:rPr lang="it-IT" sz="4000" i="1" dirty="0" err="1" smtClean="0"/>
              <a:t>Paradiso,VIII</a:t>
            </a:r>
            <a:r>
              <a:rPr lang="it-IT" sz="4000" i="1" dirty="0" smtClean="0"/>
              <a:t>)</a:t>
            </a:r>
            <a:endParaRPr lang="it-IT" sz="4000" i="1" dirty="0"/>
          </a:p>
        </p:txBody>
      </p:sp>
    </p:spTree>
    <p:extLst>
      <p:ext uri="{BB962C8B-B14F-4D97-AF65-F5344CB8AC3E}">
        <p14:creationId xmlns:p14="http://schemas.microsoft.com/office/powerpoint/2010/main" val="164861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PERCHE’ L’ORIENTAMENTO</a:t>
            </a:r>
            <a:br>
              <a:rPr lang="it-IT" dirty="0" smtClean="0"/>
            </a:br>
            <a:r>
              <a:rPr lang="it-IT" dirty="0" smtClean="0"/>
              <a:t>ieri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49" y="1994595"/>
            <a:ext cx="7547502" cy="3737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16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7030A0"/>
                </a:solidFill>
              </a:rPr>
              <a:t>Sistemare i figli per tutta la loro vita in un “posto” coerente con la classe sociale di appartenenza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87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………oggi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r>
              <a:rPr lang="it-IT" dirty="0" smtClean="0"/>
              <a:t>Scelte innumerevoli ma astratte ed evanescenti</a:t>
            </a:r>
          </a:p>
          <a:p>
            <a:r>
              <a:rPr lang="it-IT" dirty="0" smtClean="0"/>
              <a:t>Scolarizzazione prolungata ma svalutazione dei diplomi sul mercato del lavoro</a:t>
            </a:r>
          </a:p>
          <a:p>
            <a:r>
              <a:rPr lang="it-IT" dirty="0" smtClean="0"/>
              <a:t>Prolungamento dell’adolescenza: </a:t>
            </a:r>
            <a:r>
              <a:rPr lang="it-IT" dirty="0" smtClean="0"/>
              <a:t>giovani apparentemente  </a:t>
            </a:r>
            <a:r>
              <a:rPr lang="it-IT" dirty="0" smtClean="0"/>
              <a:t>più forti e più liberi ma più fragili e dipendenti</a:t>
            </a:r>
          </a:p>
          <a:p>
            <a:r>
              <a:rPr lang="it-IT" dirty="0" smtClean="0"/>
              <a:t>Consumatori di orientamento ( open </a:t>
            </a:r>
            <a:r>
              <a:rPr lang="it-IT" dirty="0" err="1" smtClean="0"/>
              <a:t>day</a:t>
            </a:r>
            <a:r>
              <a:rPr lang="it-IT" dirty="0" smtClean="0"/>
              <a:t>, orientamento come marketing, studenti con disabilità, stranieri etc..)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688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NECESSITA’ DI FARE SISTEMA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it-IT" dirty="0" smtClean="0"/>
              <a:t>DARE UN MODELLO A TUTTE LE SCUOLE</a:t>
            </a:r>
          </a:p>
          <a:p>
            <a:r>
              <a:rPr lang="it-IT" dirty="0" smtClean="0"/>
              <a:t>COPRIRE TUTTO IL TERRITORIO TOSCANO</a:t>
            </a:r>
          </a:p>
          <a:p>
            <a:r>
              <a:rPr lang="it-IT" dirty="0" smtClean="0"/>
              <a:t>COINVOLGERE:</a:t>
            </a:r>
          </a:p>
          <a:p>
            <a:pPr marL="514350" indent="-514350">
              <a:buAutoNum type="arabicParenR"/>
            </a:pPr>
            <a:r>
              <a:rPr lang="it-IT" dirty="0" smtClean="0"/>
              <a:t>ISTITUZIONI</a:t>
            </a:r>
          </a:p>
          <a:p>
            <a:pPr marL="514350" indent="-514350">
              <a:buAutoNum type="arabicParenR"/>
            </a:pPr>
            <a:r>
              <a:rPr lang="it-IT" dirty="0" smtClean="0"/>
              <a:t>MONDO DELLA CULTURA</a:t>
            </a:r>
          </a:p>
          <a:p>
            <a:pPr marL="514350" indent="-514350">
              <a:buAutoNum type="arabicParenR"/>
            </a:pPr>
            <a:r>
              <a:rPr lang="it-IT" dirty="0" smtClean="0"/>
              <a:t>SISTEMA ECONOMICO E SOCIALE</a:t>
            </a:r>
          </a:p>
        </p:txBody>
      </p:sp>
    </p:spTree>
    <p:extLst>
      <p:ext uri="{BB962C8B-B14F-4D97-AF65-F5344CB8AC3E}">
        <p14:creationId xmlns:p14="http://schemas.microsoft.com/office/powerpoint/2010/main" val="280959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FINALITA’ 1</a:t>
            </a:r>
            <a:br>
              <a:rPr lang="it-IT" dirty="0" smtClean="0"/>
            </a:br>
            <a:r>
              <a:rPr lang="it-IT" dirty="0" smtClean="0"/>
              <a:t>orientamento tradizionale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 1) Informazione</a:t>
            </a:r>
          </a:p>
          <a:p>
            <a:pPr marL="514350" indent="-514350">
              <a:buAutoNum type="arabicParenR"/>
            </a:pPr>
            <a:r>
              <a:rPr lang="it-IT" dirty="0" smtClean="0"/>
              <a:t>Interventi personalizzati</a:t>
            </a:r>
          </a:p>
          <a:p>
            <a:pPr marL="514350" indent="-514350">
              <a:buAutoNum type="arabicParenR"/>
            </a:pPr>
            <a:r>
              <a:rPr lang="it-IT" dirty="0" smtClean="0"/>
              <a:t>Metodologie attive( approccio induttivo,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solving</a:t>
            </a:r>
            <a:r>
              <a:rPr lang="it-IT" dirty="0" smtClean="0"/>
              <a:t>, tavole rotonde …)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Counseling</a:t>
            </a:r>
            <a:r>
              <a:rPr lang="it-IT" dirty="0" smtClean="0"/>
              <a:t> e contatto con famiglie</a:t>
            </a:r>
          </a:p>
          <a:p>
            <a:pPr marL="514350" indent="-514350">
              <a:buAutoNum type="arabicParenR"/>
            </a:pPr>
            <a:r>
              <a:rPr lang="it-IT" dirty="0" smtClean="0"/>
              <a:t>Sportello orientamento </a:t>
            </a:r>
            <a:r>
              <a:rPr lang="it-IT" dirty="0" smtClean="0"/>
              <a:t>ed </a:t>
            </a:r>
            <a:r>
              <a:rPr lang="it-IT" dirty="0" smtClean="0"/>
              <a:t>esperienze professionalizzanti</a:t>
            </a:r>
          </a:p>
          <a:p>
            <a:pPr marL="514350" indent="-514350">
              <a:buAutoNum type="arabicParenR"/>
            </a:pPr>
            <a:r>
              <a:rPr lang="it-IT" dirty="0" smtClean="0"/>
              <a:t>Lavoro di gruppo-metodo di studio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07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FINALITA’ 2</a:t>
            </a:r>
            <a:br>
              <a:rPr lang="it-IT" dirty="0" smtClean="0"/>
            </a:br>
            <a:r>
              <a:rPr lang="it-IT" dirty="0" smtClean="0"/>
              <a:t>didattica orientativa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dirty="0" smtClean="0"/>
              <a:t> CURRICULO VERTICALE</a:t>
            </a:r>
          </a:p>
          <a:p>
            <a:r>
              <a:rPr lang="it-IT" dirty="0" smtClean="0"/>
              <a:t>LE DISCIPLINE DIVENTANO STRUMENTO PER L’ORIENTAMENTO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129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FINALITA’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SISTEMA REGIONALE DI  MENTORING per  supporto  agli utenti  in qualsiasi fascia di età e in qualsiasi contesto: sia nelle scuole e nelle reti di scuole che nel mondo del lavoro.</a:t>
            </a:r>
          </a:p>
          <a:p>
            <a:r>
              <a:rPr lang="it-IT" dirty="0" smtClean="0"/>
              <a:t>Stretto legame col territorio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30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INTERVENTI PRIORITARI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DIFFONDERE CULTURA DELL’ORIENTAMENTO</a:t>
            </a:r>
          </a:p>
          <a:p>
            <a:r>
              <a:rPr lang="it-IT" dirty="0" smtClean="0"/>
              <a:t>FORMAZIONE DOCENTI</a:t>
            </a:r>
          </a:p>
          <a:p>
            <a:r>
              <a:rPr lang="it-IT" dirty="0" smtClean="0"/>
              <a:t>COLLEGAMENTO E CONTINUITA’ TRA DIVERSI GRADI ISTRUZIONE E UNIVERSITA’</a:t>
            </a:r>
          </a:p>
          <a:p>
            <a:r>
              <a:rPr lang="it-IT" dirty="0" smtClean="0"/>
              <a:t>PROMUOVERE DIDATTICA ORIENTATIVA E PER COMPETENZE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86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388</Words>
  <Application>Microsoft Office PowerPoint</Application>
  <PresentationFormat>Presentazione su schermo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DELIVERY UNIT</vt:lpstr>
      <vt:lpstr>PERCHE’ L’ORIENTAMENTO ieri </vt:lpstr>
      <vt:lpstr>ieri</vt:lpstr>
      <vt:lpstr>………oggi</vt:lpstr>
      <vt:lpstr>NECESSITA’ DI FARE SISTEMA</vt:lpstr>
      <vt:lpstr>FINALITA’ 1 orientamento tradizionale</vt:lpstr>
      <vt:lpstr>FINALITA’ 2 didattica orientativa</vt:lpstr>
      <vt:lpstr>FINALITA’ 3</vt:lpstr>
      <vt:lpstr>INTERVENTI PRIORITARI</vt:lpstr>
      <vt:lpstr>........INTERVENTI PRIORITARI 2</vt:lpstr>
      <vt:lpstr>......INTERVENTI PRIORITARI 3 ORIENTAMENTO PROFESSIONALE</vt:lpstr>
      <vt:lpstr>INTERVENTI PRIORITARI 4 </vt:lpstr>
      <vt:lpstr>ancora Delivery</vt:lpstr>
      <vt:lpstr>E ancora altro lavoro da fare</vt:lpstr>
      <vt:lpstr>E infine il solito Alighieri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UNIT</dc:title>
  <dc:creator>Vale</dc:creator>
  <cp:lastModifiedBy>Vale</cp:lastModifiedBy>
  <cp:revision>17</cp:revision>
  <dcterms:created xsi:type="dcterms:W3CDTF">2012-03-27T19:13:35Z</dcterms:created>
  <dcterms:modified xsi:type="dcterms:W3CDTF">2012-03-28T19:52:37Z</dcterms:modified>
</cp:coreProperties>
</file>