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5" r:id="rId2"/>
    <p:sldId id="268" r:id="rId3"/>
    <p:sldId id="257" r:id="rId4"/>
    <p:sldId id="273" r:id="rId5"/>
    <p:sldId id="274" r:id="rId6"/>
    <p:sldId id="270" r:id="rId7"/>
    <p:sldId id="260" r:id="rId8"/>
    <p:sldId id="261" r:id="rId9"/>
    <p:sldId id="267" r:id="rId10"/>
    <p:sldId id="272" r:id="rId11"/>
    <p:sldId id="275" r:id="rId12"/>
    <p:sldId id="276" r:id="rId13"/>
  </p:sldIdLst>
  <p:sldSz cx="72009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1B4E7"/>
    <a:srgbClr val="006600"/>
    <a:srgbClr val="D89EE2"/>
    <a:srgbClr val="5123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2" autoAdjust="0"/>
    <p:restoredTop sz="94681" autoAdjust="0"/>
  </p:normalViewPr>
  <p:slideViewPr>
    <p:cSldViewPr>
      <p:cViewPr varScale="1">
        <p:scale>
          <a:sx n="74" d="100"/>
          <a:sy n="74" d="100"/>
        </p:scale>
        <p:origin x="-1332" y="-42"/>
      </p:cViewPr>
      <p:guideLst>
        <p:guide orient="horz" pos="2160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650E01-E54D-4654-A215-04276BBDFA37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8775" y="685800"/>
            <a:ext cx="3600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7EBD1D-15D8-4610-BCF3-664D8243C5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0052" y="1371600"/>
            <a:ext cx="6183173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20053" y="3228536"/>
            <a:ext cx="6185573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97DED-90B4-41E5-A4DD-A3822DDE3BF2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323B2-79F8-4EE2-AFA7-06626F4846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EBC1-F7A0-4F09-BAD2-346ED8D971EE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BF7B-5586-4AE7-AB45-287FF1F294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220652" y="914402"/>
            <a:ext cx="1620203" cy="5211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0045" y="914402"/>
            <a:ext cx="4740593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592BC-E779-4870-8766-4C35A0E8E999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38DB-4716-4DEE-AF6A-FA85D96E9A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938EC-6551-480E-A92D-057B7098EA15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39FF3-9BC8-4332-A710-A41778751A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7652" y="1316736"/>
            <a:ext cx="6120765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7652" y="2704664"/>
            <a:ext cx="6120765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EA0D-5B05-493F-9B53-FBBC927D4F8E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7FF8-091D-4EDA-9EF0-D322F1BD8A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704088"/>
            <a:ext cx="648081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0045" y="1920085"/>
            <a:ext cx="3180398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60457" y="1920085"/>
            <a:ext cx="3180398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53C5D-6D19-43E3-8B2E-CB7908985255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4244F-CB91-481B-A91F-A9E9BADF6B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704088"/>
            <a:ext cx="648081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1855248"/>
            <a:ext cx="318164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657957" y="1859758"/>
            <a:ext cx="3182898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60045" y="2514600"/>
            <a:ext cx="318164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7" y="2514600"/>
            <a:ext cx="318289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3BE9-A181-4305-ADA2-BEF2E726DE20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45B79-839E-470D-AA51-ACE4F0D5DE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704088"/>
            <a:ext cx="6540818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2832F-C56F-4D7A-999E-1B90F2CBE449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717F-CB76-4025-86A7-06ADEA5DC8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CA852-31FD-4583-A94F-04931605B7B8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05436-6541-42DD-9FD2-61708B5DE5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0068" y="514352"/>
            <a:ext cx="216027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40068" y="1676400"/>
            <a:ext cx="216027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815352" y="1676400"/>
            <a:ext cx="4025503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40F09-1BEF-412C-9B84-21F19772F667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9F67E-4700-49FE-B23D-55885AC82B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8"/>
          <p:cNvSpPr/>
          <p:nvPr/>
        </p:nvSpPr>
        <p:spPr>
          <a:xfrm rot="420000" flipV="1">
            <a:off x="2492375" y="1108075"/>
            <a:ext cx="4141788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olo rettangolo 11"/>
          <p:cNvSpPr/>
          <p:nvPr/>
        </p:nvSpPr>
        <p:spPr>
          <a:xfrm rot="420000" flipV="1">
            <a:off x="6303963" y="5359400"/>
            <a:ext cx="122237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igura a mano libera 9"/>
          <p:cNvSpPr>
            <a:spLocks/>
          </p:cNvSpPr>
          <p:nvPr/>
        </p:nvSpPr>
        <p:spPr bwMode="auto">
          <a:xfrm flipV="1">
            <a:off x="-7938" y="5816600"/>
            <a:ext cx="721677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igura a mano libera 10"/>
          <p:cNvSpPr>
            <a:spLocks/>
          </p:cNvSpPr>
          <p:nvPr/>
        </p:nvSpPr>
        <p:spPr bwMode="auto">
          <a:xfrm flipV="1">
            <a:off x="3449638" y="6219825"/>
            <a:ext cx="3751262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060" y="1176997"/>
            <a:ext cx="174261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0060" y="2828785"/>
            <a:ext cx="1740218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2745062" y="1199517"/>
            <a:ext cx="3636455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0C5E-D75A-4F07-9BCE-58B409136943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361113" y="6356350"/>
            <a:ext cx="479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6FE87-5191-40B4-973B-E79D6164D4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7938" y="-7938"/>
            <a:ext cx="721677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3449638" y="-7938"/>
            <a:ext cx="3751262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360363" y="704850"/>
            <a:ext cx="6480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360363" y="1935163"/>
            <a:ext cx="648017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360363" y="6356350"/>
            <a:ext cx="1679575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D80DDB-DB61-42B6-B0F7-1237C4A4BF91}" type="datetimeFigureOut">
              <a:rPr lang="it-IT"/>
              <a:pPr>
                <a:defRPr/>
              </a:pPr>
              <a:t>10/10/2012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100263" y="6356350"/>
            <a:ext cx="2640012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6240463" y="6356350"/>
            <a:ext cx="600075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F95121-2B25-4538-AA28-BA84961509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4288" y="203200"/>
            <a:ext cx="7229476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360045" y="2214554"/>
            <a:ext cx="6480810" cy="1285884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206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ISTITUTO COMPRENSIVO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4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206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“RONCALLI – GALILEI”- PISTOIA</a:t>
            </a:r>
            <a:endParaRPr lang="it-IT" sz="42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206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660400" y="3643313"/>
            <a:ext cx="6226175" cy="2286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3050" indent="-273050" algn="ctr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it-IT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IMPLEMENTAZIONE E GESTIONE </a:t>
            </a:r>
          </a:p>
          <a:p>
            <a:pPr marL="273050" indent="-273050" algn="ctr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it-IT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DEI SISTEMI </a:t>
            </a:r>
            <a:r>
              <a:rPr lang="it-IT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it-IT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QUALITA’</a:t>
            </a:r>
          </a:p>
          <a:p>
            <a:pPr marL="273050" indent="-273050" algn="just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buFont typeface="Arial" charset="0"/>
              <a:buChar char="•"/>
            </a:pPr>
            <a:r>
              <a:rPr lang="it-IT" sz="2600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COME ABBIAMO CONDOTTO IL NOSTRO LAVORO </a:t>
            </a:r>
          </a:p>
          <a:p>
            <a:pPr marL="273050" indent="-273050" algn="just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buFont typeface="Arial" charset="0"/>
              <a:buChar char="•"/>
            </a:pPr>
            <a:r>
              <a:rPr lang="it-IT" sz="26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QUALI SONO I PROBLEMI DA EVITARE</a:t>
            </a:r>
          </a:p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buFont typeface="Arial" charset="0"/>
              <a:buNone/>
            </a:pPr>
            <a:endParaRPr lang="it-IT" sz="26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14339" name="Picture 2" descr="mongolfi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5538" y="428625"/>
            <a:ext cx="154622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0450" y="428625"/>
            <a:ext cx="3024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360363" y="704850"/>
            <a:ext cx="6480175" cy="852488"/>
          </a:xfrm>
        </p:spPr>
        <p:txBody>
          <a:bodyPr/>
          <a:lstStyle/>
          <a:p>
            <a:pPr eaLnBrk="1" hangingPunct="1"/>
            <a:r>
              <a:rPr lang="it-IT" sz="4600" b="1" dirty="0" smtClean="0"/>
              <a:t>Problemi che si possono evitare se …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360363" y="1557338"/>
            <a:ext cx="6480175" cy="47672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Autovalutazione e processo di miglioramento </a:t>
            </a:r>
            <a:r>
              <a:rPr lang="it-IT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vanno di pari passo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crea un piano di comunicazione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efficace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diffuso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a tutti i livelli, 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continuo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integra il piano di miglioramento nel normale processo di pianificazione strategica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scelgono bene in partenza i progetti di miglioramento significativi per non disperdere risorse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valuta bene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cosa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ottenere e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come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si vuole realizzare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collocano le </a:t>
            </a:r>
            <a:r>
              <a:rPr lang="it-IT" sz="1800" dirty="0" err="1" smtClean="0">
                <a:latin typeface="Arial" pitchFamily="34" charset="0"/>
                <a:cs typeface="Arial" pitchFamily="34" charset="0"/>
              </a:rPr>
              <a:t>AdM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in un preciso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piano temporale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fa monitoraggio dei progetti in corso, valutando i risultati ottenuti e verificando  il loro stato di avanzamento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rende direttamente e costantemente partecipe il dirigente scolastico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coinvolgono le parti interessate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individuano e si valorizzano tutte le 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risorse interne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(umane e materiali)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it-IT" sz="18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it-IT" sz="18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it-IT" sz="2400" dirty="0" smtClean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0362" y="1000108"/>
            <a:ext cx="6480175" cy="532449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riesce a stabilire costruttivi rapporti di partnership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formalizzano i singoli passi intrapresi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Si utilizzano pienamente i dieci </a:t>
            </a:r>
            <a:r>
              <a:rPr lang="it-IT" sz="1800" dirty="0" err="1" smtClean="0">
                <a:latin typeface="Arial" pitchFamily="34" charset="0"/>
                <a:cs typeface="Arial" pitchFamily="34" charset="0"/>
              </a:rPr>
              <a:t>steps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contenuti nei tre pilastri: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18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 “viaggio”  CAF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, cioè come organizzare e pianificare l’AV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18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 processo di Autovalutazione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, cioè come condurre l’AV (fase finale: stesura del RAV)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1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Il Piano di Miglioramento</a:t>
            </a:r>
            <a:r>
              <a:rPr lang="it-IT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</a:t>
            </a:r>
            <a:r>
              <a:rPr lang="it-IT" sz="1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identificazione delle priorità</a:t>
            </a:r>
            <a:r>
              <a:rPr lang="it-IT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(fase finale: stesura di un Piano ed attuazione delle azioni di miglioramento scelte)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85740" y="751345"/>
            <a:ext cx="650085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10 </a:t>
            </a:r>
            <a:r>
              <a:rPr lang="it-IT" sz="2400" b="1" dirty="0" err="1" smtClean="0">
                <a:solidFill>
                  <a:srgbClr val="002060"/>
                </a:solidFill>
              </a:rPr>
              <a:t>step</a:t>
            </a:r>
            <a:r>
              <a:rPr lang="it-IT" sz="2400" b="1" dirty="0" smtClean="0">
                <a:solidFill>
                  <a:srgbClr val="002060"/>
                </a:solidFill>
              </a:rPr>
              <a:t> per migliorare l’organizzazione</a:t>
            </a:r>
          </a:p>
          <a:p>
            <a:pPr algn="just"/>
            <a:r>
              <a:rPr lang="it-IT" b="1" i="1" dirty="0" smtClean="0">
                <a:solidFill>
                  <a:srgbClr val="C00000"/>
                </a:solidFill>
              </a:rPr>
              <a:t>Processo di autovalutazione </a:t>
            </a:r>
            <a:r>
              <a:rPr lang="it-IT" b="1" dirty="0" smtClean="0"/>
              <a:t>(</a:t>
            </a:r>
            <a:r>
              <a:rPr lang="it-IT" b="1" i="1" dirty="0" smtClean="0"/>
              <a:t>Pilastro 1</a:t>
            </a:r>
            <a:r>
              <a:rPr lang="it-IT" b="1" dirty="0" smtClean="0"/>
              <a:t>- </a:t>
            </a:r>
            <a:r>
              <a:rPr lang="it-IT" b="1" dirty="0" err="1" smtClean="0"/>
              <a:t>step</a:t>
            </a:r>
            <a:r>
              <a:rPr lang="it-IT" b="1" dirty="0" smtClean="0"/>
              <a:t> 1-6) 	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1 - Decidere come organizzare e pianificare l’autovalutazione 	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2 – Comunicare il progetto di autovalutazione 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3 – Formare un o più gruppi di autovalutazione 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4 – Organizzare la formazione 	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5 – Condurre l’autovalutazione 	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6 – Stendere un report descrittivo dei risultati dell’autovalutazione</a:t>
            </a:r>
            <a:r>
              <a:rPr lang="it-IT" b="1" dirty="0" smtClean="0"/>
              <a:t>.</a:t>
            </a:r>
          </a:p>
          <a:p>
            <a:pPr algn="just"/>
            <a:r>
              <a:rPr lang="it-IT" b="1" dirty="0" smtClean="0"/>
              <a:t> </a:t>
            </a:r>
            <a:endParaRPr lang="it-IT" b="1" dirty="0" smtClean="0"/>
          </a:p>
          <a:p>
            <a:pPr algn="just"/>
            <a:r>
              <a:rPr lang="it-IT" b="1" i="1" dirty="0" smtClean="0">
                <a:solidFill>
                  <a:srgbClr val="C00000"/>
                </a:solidFill>
              </a:rPr>
              <a:t>Pianificazione del Miglioramento </a:t>
            </a:r>
            <a:r>
              <a:rPr lang="it-IT" b="1" dirty="0" smtClean="0"/>
              <a:t>(</a:t>
            </a:r>
            <a:r>
              <a:rPr lang="it-IT" b="1" i="1" dirty="0" smtClean="0"/>
              <a:t>Pilastro 2</a:t>
            </a:r>
            <a:r>
              <a:rPr lang="it-IT" b="1" dirty="0" smtClean="0"/>
              <a:t> - </a:t>
            </a:r>
            <a:r>
              <a:rPr lang="it-IT" b="1" dirty="0" err="1" smtClean="0"/>
              <a:t>step</a:t>
            </a:r>
            <a:r>
              <a:rPr lang="it-IT" b="1" dirty="0" smtClean="0"/>
              <a:t> 7-8-9) 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7 – Elaborare un piano di miglioramento, sulla base della relazione stesa in seguito all’ autovalutazione 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8 – Comunicare il piano di miglioramento 	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9 – Implementare il piano di </a:t>
            </a:r>
            <a:r>
              <a:rPr lang="it-IT" b="1" dirty="0" smtClean="0"/>
              <a:t>miglioramento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i="1" dirty="0" smtClean="0">
                <a:solidFill>
                  <a:srgbClr val="C00000"/>
                </a:solidFill>
              </a:rPr>
              <a:t>Maturità dell’organizzazione rispetto alla TQM </a:t>
            </a:r>
            <a:r>
              <a:rPr lang="it-IT" b="1" dirty="0" smtClean="0"/>
              <a:t>(</a:t>
            </a:r>
            <a:r>
              <a:rPr lang="it-IT" b="1" i="1" dirty="0" smtClean="0"/>
              <a:t>Pilastro 3  </a:t>
            </a:r>
            <a:r>
              <a:rPr lang="it-IT" b="1" dirty="0" err="1" smtClean="0"/>
              <a:t>step</a:t>
            </a:r>
            <a:r>
              <a:rPr lang="it-IT" b="1" dirty="0" smtClean="0"/>
              <a:t> 10)</a:t>
            </a:r>
          </a:p>
          <a:p>
            <a:pPr algn="just"/>
            <a:r>
              <a:rPr lang="it-IT" b="1" dirty="0" err="1" smtClean="0"/>
              <a:t>Step</a:t>
            </a:r>
            <a:r>
              <a:rPr lang="it-IT" b="1" dirty="0" smtClean="0"/>
              <a:t> 10 – Pianificare la successiva autovalutazione 	</a:t>
            </a:r>
          </a:p>
          <a:p>
            <a:r>
              <a:rPr lang="it-IT" b="1" dirty="0" smtClean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ttangolo 2"/>
          <p:cNvSpPr>
            <a:spLocks noChangeArrowheads="1"/>
          </p:cNvSpPr>
          <p:nvPr/>
        </p:nvSpPr>
        <p:spPr bwMode="auto">
          <a:xfrm>
            <a:off x="457200" y="1214438"/>
            <a:ext cx="642937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it-IT" sz="1600" dirty="0" smtClean="0">
                <a:latin typeface="Constantia" pitchFamily="18" charset="0"/>
              </a:rPr>
              <a:t>   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Intraprendere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un percorso di autovalutazione consente ad una organizzazione di guardarsi allo specchio per capire cosa c’è che non va (che si può migliorare), cosa c’è che va (che si può potenziare) e cosa manca (che si può realizzare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1600" dirty="0">
                <a:latin typeface="Arial" pitchFamily="34" charset="0"/>
                <a:cs typeface="Arial" pitchFamily="34" charset="0"/>
              </a:rPr>
              <a:t>    Ogni amministrazione deve saper valutare la propria prestazione organizzativa, individuare le priorità rispetto alle quali intervenire, pianificare i necessari cambiamenti in modo integrato e funzionale alle proprie esigenze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1600" dirty="0">
                <a:latin typeface="Arial" pitchFamily="34" charset="0"/>
                <a:cs typeface="Arial" pitchFamily="34" charset="0"/>
              </a:rPr>
              <a:t>    In questo modo, seguendo la logica del miglioramento continuo, è possibile creare un ambiente di lavoro più efficiente, in cui le parti interessate (personale interno ed esterno, utenza, partnership) collaborano  in modo più produttivo per  il bene dell’organizzazione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1600" dirty="0">
                <a:latin typeface="Arial" pitchFamily="34" charset="0"/>
                <a:cs typeface="Arial" pitchFamily="34" charset="0"/>
              </a:rPr>
              <a:t>    Per effettuare l’autovalutazione abbiamo utilizzato il modello CAF (Common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Assessment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Framework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) uno strumento per la gestione della qualità specificamente realizzato per favorire l’introduzione dell’autovalutazione e della cultura della qualità nelle PPAA dell’UE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ttangolo 3"/>
          <p:cNvSpPr>
            <a:spLocks noChangeArrowheads="1"/>
          </p:cNvSpPr>
          <p:nvPr/>
        </p:nvSpPr>
        <p:spPr bwMode="auto">
          <a:xfrm>
            <a:off x="528638" y="214313"/>
            <a:ext cx="6215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2060"/>
                </a:solidFill>
                <a:latin typeface="Verdana" pitchFamily="34" charset="0"/>
              </a:rPr>
              <a:t>PERCHE’ AUTOVALUTAZIONE?</a:t>
            </a:r>
            <a:br>
              <a:rPr lang="it-IT" sz="2400" b="1">
                <a:solidFill>
                  <a:srgbClr val="002060"/>
                </a:solidFill>
                <a:latin typeface="Verdana" pitchFamily="34" charset="0"/>
              </a:rPr>
            </a:br>
            <a:r>
              <a:rPr lang="it-IT" sz="2400" b="1">
                <a:solidFill>
                  <a:srgbClr val="002060"/>
                </a:solidFill>
                <a:latin typeface="Verdana" pitchFamily="34" charset="0"/>
              </a:rPr>
              <a:t>PERCHE’ CAF?</a:t>
            </a:r>
            <a:endParaRPr lang="it-IT" sz="240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60363" y="428625"/>
            <a:ext cx="6480175" cy="785813"/>
          </a:xfrm>
        </p:spPr>
        <p:txBody>
          <a:bodyPr>
            <a:normAutofit fontScale="90000"/>
          </a:bodyPr>
          <a:lstStyle/>
          <a:p>
            <a:pPr marL="742950" indent="-742950" algn="ctr" eaLnBrk="1" fontAlgn="auto" hangingPunct="1"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000" b="1" dirty="0" smtClean="0">
                <a:solidFill>
                  <a:srgbClr val="002060"/>
                </a:solidFill>
              </a:rPr>
              <a:t/>
            </a:r>
            <a:br>
              <a:rPr lang="it-IT" sz="4000" b="1" dirty="0" smtClean="0">
                <a:solidFill>
                  <a:srgbClr val="002060"/>
                </a:solidFill>
              </a:rPr>
            </a:br>
            <a:r>
              <a:rPr lang="it-IT" sz="4400" b="1" dirty="0" smtClean="0">
                <a:solidFill>
                  <a:srgbClr val="002060"/>
                </a:solidFill>
              </a:rPr>
              <a:t>COSA ABBIAMO FATTO</a:t>
            </a:r>
            <a:r>
              <a:rPr lang="it-IT" sz="4000" dirty="0" smtClean="0">
                <a:solidFill>
                  <a:srgbClr val="002060"/>
                </a:solidFill>
              </a:rPr>
              <a:t>     </a:t>
            </a:r>
            <a:endParaRPr lang="it-IT" sz="1800" dirty="0">
              <a:latin typeface="+mn-lt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14325" y="1643063"/>
            <a:ext cx="6480175" cy="4214829"/>
          </a:xfrm>
          <a:ln>
            <a:solidFill>
              <a:srgbClr val="91B4E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it-IT" sz="1300" dirty="0" smtClean="0">
                <a:solidFill>
                  <a:srgbClr val="000000"/>
                </a:solidFill>
              </a:rPr>
              <a:t/>
            </a:r>
            <a:br>
              <a:rPr lang="it-IT" sz="1300" dirty="0" smtClean="0">
                <a:solidFill>
                  <a:srgbClr val="000000"/>
                </a:solidFill>
              </a:rPr>
            </a:br>
            <a:r>
              <a:rPr lang="it-IT" sz="2400" b="1" dirty="0" smtClean="0">
                <a:solidFill>
                  <a:srgbClr val="C00000"/>
                </a:solidFill>
              </a:rPr>
              <a:t>1</a:t>
            </a:r>
            <a:r>
              <a:rPr lang="it-IT" sz="1600" dirty="0" smtClean="0">
                <a:solidFill>
                  <a:srgbClr val="000000"/>
                </a:solidFill>
              </a:rPr>
              <a:t>) 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E’ stata diffusa al personale una comunicazione di sensibilizzazione per invitarlo a partecipare ad un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focus-group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finalizzato all’autovalutazione scolastica, tramite la compilazione di un questionario predefinito (modello EFQM)</a:t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  Al focus-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hanno aderito volontariamente circa 20 unità di personale, appartenenti alle diverse categorie. 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  Si è dato la possibilità, oltre che di rispondere alle domande, di aggiungere annotazioni ai diversi 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items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 I presenti hanno compilato la prima parte del questionario preso in esame, perché relativa ai fattori abilitanti, mentre quella inerente i risultati è stata compilata d’ufficio (</a:t>
            </a:r>
            <a:r>
              <a:rPr lang="it-IT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D.S</a:t>
            </a: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referente “qualità”, personale di segreteria e/o parti interessate.)</a:t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it-IT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28615" y="857232"/>
            <a:ext cx="5929355" cy="68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000000"/>
                </a:solidFill>
              </a:rPr>
              <a:t>5) </a:t>
            </a:r>
            <a:r>
              <a:rPr lang="it-IT" sz="1600" dirty="0">
                <a:solidFill>
                  <a:srgbClr val="000000"/>
                </a:solidFill>
              </a:rPr>
              <a:t>Dall’analisi dei risultati, il gruppo qualità ha iniziato la stesura del RAV (Rapporto di Autovalutazione), prendendo in esame ciascuno dei 28 sottocriteri (raggruppati in 9 criteri principali) del modello CAF.</a:t>
            </a:r>
          </a:p>
          <a:p>
            <a:pPr algn="just"/>
            <a:endParaRPr lang="it-IT" sz="1600" dirty="0">
              <a:solidFill>
                <a:srgbClr val="000000"/>
              </a:solidFill>
            </a:endParaRPr>
          </a:p>
          <a:p>
            <a:pPr algn="just"/>
            <a:r>
              <a:rPr lang="it-IT" sz="1600" dirty="0"/>
              <a:t>6</a:t>
            </a:r>
            <a:r>
              <a:rPr lang="it-IT" sz="1600" dirty="0">
                <a:solidFill>
                  <a:srgbClr val="000000"/>
                </a:solidFill>
              </a:rPr>
              <a:t>) Per ogni sottocriterio è stata analizzata la realtà della nostra scuola e sono stati individuati  i </a:t>
            </a:r>
            <a:r>
              <a:rPr lang="it-IT" sz="1600" b="1" dirty="0">
                <a:solidFill>
                  <a:srgbClr val="C00000"/>
                </a:solidFill>
              </a:rPr>
              <a:t>punti di forza</a:t>
            </a:r>
            <a:r>
              <a:rPr lang="it-IT" sz="1600" dirty="0">
                <a:solidFill>
                  <a:srgbClr val="C00000"/>
                </a:solidFill>
              </a:rPr>
              <a:t>, le </a:t>
            </a:r>
            <a:r>
              <a:rPr lang="it-IT" sz="1600" b="1" dirty="0">
                <a:solidFill>
                  <a:srgbClr val="C00000"/>
                </a:solidFill>
              </a:rPr>
              <a:t>aree di debolezza</a:t>
            </a:r>
            <a:r>
              <a:rPr lang="it-IT" sz="1600" dirty="0">
                <a:solidFill>
                  <a:srgbClr val="C00000"/>
                </a:solidFill>
              </a:rPr>
              <a:t> e le </a:t>
            </a:r>
            <a:r>
              <a:rPr lang="it-IT" sz="1600" b="1" dirty="0">
                <a:solidFill>
                  <a:srgbClr val="C00000"/>
                </a:solidFill>
              </a:rPr>
              <a:t>possibili azioni di miglioramento</a:t>
            </a:r>
          </a:p>
          <a:p>
            <a:pPr algn="just"/>
            <a:endParaRPr lang="it-IT" sz="1600" b="1" dirty="0">
              <a:solidFill>
                <a:srgbClr val="000000"/>
              </a:solidFill>
            </a:endParaRPr>
          </a:p>
          <a:p>
            <a:pPr algn="just"/>
            <a:r>
              <a:rPr lang="it-IT" sz="1600" dirty="0">
                <a:solidFill>
                  <a:srgbClr val="000000"/>
                </a:solidFill>
              </a:rPr>
              <a:t>Nell’analisi di ciascun sottocriterio il gruppo ha seguito la logica PDCA (</a:t>
            </a:r>
            <a:r>
              <a:rPr lang="it-IT" sz="1600" dirty="0" err="1">
                <a:solidFill>
                  <a:srgbClr val="000000"/>
                </a:solidFill>
              </a:rPr>
              <a:t>Plan</a:t>
            </a:r>
            <a:r>
              <a:rPr lang="it-IT" sz="1600" dirty="0">
                <a:solidFill>
                  <a:srgbClr val="000000"/>
                </a:solidFill>
              </a:rPr>
              <a:t> – Do - </a:t>
            </a:r>
            <a:r>
              <a:rPr lang="it-IT" sz="1600" dirty="0" err="1">
                <a:solidFill>
                  <a:srgbClr val="000000"/>
                </a:solidFill>
              </a:rPr>
              <a:t>Check</a:t>
            </a:r>
            <a:r>
              <a:rPr lang="it-IT" sz="1600" dirty="0">
                <a:solidFill>
                  <a:srgbClr val="000000"/>
                </a:solidFill>
              </a:rPr>
              <a:t> – </a:t>
            </a:r>
            <a:r>
              <a:rPr lang="it-IT" sz="1600" dirty="0" err="1">
                <a:solidFill>
                  <a:srgbClr val="000000"/>
                </a:solidFill>
              </a:rPr>
              <a:t>Act</a:t>
            </a:r>
            <a:r>
              <a:rPr lang="it-IT" sz="1600" dirty="0">
                <a:solidFill>
                  <a:srgbClr val="000000"/>
                </a:solidFill>
              </a:rPr>
              <a:t>), attribuendo successivamente ad ogni  elemento  un valore numerico desunto dalla metrica stabilita nel modello CAF (scala da 0 a 100</a:t>
            </a:r>
            <a:r>
              <a:rPr lang="it-IT" sz="16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it-IT" sz="16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it-IT" sz="1600" dirty="0" smtClean="0">
                <a:solidFill>
                  <a:srgbClr val="000000"/>
                </a:solidFill>
              </a:rPr>
              <a:t>Nel </a:t>
            </a:r>
            <a:r>
              <a:rPr lang="it-IT" sz="1600" dirty="0">
                <a:solidFill>
                  <a:srgbClr val="000000"/>
                </a:solidFill>
              </a:rPr>
              <a:t>dettaglio: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PLAN</a:t>
            </a:r>
          </a:p>
          <a:p>
            <a:pPr algn="just"/>
            <a:r>
              <a:rPr lang="it-IT" sz="1600" dirty="0"/>
              <a:t>La pianificazione è basata sui bisogni e sulle aspettative dei portatori di interesse. La pianificazione è diffusa regolarmente nelle parti pertinenti dell’organizzazione.</a:t>
            </a:r>
          </a:p>
          <a:p>
            <a:endParaRPr lang="it-IT" sz="1200" b="1" dirty="0">
              <a:solidFill>
                <a:srgbClr val="000000"/>
              </a:solidFill>
            </a:endParaRPr>
          </a:p>
          <a:p>
            <a:endParaRPr lang="it-IT" sz="1200" b="1" dirty="0">
              <a:solidFill>
                <a:srgbClr val="000000"/>
              </a:solidFill>
            </a:endParaRPr>
          </a:p>
          <a:p>
            <a:endParaRPr lang="it-IT" b="1" dirty="0">
              <a:solidFill>
                <a:srgbClr val="000000"/>
              </a:solidFill>
            </a:endParaRPr>
          </a:p>
          <a:p>
            <a:endParaRPr lang="it-IT" b="1" dirty="0">
              <a:solidFill>
                <a:srgbClr val="000000"/>
              </a:solidFill>
            </a:endParaRPr>
          </a:p>
          <a:p>
            <a:endParaRPr lang="it-IT" b="1" dirty="0">
              <a:solidFill>
                <a:srgbClr val="000000"/>
              </a:solidFill>
            </a:endParaRPr>
          </a:p>
          <a:p>
            <a:endParaRPr lang="it-IT" b="1" dirty="0">
              <a:solidFill>
                <a:srgbClr val="000000"/>
              </a:solidFill>
            </a:endParaRPr>
          </a:p>
          <a:p>
            <a:endParaRPr lang="it-IT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it-IT" sz="16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215900" y="692150"/>
            <a:ext cx="6480175" cy="5689600"/>
          </a:xfrm>
        </p:spPr>
        <p:txBody>
          <a:bodyPr/>
          <a:lstStyle/>
          <a:p>
            <a:endParaRPr lang="it-IT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DO</a:t>
            </a:r>
          </a:p>
          <a:p>
            <a:pPr algn="just">
              <a:buNone/>
            </a:pP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   L’esecuzione è gestita attraverso processi e responsabilità definite e diffusa regolarmente nelle parti pertinenti dell’organizzazione.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dirty="0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31800" y="1052513"/>
            <a:ext cx="61214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sz="2000" b="1" dirty="0" smtClean="0">
                <a:solidFill>
                  <a:schemeClr val="accent4">
                    <a:lumMod val="75000"/>
                  </a:schemeClr>
                </a:solidFill>
              </a:rPr>
              <a:t>CHECK</a:t>
            </a:r>
            <a:endParaRPr lang="it-IT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it-IT" b="1" dirty="0"/>
              <a:t>I processi definiti sono monitorati con indicatori significativi e rivisti regolarmente nelle parti pertinenti dell’organizzazione.</a:t>
            </a:r>
            <a:endParaRPr lang="it-IT" dirty="0"/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sz="2000" b="1" dirty="0" smtClean="0">
                <a:solidFill>
                  <a:srgbClr val="C00000"/>
                </a:solidFill>
              </a:rPr>
              <a:t>ACT</a:t>
            </a:r>
            <a:endParaRPr lang="it-IT" sz="2000" b="1" dirty="0">
              <a:solidFill>
                <a:srgbClr val="C00000"/>
              </a:solidFill>
            </a:endParaRPr>
          </a:p>
          <a:p>
            <a:pPr algn="just"/>
            <a:r>
              <a:rPr lang="it-IT" b="1" dirty="0"/>
              <a:t>I correttivi e le azioni di miglioramento sono prese a seguito del controllo dei risultati e diffusi regolarmente nelle parti pertinenti dell’organizzazione</a:t>
            </a:r>
            <a:endParaRPr lang="it-IT" dirty="0">
              <a:solidFill>
                <a:srgbClr val="000000"/>
              </a:solidFill>
            </a:endParaRPr>
          </a:p>
          <a:p>
            <a:pPr algn="just">
              <a:spcBef>
                <a:spcPct val="50000"/>
              </a:spcBef>
            </a:pPr>
            <a:endParaRPr lang="it-IT" sz="1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385740" y="1000108"/>
            <a:ext cx="6480175" cy="497204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it-IT" sz="1700" dirty="0" smtClean="0"/>
              <a:t> </a:t>
            </a:r>
            <a:r>
              <a:rPr lang="it-IT" sz="1700" dirty="0" smtClean="0">
                <a:latin typeface="Arial" pitchFamily="34" charset="0"/>
                <a:cs typeface="Arial" pitchFamily="34" charset="0"/>
              </a:rPr>
              <a:t>Per quanto riguarda la valutazione dei risultati è stata utilizzata la seguente griglia:</a:t>
            </a:r>
          </a:p>
          <a:p>
            <a:pPr eaLnBrk="1" hangingPunct="1">
              <a:lnSpc>
                <a:spcPct val="80000"/>
              </a:lnSpc>
            </a:pP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Scala 0 – 10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11 – 30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31 – 50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51 – 70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71 – 90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500" b="1" dirty="0" smtClean="0">
                <a:latin typeface="Arial" pitchFamily="34" charset="0"/>
                <a:cs typeface="Arial" pitchFamily="34" charset="0"/>
              </a:rPr>
              <a:t>91 - 100 </a:t>
            </a:r>
            <a:r>
              <a:rPr lang="it-IT" sz="15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it-IT" sz="17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TREND 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Nessuna misurazione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Trend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negativo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Trend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stazionario o progressi poco significativi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Progresso costante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Progresso significativo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Confronti positivi con organizzazioni di rilievo su tutti i risultati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Punteggio 	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it-IT" sz="20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TARGET</a:t>
            </a:r>
            <a:r>
              <a:rPr lang="it-IT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Nessuna o scarsa informazione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I  risultati non soddisfano gli obiettivi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Pochi obiettivi raggiunti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Alcuni obiettivi significativi raggiunti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La maggior parte degli obiettivi raggiunti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Tutti gli obiettivi raggiunti 	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Punteggio:  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Totale/200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Punteggio/100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</a:pPr>
            <a:endParaRPr lang="it-IT" sz="1600" dirty="0" smtClean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 dirty="0" smtClean="0">
                <a:solidFill>
                  <a:srgbClr val="7030A0"/>
                </a:solidFill>
                <a:latin typeface="Verdana" pitchFamily="34" charset="0"/>
              </a:rPr>
              <a:t>DOPO IL </a:t>
            </a:r>
            <a:r>
              <a:rPr lang="it-IT" b="1" dirty="0" err="1" smtClean="0">
                <a:solidFill>
                  <a:srgbClr val="7030A0"/>
                </a:solidFill>
                <a:latin typeface="Verdana" pitchFamily="34" charset="0"/>
              </a:rPr>
              <a:t>R.A.V</a:t>
            </a:r>
            <a:endParaRPr lang="it-IT" b="1" dirty="0" smtClean="0">
              <a:solidFill>
                <a:srgbClr val="7030A0"/>
              </a:solidFill>
              <a:latin typeface="Verdana" pitchFamily="34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Stilato un elenco di tutte le aree da migliorare, divise per criterio.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006600"/>
              </a:buClr>
              <a:buFont typeface="+mj-lt"/>
              <a:buAutoNum type="arabicPeriod"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Fatto accorpamento per temi comuni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0033CC"/>
              </a:buClr>
              <a:buFont typeface="+mj-lt"/>
              <a:buAutoNum type="arabicPeriod"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Effettuata la scelta delle aree con maggior impatto sui criteri base dell’organizzazione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Individuate prime azioni di miglioramento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FF0066"/>
              </a:buClr>
              <a:buFont typeface="+mj-lt"/>
              <a:buAutoNum type="arabicPeriod"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Attribuito il punteggio “impatto/capacità”, al fine di individuare il livello di priorità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14325" y="1000125"/>
            <a:ext cx="6572250" cy="5214938"/>
          </a:xfr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I tre gruppi operativi hanno lavorato alle azioni di miglioramento individuate: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Realizzare un documento organico per l’assegnazione di ruoli, compiti e responsabilità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it-IT" b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Definire, socializzare e realizzare un piano di formazione organico, monitorandone l’efficacia e la ricaduta sull’attività didattica e professionale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it-IT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Predisporre percorsi mirati alla raccolta differenziata ed alla diffusione di una cultura del riciclo; utilizzo razionale delle risorse non rinnovabili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r>
              <a:rPr lang="it-I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Nel contempo hanno stilato il PIANO MIGLIORAMENTO, secondo la modulistica CAF</a:t>
            </a: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b="1" dirty="0" smtClean="0">
              <a:solidFill>
                <a:schemeClr val="bg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it-IT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2"/>
          <p:cNvSpPr>
            <a:spLocks noGrp="1"/>
          </p:cNvSpPr>
          <p:nvPr>
            <p:ph type="title"/>
          </p:nvPr>
        </p:nvSpPr>
        <p:spPr>
          <a:xfrm>
            <a:off x="242888" y="214313"/>
            <a:ext cx="6643687" cy="1433512"/>
          </a:xfrm>
        </p:spPr>
        <p:txBody>
          <a:bodyPr/>
          <a:lstStyle/>
          <a:p>
            <a:pPr algn="ctr" eaLnBrk="1" hangingPunct="1"/>
            <a:r>
              <a:rPr lang="it-IT" sz="4400" b="1" dirty="0" smtClean="0">
                <a:solidFill>
                  <a:srgbClr val="002060"/>
                </a:solidFill>
                <a:latin typeface="Verdana" pitchFamily="34" charset="0"/>
              </a:rPr>
              <a:t>Struttura di un Piano di Miglioramento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60363" y="1928802"/>
            <a:ext cx="6480175" cy="416719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endParaRPr lang="it-IT" sz="18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sz="1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“BREVE PRESENTAZIONE DELLA SCUOLA”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it-IT" sz="1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1800" b="1" dirty="0" err="1" smtClean="0">
                <a:latin typeface="Arial" pitchFamily="34" charset="0"/>
                <a:cs typeface="Arial" pitchFamily="34" charset="0"/>
              </a:rPr>
              <a:t>SEZ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. 1: </a:t>
            </a:r>
            <a:r>
              <a:rPr lang="it-IT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it-IT" sz="1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 rapporto di auto-valutazione alle azioni di miglioramento”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   Criteri di scelta delle aree da migliorare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su cui intervenire  (sulla base della </a:t>
            </a:r>
            <a:r>
              <a:rPr lang="it-IT" sz="1800" i="1" dirty="0" err="1" smtClean="0">
                <a:latin typeface="Arial" pitchFamily="34" charset="0"/>
                <a:cs typeface="Arial" pitchFamily="34" charset="0"/>
              </a:rPr>
              <a:t>mission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della scuola e delle politiche e strategie definite nel POF)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   Schema per l’attribuzione dei punteggi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it-IT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sz="1800" b="1" dirty="0" err="1" smtClean="0">
                <a:latin typeface="Arial" pitchFamily="34" charset="0"/>
                <a:cs typeface="Arial" pitchFamily="34" charset="0"/>
              </a:rPr>
              <a:t>SEZ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. 2: </a:t>
            </a:r>
            <a:r>
              <a:rPr lang="it-IT" sz="1800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it-IT" sz="1800" i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Individuazione delle aree da migliorare e delle azioni di miglioramento”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it-IT" sz="1800" i="1" dirty="0" smtClean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sz="1800" b="1" dirty="0" err="1" smtClean="0">
                <a:latin typeface="Arial" pitchFamily="34" charset="0"/>
                <a:cs typeface="Arial" pitchFamily="34" charset="0"/>
              </a:rPr>
              <a:t>SEZ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. 3: </a:t>
            </a:r>
            <a:r>
              <a:rPr lang="it-IT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it-IT" sz="18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azioni di miglioramento” </a:t>
            </a:r>
            <a:r>
              <a:rPr lang="it-IT" sz="18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loro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descrizione 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secondo la metrica: PLAN/DO/CHECK/A</a:t>
            </a:r>
            <a:r>
              <a:rPr lang="it-IT" sz="1800" b="1" dirty="0" smtClean="0">
                <a:latin typeface="Verdana" pitchFamily="34" charset="0"/>
              </a:rPr>
              <a:t>CT</a:t>
            </a:r>
            <a:endParaRPr lang="it-IT" sz="18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it-IT" sz="18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511</TotalTime>
  <Words>851</Words>
  <Application>Microsoft Office PowerPoint</Application>
  <PresentationFormat>Personalizzato</PresentationFormat>
  <Paragraphs>132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Equinozio</vt:lpstr>
      <vt:lpstr>Diapositiva 1</vt:lpstr>
      <vt:lpstr>Diapositiva 2</vt:lpstr>
      <vt:lpstr>       COSA ABBIAMO FATTO     </vt:lpstr>
      <vt:lpstr>Diapositiva 4</vt:lpstr>
      <vt:lpstr>Diapositiva 5</vt:lpstr>
      <vt:lpstr>Diapositiva 6</vt:lpstr>
      <vt:lpstr>DOPO IL R.A.V</vt:lpstr>
      <vt:lpstr>Diapositiva 8</vt:lpstr>
      <vt:lpstr>Struttura di un Piano di Miglioramento</vt:lpstr>
      <vt:lpstr>Problemi che si possono evitare se …</vt:lpstr>
      <vt:lpstr>Diapositiva 11</vt:lpstr>
      <vt:lpstr>Diapositiva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DIREZIONE DIDATTICA  V CIRCOLO – PISTOIA -</dc:title>
  <dc:creator>utente</dc:creator>
  <cp:lastModifiedBy>utente</cp:lastModifiedBy>
  <cp:revision>117</cp:revision>
  <dcterms:created xsi:type="dcterms:W3CDTF">2011-02-24T19:13:29Z</dcterms:created>
  <dcterms:modified xsi:type="dcterms:W3CDTF">2012-10-10T05:38:52Z</dcterms:modified>
</cp:coreProperties>
</file>