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22"/>
  </p:notesMasterIdLst>
  <p:handoutMasterIdLst>
    <p:handoutMasterId r:id="rId23"/>
  </p:handoutMasterIdLst>
  <p:sldIdLst>
    <p:sldId id="512" r:id="rId2"/>
    <p:sldId id="674" r:id="rId3"/>
    <p:sldId id="675" r:id="rId4"/>
    <p:sldId id="688" r:id="rId5"/>
    <p:sldId id="679" r:id="rId6"/>
    <p:sldId id="680" r:id="rId7"/>
    <p:sldId id="681" r:id="rId8"/>
    <p:sldId id="682" r:id="rId9"/>
    <p:sldId id="677" r:id="rId10"/>
    <p:sldId id="683" r:id="rId11"/>
    <p:sldId id="565" r:id="rId12"/>
    <p:sldId id="626" r:id="rId13"/>
    <p:sldId id="735" r:id="rId14"/>
    <p:sldId id="627" r:id="rId15"/>
    <p:sldId id="628" r:id="rId16"/>
    <p:sldId id="697" r:id="rId17"/>
    <p:sldId id="699" r:id="rId18"/>
    <p:sldId id="700" r:id="rId19"/>
    <p:sldId id="701" r:id="rId20"/>
    <p:sldId id="702" r:id="rId21"/>
  </p:sldIdLst>
  <p:sldSz cx="9144000" cy="6858000" type="screen4x3"/>
  <p:notesSz cx="6858000" cy="9144000"/>
  <p:defaultTextStyle>
    <a:defPPr>
      <a:defRPr lang="it-IT"/>
    </a:defPPr>
    <a:lvl1pPr algn="ctr" rtl="0" fontAlgn="base">
      <a:spcBef>
        <a:spcPct val="0"/>
      </a:spcBef>
      <a:spcAft>
        <a:spcPct val="0"/>
      </a:spcAft>
      <a:buChar char="•"/>
      <a:defRPr sz="2400" kern="1200">
        <a:solidFill>
          <a:srgbClr val="00CC00"/>
        </a:solidFill>
        <a:latin typeface="Arial Black" charset="0"/>
        <a:ea typeface="+mn-ea"/>
        <a:cs typeface="+mn-cs"/>
      </a:defRPr>
    </a:lvl1pPr>
    <a:lvl2pPr marL="455613" indent="1588" algn="ctr" rtl="0" fontAlgn="base">
      <a:spcBef>
        <a:spcPct val="0"/>
      </a:spcBef>
      <a:spcAft>
        <a:spcPct val="0"/>
      </a:spcAft>
      <a:buChar char="•"/>
      <a:defRPr sz="2400" kern="1200">
        <a:solidFill>
          <a:srgbClr val="00CC00"/>
        </a:solidFill>
        <a:latin typeface="Arial Black" charset="0"/>
        <a:ea typeface="+mn-ea"/>
        <a:cs typeface="+mn-cs"/>
      </a:defRPr>
    </a:lvl2pPr>
    <a:lvl3pPr marL="912813" indent="1588" algn="ctr" rtl="0" fontAlgn="base">
      <a:spcBef>
        <a:spcPct val="0"/>
      </a:spcBef>
      <a:spcAft>
        <a:spcPct val="0"/>
      </a:spcAft>
      <a:buChar char="•"/>
      <a:defRPr sz="2400" kern="1200">
        <a:solidFill>
          <a:srgbClr val="00CC00"/>
        </a:solidFill>
        <a:latin typeface="Arial Black" charset="0"/>
        <a:ea typeface="+mn-ea"/>
        <a:cs typeface="+mn-cs"/>
      </a:defRPr>
    </a:lvl3pPr>
    <a:lvl4pPr marL="1370013" indent="1588" algn="ctr" rtl="0" fontAlgn="base">
      <a:spcBef>
        <a:spcPct val="0"/>
      </a:spcBef>
      <a:spcAft>
        <a:spcPct val="0"/>
      </a:spcAft>
      <a:buChar char="•"/>
      <a:defRPr sz="2400" kern="1200">
        <a:solidFill>
          <a:srgbClr val="00CC00"/>
        </a:solidFill>
        <a:latin typeface="Arial Black" charset="0"/>
        <a:ea typeface="+mn-ea"/>
        <a:cs typeface="+mn-cs"/>
      </a:defRPr>
    </a:lvl4pPr>
    <a:lvl5pPr marL="1827213" indent="1588" algn="ctr" rtl="0" fontAlgn="base">
      <a:spcBef>
        <a:spcPct val="0"/>
      </a:spcBef>
      <a:spcAft>
        <a:spcPct val="0"/>
      </a:spcAft>
      <a:buChar char="•"/>
      <a:defRPr sz="2400" kern="1200">
        <a:solidFill>
          <a:srgbClr val="00CC00"/>
        </a:solidFill>
        <a:latin typeface="Arial Black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rgbClr val="00CC00"/>
        </a:solidFill>
        <a:latin typeface="Arial Black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rgbClr val="00CC00"/>
        </a:solidFill>
        <a:latin typeface="Arial Black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rgbClr val="00CC00"/>
        </a:solidFill>
        <a:latin typeface="Arial Black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rgbClr val="00CC00"/>
        </a:solidFill>
        <a:latin typeface="Arial Black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F08"/>
    <a:srgbClr val="CCFF66"/>
    <a:srgbClr val="008000"/>
    <a:srgbClr val="0033CC"/>
    <a:srgbClr val="81D5FF"/>
    <a:srgbClr val="660066"/>
    <a:srgbClr val="000066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8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fld id="{B7CB1DA8-AF38-F54C-823F-ECD384C5CAB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549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fld id="{F96D133E-E79D-1841-B60C-FDD248AF5846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846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5738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6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4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2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  <p:sp>
        <p:nvSpPr>
          <p:cNvPr id="61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D0B83-A2D4-314F-8433-164CEB46E57A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52368-72BC-9747-A7BB-9A682CA9590F}" type="slidenum">
              <a:rPr lang="en-GB"/>
              <a:pPr/>
              <a:t>10</a:t>
            </a:fld>
            <a:endParaRPr lang="en-GB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9300" cy="34194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57688"/>
            <a:ext cx="5033963" cy="4132262"/>
          </a:xfrm>
          <a:noFill/>
          <a:ln/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6B18C-2463-E14D-A454-55810A05A10D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2B1F6-B20E-CE4E-9E21-C5CEFBCB4074}" type="slidenum">
              <a:rPr lang="en-GB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79875" name="Segnaposto note 2"/>
          <p:cNvSpPr>
            <a:spLocks noGrp="1"/>
          </p:cNvSpPr>
          <p:nvPr>
            <p:ph type="body" idx="1"/>
          </p:nvPr>
        </p:nvSpPr>
        <p:spPr>
          <a:xfrm>
            <a:off x="687388" y="4344988"/>
            <a:ext cx="5483225" cy="4113212"/>
          </a:xfrm>
          <a:noFill/>
          <a:ln/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  <p:sp>
        <p:nvSpPr>
          <p:cNvPr id="79876" name="Segnaposto numero diapositiva 3"/>
          <p:cNvSpPr txBox="1">
            <a:spLocks noGrp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fld id="{988B5F1F-792B-9744-8CBA-04A74917B9EA}" type="slidenum">
              <a:rPr lang="it-IT" sz="1200">
                <a:solidFill>
                  <a:schemeClr val="tx1"/>
                </a:solidFill>
                <a:latin typeface="Arial" charset="0"/>
              </a:rPr>
              <a:pPr algn="r">
                <a:buFontTx/>
                <a:buNone/>
              </a:pPr>
              <a:t>13</a:t>
            </a:fld>
            <a:endParaRPr lang="it-IT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86CF1-846E-4540-8FFF-BB401C61710E}" type="slidenum">
              <a:rPr lang="en-GB"/>
              <a:pPr/>
              <a:t>14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07325-A78D-1646-822B-E1B75DE7DFE9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FA0A0-5F62-F445-A127-387D2B2A519E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02075" y="7938"/>
            <a:ext cx="2984500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902075" y="8704263"/>
            <a:ext cx="2984500" cy="430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962" tIns="0" rIns="19962" bIns="0" anchor="b">
            <a:prstTxWarp prst="textNoShape">
              <a:avLst/>
            </a:prstTxWarp>
          </a:bodyPr>
          <a:lstStyle/>
          <a:p>
            <a:pPr algn="r" defTabSz="795338" eaLnBrk="0" hangingPunct="0">
              <a:buFontTx/>
              <a:buNone/>
            </a:pPr>
            <a:r>
              <a:rPr lang="en-GB" sz="900" i="1">
                <a:solidFill>
                  <a:schemeClr val="tx1"/>
                </a:solidFill>
                <a:latin typeface="Arial" charset="0"/>
              </a:rPr>
              <a:t>28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-28575" y="8704263"/>
            <a:ext cx="2982913" cy="430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-28575" y="7938"/>
            <a:ext cx="2982913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9300" cy="3419475"/>
          </a:xfrm>
          <a:ln w="12700" cap="flat">
            <a:solidFill>
              <a:schemeClr val="tx1"/>
            </a:solidFill>
          </a:ln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1225" y="4357688"/>
            <a:ext cx="5033963" cy="4132262"/>
          </a:xfrm>
          <a:noFill/>
          <a:ln/>
        </p:spPr>
        <p:txBody>
          <a:bodyPr lIns="94815" tIns="46576" rIns="94815" bIns="46576"/>
          <a:lstStyle/>
          <a:p>
            <a:r>
              <a:rPr lang="en-GB">
                <a:latin typeface="Times New Roman" charset="0"/>
              </a:rPr>
              <a:t>This is not an exhaustive list of benefits.  However, it provides a good illustration of the impact that the Model can have when an organisation adopts it as a management framework.  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7D3FC-179D-EC42-A16B-988041141FF1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10991-B7A4-0A42-B81E-E28C2F768D31}" type="slidenum">
              <a:rPr lang="en-GB"/>
              <a:pPr/>
              <a:t>6</a:t>
            </a:fld>
            <a:endParaRPr lang="en-GB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9300" cy="341947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57688"/>
            <a:ext cx="5033963" cy="4132262"/>
          </a:xfrm>
          <a:noFill/>
          <a:ln/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90A66-E08C-D246-9C56-A387D9F92AB9}" type="slidenum">
              <a:rPr lang="en-GB"/>
              <a:pPr/>
              <a:t>7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9300" cy="3419475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57688"/>
            <a:ext cx="5033963" cy="4132262"/>
          </a:xfrm>
          <a:noFill/>
          <a:ln/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48343-F9E0-F241-A8A8-BF0C388EF0CC}" type="slidenum">
              <a:rPr lang="en-GB"/>
              <a:pPr/>
              <a:t>8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9300" cy="341947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57688"/>
            <a:ext cx="5033963" cy="4132262"/>
          </a:xfrm>
          <a:noFill/>
          <a:ln/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F6A0F-8140-D54C-9900-4B27701C6117}" type="slidenum">
              <a:rPr lang="en-GB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icq marchio triveneta"/>
          <p:cNvPicPr>
            <a:picLocks noChangeAspect="1" noChangeArrowheads="1"/>
          </p:cNvPicPr>
          <p:nvPr userDrawn="1"/>
        </p:nvPicPr>
        <p:blipFill>
          <a:blip r:embed="rId2"/>
          <a:srcRect b="12674"/>
          <a:stretch>
            <a:fillRect/>
          </a:stretch>
        </p:blipFill>
        <p:spPr bwMode="auto">
          <a:xfrm>
            <a:off x="8221091" y="631190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395288" y="836712"/>
            <a:ext cx="8291512" cy="0"/>
          </a:xfrm>
          <a:prstGeom prst="line">
            <a:avLst/>
          </a:prstGeom>
          <a:noFill/>
          <a:ln w="4445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395288" y="6453336"/>
            <a:ext cx="829151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Rectangle 21"/>
          <p:cNvSpPr>
            <a:spLocks noChangeArrowheads="1"/>
          </p:cNvSpPr>
          <p:nvPr userDrawn="1"/>
        </p:nvSpPr>
        <p:spPr bwMode="auto">
          <a:xfrm>
            <a:off x="323850" y="6472651"/>
            <a:ext cx="2347913" cy="276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 anchor="ctr">
            <a:spAutoFit/>
          </a:bodyPr>
          <a:lstStyle/>
          <a:p>
            <a:pPr>
              <a:buNone/>
            </a:pPr>
            <a:r>
              <a:rPr lang="it-IT" sz="1200" b="0" dirty="0" smtClean="0">
                <a:solidFill>
                  <a:srgbClr val="000000"/>
                </a:solidFill>
                <a:latin typeface="Arial"/>
                <a:cs typeface="Arial"/>
              </a:rPr>
              <a:t>18</a:t>
            </a:r>
            <a:r>
              <a:rPr lang="it-IT" sz="1200" b="0" baseline="0" dirty="0" smtClean="0">
                <a:solidFill>
                  <a:srgbClr val="000000"/>
                </a:solidFill>
                <a:latin typeface="Arial"/>
                <a:cs typeface="Arial"/>
              </a:rPr>
              <a:t> – 19 ottobre</a:t>
            </a:r>
            <a:r>
              <a:rPr lang="it-IT" sz="1200" b="0" dirty="0" smtClean="0">
                <a:solidFill>
                  <a:srgbClr val="000000"/>
                </a:solidFill>
                <a:latin typeface="Arial"/>
                <a:cs typeface="Arial"/>
              </a:rPr>
              <a:t> 2012</a:t>
            </a:r>
            <a:endParaRPr lang="it-IT" sz="12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Rectangle 22"/>
          <p:cNvSpPr>
            <a:spLocks noChangeArrowheads="1"/>
          </p:cNvSpPr>
          <p:nvPr userDrawn="1"/>
        </p:nvSpPr>
        <p:spPr bwMode="auto">
          <a:xfrm>
            <a:off x="8534400" y="115888"/>
            <a:ext cx="50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buNone/>
            </a:pPr>
            <a:fld id="{C687F15D-B537-3748-A711-E580EFB1120E}" type="slidenum">
              <a:rPr lang="it-IT" sz="1400" b="1">
                <a:solidFill>
                  <a:schemeClr val="tx1"/>
                </a:solidFill>
                <a:latin typeface="Arial"/>
                <a:cs typeface="Arial"/>
              </a:rPr>
              <a:pPr algn="r">
                <a:buNone/>
              </a:pPr>
              <a:t>‹n.›</a:t>
            </a:fld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7" name="Rectangle 21"/>
          <p:cNvSpPr>
            <a:spLocks noChangeArrowheads="1"/>
          </p:cNvSpPr>
          <p:nvPr userDrawn="1"/>
        </p:nvSpPr>
        <p:spPr bwMode="auto">
          <a:xfrm>
            <a:off x="3232199" y="6536389"/>
            <a:ext cx="2347913" cy="276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 anchor="ctr">
            <a:spAutoFit/>
          </a:bodyPr>
          <a:lstStyle/>
          <a:p>
            <a:pPr>
              <a:buNone/>
            </a:pPr>
            <a:r>
              <a:rPr lang="it-IT" sz="1200" b="0" dirty="0" smtClean="0">
                <a:solidFill>
                  <a:srgbClr val="000000"/>
                </a:solidFill>
                <a:latin typeface="Arial"/>
                <a:cs typeface="Arial"/>
              </a:rPr>
              <a:t>Modelli e premi per l’Eccellenza</a:t>
            </a:r>
            <a:endParaRPr lang="it-IT" sz="12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48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29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44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591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2"/>
        <a:buChar char="n"/>
        <a:defRPr sz="2800">
          <a:solidFill>
            <a:schemeClr val="tx1"/>
          </a:solidFill>
          <a:latin typeface="Arial" charset="0"/>
          <a:ea typeface="ＭＳ Ｐゴシック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n"/>
        <a:defRPr sz="2400">
          <a:solidFill>
            <a:schemeClr val="tx1"/>
          </a:solidFill>
          <a:latin typeface="Arial" charset="0"/>
          <a:ea typeface="ＭＳ Ｐゴシック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n"/>
        <a:defRPr sz="2000">
          <a:solidFill>
            <a:schemeClr val="tx1"/>
          </a:solidFill>
          <a:latin typeface="Arial" charset="0"/>
          <a:ea typeface="ＭＳ Ｐゴシック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Arial" charset="0"/>
          <a:ea typeface="ＭＳ Ｐゴシック" charset="-128"/>
        </a:defRPr>
      </a:lvl5pPr>
      <a:lvl6pPr marL="2514313" indent="-2285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460" indent="-2285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608" indent="-2285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5755" indent="-2285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250825" y="2781300"/>
            <a:ext cx="864393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it-IT" sz="3600" b="1">
                <a:solidFill>
                  <a:srgbClr val="A50021"/>
                </a:solidFill>
                <a:latin typeface="Arial" charset="0"/>
              </a:rPr>
              <a:t>MODELLI E PREMI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it-IT" sz="3600" b="1">
                <a:solidFill>
                  <a:srgbClr val="A50021"/>
                </a:solidFill>
                <a:latin typeface="Arial" charset="0"/>
              </a:rPr>
              <a:t>PER L’ECCELLENZA</a:t>
            </a:r>
          </a:p>
        </p:txBody>
      </p:sp>
      <p:sp>
        <p:nvSpPr>
          <p:cNvPr id="5124" name="Text Box 15"/>
          <p:cNvSpPr txBox="1">
            <a:spLocks noChangeArrowheads="1"/>
          </p:cNvSpPr>
          <p:nvPr/>
        </p:nvSpPr>
        <p:spPr bwMode="auto">
          <a:xfrm>
            <a:off x="1258888" y="5264150"/>
            <a:ext cx="6750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it-IT" sz="2000" b="1" i="1" dirty="0" smtClean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Il Modello CAF nella scuola</a:t>
            </a:r>
            <a:endParaRPr lang="it-IT" sz="2000" b="1" i="1" dirty="0">
              <a:solidFill>
                <a:srgbClr val="00006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/>
        </p:nvSpPr>
        <p:spPr bwMode="auto">
          <a:xfrm>
            <a:off x="1214438" y="3466181"/>
            <a:ext cx="3643312" cy="2643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91429" tIns="45715" rIns="91429" bIns="45715"/>
          <a:lstStyle/>
          <a:p>
            <a:pPr>
              <a:defRPr/>
            </a:pPr>
            <a:endParaRPr lang="it-IT">
              <a:latin typeface="Arial Black" pitchFamily="34" charset="0"/>
            </a:endParaRP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847154" y="-27384"/>
            <a:ext cx="82613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it-IT" sz="2800" b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Modelli Normativi e Modelli d’Eccellenza</a:t>
            </a:r>
          </a:p>
        </p:txBody>
      </p:sp>
      <p:sp>
        <p:nvSpPr>
          <p:cNvPr id="587779" name="Text Box 3"/>
          <p:cNvSpPr txBox="1">
            <a:spLocks noChangeArrowheads="1"/>
          </p:cNvSpPr>
          <p:nvPr/>
        </p:nvSpPr>
        <p:spPr bwMode="auto">
          <a:xfrm>
            <a:off x="428625" y="1052736"/>
            <a:ext cx="8382000" cy="22526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1418" tIns="45709" rIns="91418" bIns="45709">
            <a:prstTxWarp prst="textNoShape">
              <a:avLst/>
            </a:prstTxWarp>
            <a:spAutoFit/>
          </a:bodyPr>
          <a:lstStyle/>
          <a:p>
            <a:pPr marL="608013" indent="-608013" algn="l">
              <a:spcBef>
                <a:spcPts val="1800"/>
              </a:spcBef>
              <a:buClr>
                <a:srgbClr val="A50021"/>
              </a:buClr>
              <a:buFontTx/>
              <a:buAutoNum type="arabicPeriod"/>
              <a:defRPr/>
            </a:pPr>
            <a:r>
              <a:rPr lang="it-IT" sz="1800" b="1">
                <a:solidFill>
                  <a:srgbClr val="000066"/>
                </a:solidFill>
                <a:latin typeface="Tahoma" charset="0"/>
              </a:rPr>
              <a:t>I modelli normativi:</a:t>
            </a:r>
            <a:r>
              <a:rPr lang="it-IT" sz="1800" b="1">
                <a:solidFill>
                  <a:schemeClr val="tx1"/>
                </a:solidFill>
                <a:latin typeface="Tahoma" charset="0"/>
              </a:rPr>
              <a:t> </a:t>
            </a:r>
            <a:r>
              <a:rPr lang="it-IT" sz="1800">
                <a:solidFill>
                  <a:schemeClr val="tx1"/>
                </a:solidFill>
                <a:latin typeface="Tahoma" charset="0"/>
              </a:rPr>
              <a:t>sono mirati a “fare le cose bene”, con rigore, rispettando le regole prefissate (es. ISO9000)</a:t>
            </a:r>
          </a:p>
          <a:p>
            <a:pPr marL="608013" indent="-608013" algn="l">
              <a:spcBef>
                <a:spcPts val="1800"/>
              </a:spcBef>
              <a:buClr>
                <a:srgbClr val="A50021"/>
              </a:buClr>
              <a:buFontTx/>
              <a:buAutoNum type="arabicPeriod"/>
              <a:defRPr/>
            </a:pPr>
            <a:r>
              <a:rPr lang="it-IT" sz="1800" b="1">
                <a:solidFill>
                  <a:srgbClr val="000066"/>
                </a:solidFill>
                <a:latin typeface="Tahoma" charset="0"/>
              </a:rPr>
              <a:t>I modelli per l’eccellenza:</a:t>
            </a:r>
            <a:r>
              <a:rPr lang="it-IT" sz="1800">
                <a:solidFill>
                  <a:schemeClr val="tx1"/>
                </a:solidFill>
                <a:latin typeface="Tahoma" charset="0"/>
              </a:rPr>
              <a:t> pongono l’enfasi sul “fare le cose giuste”  e farle attraverso la ricerca continua di opportunità di miglioramento. </a:t>
            </a:r>
            <a:r>
              <a:rPr lang="it-IT" sz="1800" u="sng">
                <a:solidFill>
                  <a:schemeClr val="tx1"/>
                </a:solidFill>
                <a:latin typeface="Tahoma" charset="0"/>
              </a:rPr>
              <a:t>Devono però incorporare e migliorare anche la caratteristica 1.</a:t>
            </a:r>
            <a:r>
              <a:rPr lang="it-IT" sz="1800">
                <a:solidFill>
                  <a:schemeClr val="tx1"/>
                </a:solidFill>
                <a:latin typeface="Tahoma" charset="0"/>
              </a:rPr>
              <a:t> Devono aiutare il management a modulare rigore e creatività a seconda delle caratteristiche dell’organizzazione (e delle sue parti).</a:t>
            </a:r>
          </a:p>
        </p:txBody>
      </p:sp>
      <p:grpSp>
        <p:nvGrpSpPr>
          <p:cNvPr id="2" name="Gruppo 4"/>
          <p:cNvGrpSpPr/>
          <p:nvPr/>
        </p:nvGrpSpPr>
        <p:grpSpPr>
          <a:xfrm>
            <a:off x="1304925" y="3457805"/>
            <a:ext cx="3481390" cy="2500329"/>
            <a:chOff x="1447800" y="1749425"/>
            <a:chExt cx="6400800" cy="43434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3262818" y="4949825"/>
              <a:ext cx="2209801" cy="762000"/>
            </a:xfrm>
            <a:prstGeom prst="chevron">
              <a:avLst>
                <a:gd name="adj" fmla="val 37593"/>
              </a:avLst>
            </a:prstGeom>
            <a:grpFill/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endParaRPr lang="it-IT" sz="600" b="1" dirty="0">
                <a:solidFill>
                  <a:schemeClr val="tx1"/>
                </a:solidFill>
                <a:latin typeface="Arial Black" pitchFamily="34" charset="0"/>
              </a:endParaRPr>
            </a:p>
            <a:p>
              <a:pPr eaLnBrk="0" hangingPunct="0">
                <a:buFontTx/>
                <a:buNone/>
                <a:defRPr/>
              </a:pPr>
              <a:r>
                <a:rPr lang="it-IT" sz="600" b="1" dirty="0">
                  <a:solidFill>
                    <a:schemeClr val="tx1"/>
                  </a:solidFill>
                  <a:latin typeface="Arial Black" pitchFamily="34" charset="0"/>
                </a:rPr>
                <a:t>REALIZZAZIONE              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600" b="1" dirty="0" err="1">
                  <a:solidFill>
                    <a:schemeClr val="tx1"/>
                  </a:solidFill>
                  <a:latin typeface="Arial Black" pitchFamily="34" charset="0"/>
                </a:rPr>
                <a:t>DI</a:t>
              </a:r>
              <a:r>
                <a:rPr lang="it-IT" sz="600" b="1" dirty="0">
                  <a:solidFill>
                    <a:schemeClr val="tx1"/>
                  </a:solidFill>
                  <a:latin typeface="Arial Black" pitchFamily="34" charset="0"/>
                </a:rPr>
                <a:t>               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600" b="1" dirty="0">
                  <a:solidFill>
                    <a:schemeClr val="tx1"/>
                  </a:solidFill>
                  <a:latin typeface="Arial Black" pitchFamily="34" charset="0"/>
                </a:rPr>
                <a:t>PRODOTTI/SERVIZI     </a:t>
              </a:r>
            </a:p>
            <a:p>
              <a:pPr eaLnBrk="0" hangingPunct="0">
                <a:buFontTx/>
                <a:buNone/>
                <a:defRPr/>
              </a:pPr>
              <a:endParaRPr lang="it-IT" sz="6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4724400" y="4949825"/>
              <a:ext cx="609600" cy="285750"/>
            </a:xfrm>
            <a:prstGeom prst="chevron">
              <a:avLst>
                <a:gd name="adj" fmla="val 53333"/>
              </a:avLst>
            </a:prstGeom>
            <a:grpFill/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it-IT" sz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447800" y="2816225"/>
              <a:ext cx="457200" cy="2819400"/>
            </a:xfrm>
            <a:prstGeom prst="rect">
              <a:avLst/>
            </a:prstGeom>
            <a:grpFill/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r>
                <a:rPr lang="it-IT" sz="800" b="1" dirty="0">
                  <a:solidFill>
                    <a:schemeClr val="tx1"/>
                  </a:solidFill>
                  <a:latin typeface="Arial Black" pitchFamily="34" charset="0"/>
                </a:rPr>
                <a:t>C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800" b="1" dirty="0">
                  <a:solidFill>
                    <a:schemeClr val="tx1"/>
                  </a:solidFill>
                  <a:latin typeface="Arial Black" pitchFamily="34" charset="0"/>
                </a:rPr>
                <a:t>L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800" b="1" dirty="0">
                  <a:solidFill>
                    <a:schemeClr val="tx1"/>
                  </a:solidFill>
                  <a:latin typeface="Arial Black" pitchFamily="34" charset="0"/>
                </a:rPr>
                <a:t>I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800" b="1" dirty="0">
                  <a:solidFill>
                    <a:schemeClr val="tx1"/>
                  </a:solidFill>
                  <a:latin typeface="Arial Black" pitchFamily="34" charset="0"/>
                </a:rPr>
                <a:t>E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800" b="1" dirty="0">
                  <a:solidFill>
                    <a:schemeClr val="tx1"/>
                  </a:solidFill>
                  <a:latin typeface="Arial Black" pitchFamily="34" charset="0"/>
                </a:rPr>
                <a:t>N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800" b="1" dirty="0">
                  <a:solidFill>
                    <a:schemeClr val="tx1"/>
                  </a:solidFill>
                  <a:latin typeface="Arial Black" pitchFamily="34" charset="0"/>
                </a:rPr>
                <a:t>T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800" b="1" dirty="0">
                  <a:solidFill>
                    <a:schemeClr val="tx1"/>
                  </a:solidFill>
                  <a:latin typeface="Arial Black" pitchFamily="34" charset="0"/>
                </a:rPr>
                <a:t>E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891217" y="3349625"/>
              <a:ext cx="304800" cy="1981199"/>
            </a:xfrm>
            <a:prstGeom prst="rect">
              <a:avLst/>
            </a:prstGeom>
            <a:grpFill/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r>
                <a:rPr lang="it-IT" sz="600" b="1" dirty="0">
                  <a:solidFill>
                    <a:schemeClr val="tx1"/>
                  </a:solidFill>
                  <a:latin typeface="Arial Black" pitchFamily="34" charset="0"/>
                </a:rPr>
                <a:t>R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600" b="1" dirty="0">
                  <a:solidFill>
                    <a:schemeClr val="tx1"/>
                  </a:solidFill>
                  <a:latin typeface="Arial Black" pitchFamily="34" charset="0"/>
                </a:rPr>
                <a:t>E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600" b="1" dirty="0">
                  <a:solidFill>
                    <a:schemeClr val="tx1"/>
                  </a:solidFill>
                  <a:latin typeface="Arial Black" pitchFamily="34" charset="0"/>
                </a:rPr>
                <a:t>Q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600" b="1" dirty="0">
                  <a:solidFill>
                    <a:schemeClr val="tx1"/>
                  </a:solidFill>
                  <a:latin typeface="Arial Black" pitchFamily="34" charset="0"/>
                </a:rPr>
                <a:t>U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600" b="1" dirty="0">
                  <a:solidFill>
                    <a:schemeClr val="tx1"/>
                  </a:solidFill>
                  <a:latin typeface="Arial Black" pitchFamily="34" charset="0"/>
                </a:rPr>
                <a:t>I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600" b="1" dirty="0">
                  <a:solidFill>
                    <a:schemeClr val="tx1"/>
                  </a:solidFill>
                  <a:latin typeface="Arial Black" pitchFamily="34" charset="0"/>
                </a:rPr>
                <a:t>S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600" b="1" dirty="0">
                  <a:solidFill>
                    <a:schemeClr val="tx1"/>
                  </a:solidFill>
                  <a:latin typeface="Arial Black" pitchFamily="34" charset="0"/>
                </a:rPr>
                <a:t>I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600" b="1" dirty="0">
                  <a:solidFill>
                    <a:schemeClr val="tx1"/>
                  </a:solidFill>
                  <a:latin typeface="Arial Black" pitchFamily="34" charset="0"/>
                </a:rPr>
                <a:t>T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600" b="1" dirty="0">
                  <a:solidFill>
                    <a:schemeClr val="tx1"/>
                  </a:solidFill>
                  <a:latin typeface="Arial Black" pitchFamily="34" charset="0"/>
                </a:rPr>
                <a:t>I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7072818" y="3121026"/>
              <a:ext cx="304800" cy="1828799"/>
            </a:xfrm>
            <a:prstGeom prst="rect">
              <a:avLst/>
            </a:prstGeom>
            <a:grpFill/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r>
                <a:rPr lang="it-IT" sz="500" b="1" dirty="0">
                  <a:solidFill>
                    <a:schemeClr val="tx1"/>
                  </a:solidFill>
                  <a:latin typeface="Arial Black" pitchFamily="34" charset="0"/>
                </a:rPr>
                <a:t>S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500" b="1" dirty="0">
                  <a:solidFill>
                    <a:schemeClr val="tx1"/>
                  </a:solidFill>
                  <a:latin typeface="Arial Black" pitchFamily="34" charset="0"/>
                </a:rPr>
                <a:t>O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500" b="1" dirty="0">
                  <a:solidFill>
                    <a:schemeClr val="tx1"/>
                  </a:solidFill>
                  <a:latin typeface="Arial Black" pitchFamily="34" charset="0"/>
                </a:rPr>
                <a:t>D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500" b="1" dirty="0">
                  <a:solidFill>
                    <a:schemeClr val="tx1"/>
                  </a:solidFill>
                  <a:latin typeface="Arial Black" pitchFamily="34" charset="0"/>
                </a:rPr>
                <a:t>D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500" b="1" dirty="0">
                  <a:solidFill>
                    <a:schemeClr val="tx1"/>
                  </a:solidFill>
                  <a:latin typeface="Arial Black" pitchFamily="34" charset="0"/>
                </a:rPr>
                <a:t>I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500" b="1" dirty="0">
                  <a:solidFill>
                    <a:schemeClr val="tx1"/>
                  </a:solidFill>
                  <a:latin typeface="Arial Black" pitchFamily="34" charset="0"/>
                </a:rPr>
                <a:t>S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500" b="1" dirty="0">
                  <a:solidFill>
                    <a:schemeClr val="tx1"/>
                  </a:solidFill>
                  <a:latin typeface="Arial Black" pitchFamily="34" charset="0"/>
                </a:rPr>
                <a:t>F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500" b="1" dirty="0">
                  <a:solidFill>
                    <a:schemeClr val="tx1"/>
                  </a:solidFill>
                  <a:latin typeface="Arial Black" pitchFamily="34" charset="0"/>
                </a:rPr>
                <a:t>A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500" b="1" dirty="0">
                  <a:solidFill>
                    <a:schemeClr val="tx1"/>
                  </a:solidFill>
                  <a:latin typeface="Arial Black" pitchFamily="34" charset="0"/>
                </a:rPr>
                <a:t>Z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500" b="1" dirty="0">
                  <a:solidFill>
                    <a:schemeClr val="tx1"/>
                  </a:solidFill>
                  <a:latin typeface="Arial Black" pitchFamily="34" charset="0"/>
                </a:rPr>
                <a:t>I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500" b="1" dirty="0">
                  <a:solidFill>
                    <a:schemeClr val="tx1"/>
                  </a:solidFill>
                  <a:latin typeface="Arial Black" pitchFamily="34" charset="0"/>
                </a:rPr>
                <a:t>O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500" b="1" dirty="0">
                  <a:solidFill>
                    <a:schemeClr val="tx1"/>
                  </a:solidFill>
                  <a:latin typeface="Arial Black" pitchFamily="34" charset="0"/>
                </a:rPr>
                <a:t>N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500" b="1" dirty="0">
                  <a:solidFill>
                    <a:schemeClr val="tx1"/>
                  </a:solidFill>
                  <a:latin typeface="Arial Black" pitchFamily="34" charset="0"/>
                </a:rPr>
                <a:t>E</a:t>
              </a: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2514600" y="2435225"/>
              <a:ext cx="3810000" cy="3657600"/>
            </a:xfrm>
            <a:prstGeom prst="ellipse">
              <a:avLst/>
            </a:prstGeom>
            <a:grp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it-IT" sz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3567618" y="2663826"/>
              <a:ext cx="1676401" cy="609600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r>
                <a:rPr lang="it-IT" sz="600" b="1" dirty="0">
                  <a:solidFill>
                    <a:schemeClr val="tx1"/>
                  </a:solidFill>
                  <a:latin typeface="Arial Black" pitchFamily="34" charset="0"/>
                </a:rPr>
                <a:t>RESPONSABILITA’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600" b="1" dirty="0">
                  <a:solidFill>
                    <a:schemeClr val="tx1"/>
                  </a:solidFill>
                  <a:latin typeface="Arial Black" pitchFamily="34" charset="0"/>
                </a:rPr>
                <a:t>DEL VERTICE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600" b="1" dirty="0">
                  <a:solidFill>
                    <a:schemeClr val="tx1"/>
                  </a:solidFill>
                  <a:latin typeface="Arial Black" pitchFamily="34" charset="0"/>
                </a:rPr>
                <a:t>DELL’ORGANIZZAZIONE</a:t>
              </a: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2577017" y="3883025"/>
              <a:ext cx="1371599" cy="609600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r>
                <a:rPr lang="it-IT" sz="600" b="1" dirty="0">
                  <a:solidFill>
                    <a:schemeClr val="tx1"/>
                  </a:solidFill>
                  <a:latin typeface="Arial Black" pitchFamily="34" charset="0"/>
                </a:rPr>
                <a:t>GESTIONE DELLE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600" b="1" dirty="0">
                  <a:solidFill>
                    <a:schemeClr val="tx1"/>
                  </a:solidFill>
                  <a:latin typeface="Arial Black" pitchFamily="34" charset="0"/>
                </a:rPr>
                <a:t>RISORSE</a:t>
              </a: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4710617" y="3883025"/>
              <a:ext cx="1447799" cy="609600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r>
                <a:rPr lang="it-IT" sz="600" b="1" dirty="0">
                  <a:solidFill>
                    <a:schemeClr val="tx1"/>
                  </a:solidFill>
                  <a:latin typeface="Arial Black" pitchFamily="34" charset="0"/>
                </a:rPr>
                <a:t>MISURE, ANALISI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600" b="1" dirty="0">
                  <a:solidFill>
                    <a:schemeClr val="tx1"/>
                  </a:solidFill>
                  <a:latin typeface="Arial Black" pitchFamily="34" charset="0"/>
                </a:rPr>
                <a:t>E MIGLIORAMENTO</a:t>
              </a:r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4724400" y="5026025"/>
              <a:ext cx="609600" cy="285750"/>
            </a:xfrm>
            <a:prstGeom prst="chevron">
              <a:avLst>
                <a:gd name="adj" fmla="val 53333"/>
              </a:avLst>
            </a:prstGeom>
            <a:grpFill/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it-IT" sz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>
              <a:off x="4724400" y="5102225"/>
              <a:ext cx="609600" cy="285750"/>
            </a:xfrm>
            <a:prstGeom prst="chevron">
              <a:avLst>
                <a:gd name="adj" fmla="val 53333"/>
              </a:avLst>
            </a:prstGeom>
            <a:grpFill/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it-IT" sz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078632" y="1749425"/>
              <a:ext cx="4668154" cy="4572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r>
                <a:rPr lang="it-IT" sz="800" b="1" dirty="0">
                  <a:solidFill>
                    <a:schemeClr val="tx1"/>
                  </a:solidFill>
                  <a:latin typeface="Arial Black" pitchFamily="34" charset="0"/>
                </a:rPr>
                <a:t>MIGLIORAMENTO CONTINUO DEL SISTEMA 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800" b="1" dirty="0" err="1">
                  <a:solidFill>
                    <a:schemeClr val="tx1"/>
                  </a:solidFill>
                  <a:latin typeface="Arial Black" pitchFamily="34" charset="0"/>
                </a:rPr>
                <a:t>DI</a:t>
              </a:r>
              <a:r>
                <a:rPr lang="it-IT" sz="800" b="1" dirty="0">
                  <a:solidFill>
                    <a:schemeClr val="tx1"/>
                  </a:solidFill>
                  <a:latin typeface="Arial Black" pitchFamily="34" charset="0"/>
                </a:rPr>
                <a:t> GESTIONE DELLA QUALITA’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 flipV="1">
              <a:off x="2971800" y="4492625"/>
              <a:ext cx="381000" cy="838200"/>
            </a:xfrm>
            <a:custGeom>
              <a:avLst/>
              <a:gdLst>
                <a:gd name="T0" fmla="*/ 266806 w 21600"/>
                <a:gd name="T1" fmla="*/ 0 h 21600"/>
                <a:gd name="T2" fmla="*/ 266806 w 21600"/>
                <a:gd name="T3" fmla="*/ 471798 h 21600"/>
                <a:gd name="T4" fmla="*/ 57097 w 21600"/>
                <a:gd name="T5" fmla="*/ 838200 h 21600"/>
                <a:gd name="T6" fmla="*/ 381000 w 21600"/>
                <a:gd name="T7" fmla="*/ 23589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it-IT" sz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 rot="16500828" flipV="1">
              <a:off x="5258594" y="4645819"/>
              <a:ext cx="685800" cy="379412"/>
            </a:xfrm>
            <a:custGeom>
              <a:avLst/>
              <a:gdLst>
                <a:gd name="T0" fmla="*/ 480250 w 21600"/>
                <a:gd name="T1" fmla="*/ 0 h 21600"/>
                <a:gd name="T2" fmla="*/ 480250 w 21600"/>
                <a:gd name="T3" fmla="*/ 213560 h 21600"/>
                <a:gd name="T4" fmla="*/ 102775 w 21600"/>
                <a:gd name="T5" fmla="*/ 379412 h 21600"/>
                <a:gd name="T6" fmla="*/ 685800 w 21600"/>
                <a:gd name="T7" fmla="*/ 10678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it-IT" sz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 rot="4971626" flipV="1">
              <a:off x="2899569" y="3190082"/>
              <a:ext cx="669925" cy="528637"/>
            </a:xfrm>
            <a:custGeom>
              <a:avLst/>
              <a:gdLst>
                <a:gd name="T0" fmla="*/ 469134 w 21600"/>
                <a:gd name="T1" fmla="*/ 0 h 21600"/>
                <a:gd name="T2" fmla="*/ 469134 w 21600"/>
                <a:gd name="T3" fmla="*/ 297554 h 21600"/>
                <a:gd name="T4" fmla="*/ 100396 w 21600"/>
                <a:gd name="T5" fmla="*/ 528637 h 21600"/>
                <a:gd name="T6" fmla="*/ 669925 w 21600"/>
                <a:gd name="T7" fmla="*/ 14877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it-IT" sz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 rot="10617096" flipV="1">
              <a:off x="5251450" y="2892425"/>
              <a:ext cx="454025" cy="914400"/>
            </a:xfrm>
            <a:custGeom>
              <a:avLst/>
              <a:gdLst>
                <a:gd name="T0" fmla="*/ 261212 w 21600"/>
                <a:gd name="T1" fmla="*/ 0 h 21600"/>
                <a:gd name="T2" fmla="*/ 261212 w 21600"/>
                <a:gd name="T3" fmla="*/ 514689 h 21600"/>
                <a:gd name="T4" fmla="*/ 58897 w 21600"/>
                <a:gd name="T5" fmla="*/ 914400 h 21600"/>
                <a:gd name="T6" fmla="*/ 454025 w 21600"/>
                <a:gd name="T7" fmla="*/ 257344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3338 h 21600"/>
                <a:gd name="T14" fmla="*/ 17464 w 21600"/>
                <a:gd name="T15" fmla="*/ 8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3338"/>
                  </a:lnTo>
                  <a:cubicBezTo>
                    <a:pt x="5564" y="3338"/>
                    <a:pt x="0" y="7287"/>
                    <a:pt x="0" y="12158"/>
                  </a:cubicBezTo>
                  <a:lnTo>
                    <a:pt x="0" y="21600"/>
                  </a:lnTo>
                  <a:lnTo>
                    <a:pt x="5603" y="21600"/>
                  </a:lnTo>
                  <a:lnTo>
                    <a:pt x="5603" y="12158"/>
                  </a:lnTo>
                  <a:cubicBezTo>
                    <a:pt x="5603" y="10314"/>
                    <a:pt x="8658" y="8820"/>
                    <a:pt x="12427" y="8820"/>
                  </a:cubicBezTo>
                  <a:lnTo>
                    <a:pt x="12427" y="12158"/>
                  </a:ln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it-IT" sz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 rot="13129629" flipV="1">
              <a:off x="5594350" y="2206625"/>
              <a:ext cx="730250" cy="1141413"/>
            </a:xfrm>
            <a:custGeom>
              <a:avLst/>
              <a:gdLst>
                <a:gd name="T0" fmla="*/ 437778 w 21600"/>
                <a:gd name="T1" fmla="*/ 0 h 21600"/>
                <a:gd name="T2" fmla="*/ 437778 w 21600"/>
                <a:gd name="T3" fmla="*/ 642468 h 21600"/>
                <a:gd name="T4" fmla="*/ 38473 w 21600"/>
                <a:gd name="T5" fmla="*/ 1141413 h 21600"/>
                <a:gd name="T6" fmla="*/ 730250 w 21600"/>
                <a:gd name="T7" fmla="*/ 321234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4966 h 21600"/>
                <a:gd name="T14" fmla="*/ 20016 w 21600"/>
                <a:gd name="T15" fmla="*/ 71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949" y="0"/>
                  </a:lnTo>
                  <a:lnTo>
                    <a:pt x="12949" y="4966"/>
                  </a:lnTo>
                  <a:lnTo>
                    <a:pt x="12427" y="4966"/>
                  </a:lnTo>
                  <a:cubicBezTo>
                    <a:pt x="5564" y="4966"/>
                    <a:pt x="0" y="8186"/>
                    <a:pt x="0" y="12158"/>
                  </a:cubicBezTo>
                  <a:lnTo>
                    <a:pt x="0" y="21600"/>
                  </a:lnTo>
                  <a:lnTo>
                    <a:pt x="2275" y="21600"/>
                  </a:lnTo>
                  <a:lnTo>
                    <a:pt x="2275" y="12158"/>
                  </a:lnTo>
                  <a:cubicBezTo>
                    <a:pt x="2275" y="9415"/>
                    <a:pt x="6820" y="7192"/>
                    <a:pt x="12427" y="7192"/>
                  </a:cubicBezTo>
                  <a:lnTo>
                    <a:pt x="12949" y="7192"/>
                  </a:lnTo>
                  <a:lnTo>
                    <a:pt x="12949" y="12158"/>
                  </a:ln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it-IT" sz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7391400" y="2816225"/>
              <a:ext cx="457200" cy="2667000"/>
            </a:xfrm>
            <a:prstGeom prst="rect">
              <a:avLst/>
            </a:prstGeom>
            <a:grpFill/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r>
                <a:rPr lang="it-IT" sz="800" b="1" dirty="0">
                  <a:solidFill>
                    <a:schemeClr val="tx1"/>
                  </a:solidFill>
                  <a:latin typeface="Arial Black" pitchFamily="34" charset="0"/>
                </a:rPr>
                <a:t>C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800" b="1" dirty="0">
                  <a:solidFill>
                    <a:schemeClr val="tx1"/>
                  </a:solidFill>
                  <a:latin typeface="Arial Black" pitchFamily="34" charset="0"/>
                </a:rPr>
                <a:t>L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800" b="1" dirty="0">
                  <a:solidFill>
                    <a:schemeClr val="tx1"/>
                  </a:solidFill>
                  <a:latin typeface="Arial Black" pitchFamily="34" charset="0"/>
                </a:rPr>
                <a:t>I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800" b="1" dirty="0">
                  <a:solidFill>
                    <a:schemeClr val="tx1"/>
                  </a:solidFill>
                  <a:latin typeface="Arial Black" pitchFamily="34" charset="0"/>
                </a:rPr>
                <a:t>E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800" b="1" dirty="0">
                  <a:solidFill>
                    <a:schemeClr val="tx1"/>
                  </a:solidFill>
                  <a:latin typeface="Arial Black" pitchFamily="34" charset="0"/>
                </a:rPr>
                <a:t>N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800" b="1" dirty="0">
                  <a:solidFill>
                    <a:schemeClr val="tx1"/>
                  </a:solidFill>
                  <a:latin typeface="Arial Black" pitchFamily="34" charset="0"/>
                </a:rPr>
                <a:t>T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800" b="1" dirty="0">
                  <a:solidFill>
                    <a:schemeClr val="tx1"/>
                  </a:solidFill>
                  <a:latin typeface="Arial Black" pitchFamily="34" charset="0"/>
                </a:rPr>
                <a:t>E</a:t>
              </a: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5486400" y="5330825"/>
              <a:ext cx="685800" cy="0"/>
            </a:xfrm>
            <a:prstGeom prst="line">
              <a:avLst/>
            </a:prstGeom>
            <a:grp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it-IT" sz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6" name="AutoShape 22"/>
            <p:cNvSpPr>
              <a:spLocks noChangeArrowheads="1"/>
            </p:cNvSpPr>
            <p:nvPr/>
          </p:nvSpPr>
          <p:spPr bwMode="auto">
            <a:xfrm>
              <a:off x="6082217" y="5102225"/>
              <a:ext cx="838200" cy="380999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r>
                <a:rPr lang="it-IT" sz="600" b="1" dirty="0">
                  <a:solidFill>
                    <a:schemeClr val="tx1"/>
                  </a:solidFill>
                  <a:latin typeface="Arial Black" pitchFamily="34" charset="0"/>
                </a:rPr>
                <a:t>PRODOTTO</a:t>
              </a:r>
            </a:p>
            <a:p>
              <a:pPr eaLnBrk="0" hangingPunct="0">
                <a:buFontTx/>
                <a:buNone/>
                <a:defRPr/>
              </a:pPr>
              <a:r>
                <a:rPr lang="it-IT" sz="600" b="1" dirty="0">
                  <a:solidFill>
                    <a:schemeClr val="tx1"/>
                  </a:solidFill>
                  <a:latin typeface="Arial Black" pitchFamily="34" charset="0"/>
                </a:rPr>
                <a:t>SERVIZIO</a:t>
              </a: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6934200" y="5254625"/>
              <a:ext cx="457200" cy="0"/>
            </a:xfrm>
            <a:prstGeom prst="line">
              <a:avLst/>
            </a:prstGeom>
            <a:grp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it-IT" sz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209800" y="5254625"/>
              <a:ext cx="990600" cy="0"/>
            </a:xfrm>
            <a:prstGeom prst="line">
              <a:avLst/>
            </a:prstGeom>
            <a:grp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it-IT" sz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H="1">
              <a:off x="1981200" y="2968625"/>
              <a:ext cx="1524000" cy="0"/>
            </a:xfrm>
            <a:prstGeom prst="line">
              <a:avLst/>
            </a:prstGeom>
            <a:grpFill/>
            <a:ln w="19050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it-IT" sz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H="1">
              <a:off x="6172200" y="4187825"/>
              <a:ext cx="914400" cy="0"/>
            </a:xfrm>
            <a:prstGeom prst="line">
              <a:avLst/>
            </a:prstGeom>
            <a:grpFill/>
            <a:ln w="19050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it-IT" sz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457798"/>
            <a:ext cx="37496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21691" y="116632"/>
            <a:ext cx="87868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>
            <a:prstTxWarp prst="textNoShape">
              <a:avLst/>
            </a:prstTxWarp>
          </a:bodyPr>
          <a:lstStyle/>
          <a:p>
            <a:pPr eaLnBrk="0" hangingPunct="0">
              <a:spcBef>
                <a:spcPts val="600"/>
              </a:spcBef>
              <a:buFontTx/>
              <a:buNone/>
            </a:pPr>
            <a:r>
              <a:rPr lang="it-IT" b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I Modelli TQM e il Settore Pubblico in Europa</a:t>
            </a:r>
          </a:p>
          <a:p>
            <a:pPr eaLnBrk="0" hangingPunct="0">
              <a:spcBef>
                <a:spcPts val="600"/>
              </a:spcBef>
              <a:buFontTx/>
              <a:buNone/>
            </a:pPr>
            <a:r>
              <a:rPr lang="it-IT" b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Due eventi significativi nel 2000</a:t>
            </a:r>
            <a:endParaRPr lang="en-US" b="1" dirty="0">
              <a:solidFill>
                <a:srgbClr val="A5002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95288" y="1268760"/>
            <a:ext cx="84439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prstTxWarp prst="textNoShape">
              <a:avLst/>
            </a:prstTxWarp>
          </a:bodyPr>
          <a:lstStyle/>
          <a:p>
            <a:pPr marL="341313" indent="-341313" algn="l" eaLnBrk="0" hangingPunct="0">
              <a:lnSpc>
                <a:spcPct val="90000"/>
              </a:lnSpc>
              <a:buClr>
                <a:srgbClr val="A50021"/>
              </a:buClr>
              <a:buSzPct val="75000"/>
              <a:buFont typeface="Wingdings" charset="2"/>
              <a:buChar char="l"/>
            </a:pPr>
            <a:r>
              <a:rPr lang="it-IT">
                <a:solidFill>
                  <a:srgbClr val="000066"/>
                </a:solidFill>
                <a:latin typeface="Gill Sans MT" charset="0"/>
              </a:rPr>
              <a:t>Assegnato per la prima volta il Premio Qualità Europeo per il Public Sector (EFQM)</a:t>
            </a:r>
          </a:p>
          <a:p>
            <a:pPr marL="341313" indent="-341313" algn="r" eaLnBrk="0" hangingPunct="0">
              <a:lnSpc>
                <a:spcPct val="70000"/>
              </a:lnSpc>
              <a:spcBef>
                <a:spcPct val="20000"/>
              </a:spcBef>
              <a:buClr>
                <a:srgbClr val="A50021"/>
              </a:buClr>
              <a:buSzPct val="75000"/>
              <a:buFontTx/>
              <a:buNone/>
            </a:pPr>
            <a:r>
              <a:rPr lang="it-IT">
                <a:solidFill>
                  <a:srgbClr val="000066"/>
                </a:solidFill>
                <a:latin typeface="Gill Sans MT" charset="0"/>
              </a:rPr>
              <a:t>			</a:t>
            </a:r>
            <a:r>
              <a:rPr lang="it-IT" sz="1800" i="1">
                <a:solidFill>
                  <a:srgbClr val="000000"/>
                </a:solidFill>
                <a:latin typeface="Gill Sans MT" charset="0"/>
              </a:rPr>
              <a:t>Inland Revenue Accounts Office Cumbernauld</a:t>
            </a:r>
          </a:p>
          <a:p>
            <a:pPr marL="341313" indent="-341313" algn="l" eaLnBrk="0" hangingPunct="0">
              <a:lnSpc>
                <a:spcPct val="70000"/>
              </a:lnSpc>
              <a:spcBef>
                <a:spcPct val="20000"/>
              </a:spcBef>
              <a:buClr>
                <a:srgbClr val="A50021"/>
              </a:buClr>
              <a:buSzPct val="75000"/>
              <a:buFontTx/>
              <a:buNone/>
            </a:pPr>
            <a:endParaRPr lang="it-IT" sz="1800" i="1">
              <a:solidFill>
                <a:srgbClr val="000000"/>
              </a:solidFill>
              <a:latin typeface="Gill Sans MT" charset="0"/>
            </a:endParaRPr>
          </a:p>
          <a:p>
            <a:pPr marL="341313" indent="-341313" algn="l" eaLnBrk="0" hangingPunct="0">
              <a:lnSpc>
                <a:spcPct val="80000"/>
              </a:lnSpc>
              <a:buClr>
                <a:srgbClr val="A50021"/>
              </a:buClr>
              <a:buSzPct val="75000"/>
              <a:buFont typeface="Wingdings" charset="2"/>
              <a:buChar char="l"/>
            </a:pPr>
            <a:r>
              <a:rPr lang="it-IT">
                <a:solidFill>
                  <a:srgbClr val="000066"/>
                </a:solidFill>
                <a:latin typeface="Gill Sans MT" charset="0"/>
              </a:rPr>
              <a:t>Creazione del </a:t>
            </a:r>
            <a:r>
              <a:rPr lang="it-IT" i="1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COMMON ASSESSMENT FRAMEWORK</a:t>
            </a:r>
          </a:p>
          <a:p>
            <a:pPr marL="341313" indent="-341313" algn="l" eaLnBrk="0" hangingPunct="0">
              <a:lnSpc>
                <a:spcPct val="90000"/>
              </a:lnSpc>
              <a:buClr>
                <a:srgbClr val="A50021"/>
              </a:buClr>
              <a:buSzPct val="75000"/>
              <a:buFontTx/>
              <a:buNone/>
            </a:pPr>
            <a:r>
              <a:rPr lang="it-IT">
                <a:solidFill>
                  <a:srgbClr val="000066"/>
                </a:solidFill>
                <a:latin typeface="Gill Sans MT" charset="0"/>
              </a:rPr>
              <a:t>	(</a:t>
            </a:r>
            <a:r>
              <a:rPr lang="it-IT" b="1">
                <a:solidFill>
                  <a:srgbClr val="000066"/>
                </a:solidFill>
                <a:latin typeface="Gill Sans MT" charset="0"/>
              </a:rPr>
              <a:t>CAF</a:t>
            </a:r>
            <a:r>
              <a:rPr lang="it-IT">
                <a:solidFill>
                  <a:srgbClr val="000066"/>
                </a:solidFill>
                <a:latin typeface="Gill Sans MT" charset="0"/>
              </a:rPr>
              <a:t>) per il Settore Pubblico</a:t>
            </a:r>
            <a:r>
              <a:rPr lang="it-IT" sz="2600">
                <a:solidFill>
                  <a:srgbClr val="000066"/>
                </a:solidFill>
                <a:latin typeface="Gill Sans MT" charset="0"/>
              </a:rPr>
              <a:t> 	</a:t>
            </a:r>
          </a:p>
          <a:p>
            <a:pPr marL="341313" indent="-341313" algn="r" eaLnBrk="0" hangingPunct="0">
              <a:lnSpc>
                <a:spcPct val="70000"/>
              </a:lnSpc>
              <a:buClr>
                <a:srgbClr val="000066"/>
              </a:buClr>
              <a:buSzPct val="75000"/>
              <a:buFontTx/>
              <a:buNone/>
            </a:pPr>
            <a:r>
              <a:rPr lang="it-IT" i="1">
                <a:solidFill>
                  <a:srgbClr val="000066"/>
                </a:solidFill>
                <a:latin typeface="Gill Sans MT" charset="0"/>
              </a:rPr>
              <a:t>	</a:t>
            </a:r>
            <a:r>
              <a:rPr lang="it-IT" sz="1800" i="1">
                <a:solidFill>
                  <a:srgbClr val="000000"/>
                </a:solidFill>
                <a:latin typeface="Gill Sans MT" charset="0"/>
              </a:rPr>
              <a:t>Convegno UE di Lisbona (maggio 2000)</a:t>
            </a:r>
            <a:r>
              <a:rPr lang="it-IT" sz="1800" i="1">
                <a:solidFill>
                  <a:srgbClr val="3333CC"/>
                </a:solidFill>
                <a:latin typeface="Gill Sans MT" charset="0"/>
              </a:rPr>
              <a:t> </a:t>
            </a:r>
          </a:p>
          <a:p>
            <a:pPr marL="741363" lvl="1" indent="-284163" algn="l" eaLnBrk="0" hangingPunct="0">
              <a:lnSpc>
                <a:spcPct val="120000"/>
              </a:lnSpc>
              <a:spcBef>
                <a:spcPct val="15000"/>
              </a:spcBef>
              <a:buClr>
                <a:srgbClr val="000066"/>
              </a:buClr>
              <a:buFont typeface="Wingdings" charset="2"/>
              <a:buChar char="ü"/>
            </a:pPr>
            <a:r>
              <a:rPr lang="it-IT" sz="2200">
                <a:solidFill>
                  <a:srgbClr val="1C1C1C"/>
                </a:solidFill>
                <a:latin typeface="Arial" charset="0"/>
              </a:rPr>
              <a:t>derivato dal Modello EFQM</a:t>
            </a:r>
          </a:p>
          <a:p>
            <a:pPr marL="741363" lvl="1" indent="-284163" algn="l" eaLnBrk="0" hangingPunct="0">
              <a:lnSpc>
                <a:spcPct val="120000"/>
              </a:lnSpc>
              <a:spcBef>
                <a:spcPct val="15000"/>
              </a:spcBef>
              <a:buClr>
                <a:srgbClr val="000066"/>
              </a:buClr>
              <a:buFont typeface="Wingdings" charset="2"/>
              <a:buChar char="ü"/>
            </a:pPr>
            <a:r>
              <a:rPr lang="it-IT" sz="2200">
                <a:solidFill>
                  <a:srgbClr val="1C1C1C"/>
                </a:solidFill>
                <a:latin typeface="Arial" charset="0"/>
              </a:rPr>
              <a:t>schema semplificato di autovalutazione per la P.A.</a:t>
            </a:r>
          </a:p>
          <a:p>
            <a:pPr marL="741363" lvl="1" indent="-284163" algn="l" eaLnBrk="0" hangingPunct="0">
              <a:lnSpc>
                <a:spcPct val="120000"/>
              </a:lnSpc>
              <a:spcBef>
                <a:spcPct val="15000"/>
              </a:spcBef>
              <a:buClr>
                <a:srgbClr val="000066"/>
              </a:buClr>
              <a:buFont typeface="Wingdings" charset="2"/>
              <a:buChar char="ü"/>
            </a:pPr>
            <a:r>
              <a:rPr lang="it-IT" sz="2200">
                <a:solidFill>
                  <a:srgbClr val="1C1C1C"/>
                </a:solidFill>
                <a:latin typeface="Arial" charset="0"/>
              </a:rPr>
              <a:t>ponte di collegamento tra le esperienze dei vari paesi UE</a:t>
            </a:r>
          </a:p>
          <a:p>
            <a:pPr marL="741363" lvl="1" indent="-284163" algn="l" eaLnBrk="0" hangingPunct="0">
              <a:lnSpc>
                <a:spcPct val="120000"/>
              </a:lnSpc>
              <a:spcBef>
                <a:spcPct val="15000"/>
              </a:spcBef>
              <a:buClr>
                <a:srgbClr val="000066"/>
              </a:buClr>
              <a:buFont typeface="Wingdings" charset="2"/>
              <a:buChar char="ü"/>
            </a:pPr>
            <a:r>
              <a:rPr lang="it-IT" sz="2200">
                <a:solidFill>
                  <a:srgbClr val="1C1C1C"/>
                </a:solidFill>
                <a:latin typeface="Arial" charset="0"/>
              </a:rPr>
              <a:t>sperimentato positivamente anche in 18 realtà italiane</a:t>
            </a:r>
          </a:p>
          <a:p>
            <a:pPr marL="741363" lvl="1" indent="-284163" algn="l" eaLnBrk="0" hangingPunct="0">
              <a:lnSpc>
                <a:spcPct val="60000"/>
              </a:lnSpc>
              <a:spcBef>
                <a:spcPct val="15000"/>
              </a:spcBef>
              <a:buClr>
                <a:srgbClr val="000066"/>
              </a:buClr>
              <a:buFont typeface="Wingdings" charset="2"/>
              <a:buNone/>
            </a:pPr>
            <a:r>
              <a:rPr lang="it-IT" sz="2200">
                <a:solidFill>
                  <a:srgbClr val="1C1C1C"/>
                </a:solidFill>
                <a:latin typeface="Arial" charset="0"/>
              </a:rPr>
              <a:t>    (iniziativa Formez – Dipartimento della Funzione Pubblica)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88640"/>
            <a:ext cx="9144000" cy="48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/>
            <a:r>
              <a:rPr lang="it-IT" sz="2800" b="1" dirty="0">
                <a:solidFill>
                  <a:srgbClr val="A50021"/>
                </a:solidFill>
                <a:ea typeface="Arial" charset="0"/>
                <a:cs typeface="Arial" charset="0"/>
              </a:rPr>
              <a:t>IL CAF e il suo sviluppo</a:t>
            </a:r>
          </a:p>
        </p:txBody>
      </p:sp>
      <p:sp>
        <p:nvSpPr>
          <p:cNvPr id="29700" name="CasellaDiTesto 6"/>
          <p:cNvSpPr txBox="1">
            <a:spLocks noChangeArrowheads="1"/>
          </p:cNvSpPr>
          <p:nvPr/>
        </p:nvSpPr>
        <p:spPr bwMode="auto">
          <a:xfrm>
            <a:off x="749300" y="2117502"/>
            <a:ext cx="69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it-IT" sz="2000" b="1">
                <a:solidFill>
                  <a:srgbClr val="A50021"/>
                </a:solidFill>
                <a:latin typeface="Calibri" charset="0"/>
              </a:rPr>
              <a:t>2000</a:t>
            </a:r>
          </a:p>
        </p:txBody>
      </p:sp>
      <p:sp>
        <p:nvSpPr>
          <p:cNvPr id="8" name="Rettangolo arrotondato 7"/>
          <p:cNvSpPr/>
          <p:nvPr/>
        </p:nvSpPr>
        <p:spPr bwMode="auto">
          <a:xfrm>
            <a:off x="242888" y="2631852"/>
            <a:ext cx="1714500" cy="1214438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35996" tIns="45715" rIns="35996" bIns="45715">
            <a:prstTxWarp prst="textNoShape">
              <a:avLst/>
            </a:prstTxWarp>
          </a:bodyPr>
          <a:lstStyle/>
          <a:p>
            <a:pPr>
              <a:buFontTx/>
              <a:buNone/>
              <a:defRPr/>
            </a:pPr>
            <a:r>
              <a:rPr lang="it-IT" sz="1600" b="1">
                <a:solidFill>
                  <a:srgbClr val="000066"/>
                </a:solidFill>
              </a:rPr>
              <a:t>Prima versione pilota</a:t>
            </a:r>
          </a:p>
        </p:txBody>
      </p:sp>
      <p:sp>
        <p:nvSpPr>
          <p:cNvPr id="29702" name="CasellaDiTesto 8"/>
          <p:cNvSpPr txBox="1">
            <a:spLocks noChangeArrowheads="1"/>
          </p:cNvSpPr>
          <p:nvPr/>
        </p:nvSpPr>
        <p:spPr bwMode="auto">
          <a:xfrm>
            <a:off x="2994025" y="2125440"/>
            <a:ext cx="69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it-IT" sz="2000" b="1">
                <a:solidFill>
                  <a:srgbClr val="A50021"/>
                </a:solidFill>
                <a:latin typeface="Calibri" charset="0"/>
              </a:rPr>
              <a:t>2002</a:t>
            </a:r>
          </a:p>
        </p:txBody>
      </p:sp>
      <p:sp>
        <p:nvSpPr>
          <p:cNvPr id="10" name="Rettangolo arrotondato 9"/>
          <p:cNvSpPr/>
          <p:nvPr/>
        </p:nvSpPr>
        <p:spPr bwMode="auto">
          <a:xfrm>
            <a:off x="2563813" y="2631852"/>
            <a:ext cx="1714500" cy="1214438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35996" tIns="45715" rIns="35996" bIns="45715">
            <a:prstTxWarp prst="textNoShape">
              <a:avLst/>
            </a:prstTxWarp>
          </a:bodyPr>
          <a:lstStyle/>
          <a:p>
            <a:pPr>
              <a:buFontTx/>
              <a:buNone/>
              <a:defRPr/>
            </a:pPr>
            <a:r>
              <a:rPr lang="it-IT" sz="1600" b="1">
                <a:solidFill>
                  <a:srgbClr val="000066"/>
                </a:solidFill>
              </a:rPr>
              <a:t>Prima versione ufficiale</a:t>
            </a:r>
          </a:p>
        </p:txBody>
      </p:sp>
      <p:sp>
        <p:nvSpPr>
          <p:cNvPr id="29704" name="CasellaDiTesto 10"/>
          <p:cNvSpPr txBox="1">
            <a:spLocks noChangeArrowheads="1"/>
          </p:cNvSpPr>
          <p:nvPr/>
        </p:nvSpPr>
        <p:spPr bwMode="auto">
          <a:xfrm>
            <a:off x="5370513" y="2125440"/>
            <a:ext cx="69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it-IT" sz="2000" b="1">
                <a:solidFill>
                  <a:srgbClr val="A50021"/>
                </a:solidFill>
                <a:latin typeface="Calibri" charset="0"/>
              </a:rPr>
              <a:t>2005</a:t>
            </a:r>
          </a:p>
        </p:txBody>
      </p:sp>
      <p:sp>
        <p:nvSpPr>
          <p:cNvPr id="12" name="Rettangolo arrotondato 11"/>
          <p:cNvSpPr/>
          <p:nvPr/>
        </p:nvSpPr>
        <p:spPr bwMode="auto">
          <a:xfrm>
            <a:off x="4867275" y="2635027"/>
            <a:ext cx="1714500" cy="1214438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35996" tIns="45715" rIns="35996" bIns="45715">
            <a:prstTxWarp prst="textNoShape">
              <a:avLst/>
            </a:prstTxWarp>
          </a:bodyPr>
          <a:lstStyle/>
          <a:p>
            <a:pPr>
              <a:buFontTx/>
              <a:buNone/>
              <a:defRPr/>
            </a:pPr>
            <a:r>
              <a:rPr lang="it-IT" sz="1600" b="1">
                <a:solidFill>
                  <a:srgbClr val="000066"/>
                </a:solidFill>
              </a:rPr>
              <a:t>Laboratori -   </a:t>
            </a:r>
          </a:p>
          <a:p>
            <a:pPr>
              <a:buFontTx/>
              <a:buNone/>
              <a:defRPr/>
            </a:pPr>
            <a:r>
              <a:rPr lang="it-IT" sz="1600" b="1">
                <a:solidFill>
                  <a:srgbClr val="000066"/>
                </a:solidFill>
              </a:rPr>
              <a:t>Percorsi della Qualità</a:t>
            </a:r>
          </a:p>
          <a:p>
            <a:pPr>
              <a:buFontTx/>
              <a:buNone/>
              <a:defRPr/>
            </a:pPr>
            <a:r>
              <a:rPr lang="it-IT" sz="1600" b="1">
                <a:solidFill>
                  <a:srgbClr val="000066"/>
                </a:solidFill>
              </a:rPr>
              <a:t>Formez</a:t>
            </a:r>
          </a:p>
        </p:txBody>
      </p:sp>
      <p:sp>
        <p:nvSpPr>
          <p:cNvPr id="29706" name="CasellaDiTesto 12"/>
          <p:cNvSpPr txBox="1">
            <a:spLocks noChangeArrowheads="1"/>
          </p:cNvSpPr>
          <p:nvPr/>
        </p:nvSpPr>
        <p:spPr bwMode="auto">
          <a:xfrm>
            <a:off x="7518400" y="2125440"/>
            <a:ext cx="69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it-IT" sz="2000" b="1">
                <a:solidFill>
                  <a:srgbClr val="A50021"/>
                </a:solidFill>
                <a:latin typeface="Calibri" charset="0"/>
              </a:rPr>
              <a:t>2006</a:t>
            </a:r>
          </a:p>
        </p:txBody>
      </p:sp>
      <p:sp>
        <p:nvSpPr>
          <p:cNvPr id="14" name="Rettangolo arrotondato 13"/>
          <p:cNvSpPr/>
          <p:nvPr/>
        </p:nvSpPr>
        <p:spPr bwMode="auto">
          <a:xfrm>
            <a:off x="7092950" y="2622327"/>
            <a:ext cx="1857375" cy="1214438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35996" tIns="45715" rIns="35996" bIns="45715">
            <a:prstTxWarp prst="textNoShape">
              <a:avLst/>
            </a:prstTxWarp>
          </a:bodyPr>
          <a:lstStyle/>
          <a:p>
            <a:pPr>
              <a:buFontTx/>
              <a:buNone/>
              <a:defRPr/>
            </a:pPr>
            <a:r>
              <a:rPr lang="it-IT" sz="1600" b="1">
                <a:solidFill>
                  <a:srgbClr val="000066"/>
                </a:solidFill>
              </a:rPr>
              <a:t>Seconda ver-sione ufficiale </a:t>
            </a:r>
          </a:p>
          <a:p>
            <a:pPr>
              <a:buFontTx/>
              <a:buNone/>
              <a:defRPr/>
            </a:pPr>
            <a:endParaRPr lang="it-IT" sz="500" b="1">
              <a:solidFill>
                <a:srgbClr val="000066"/>
              </a:solidFill>
            </a:endParaRPr>
          </a:p>
          <a:p>
            <a:pPr>
              <a:buFontTx/>
              <a:buNone/>
              <a:defRPr/>
            </a:pPr>
            <a:r>
              <a:rPr lang="it-IT" sz="1600" b="1">
                <a:solidFill>
                  <a:srgbClr val="000066"/>
                </a:solidFill>
              </a:rPr>
              <a:t>Prima edizione</a:t>
            </a:r>
          </a:p>
          <a:p>
            <a:pPr>
              <a:buFontTx/>
              <a:buNone/>
              <a:defRPr/>
            </a:pPr>
            <a:r>
              <a:rPr lang="it-IT" sz="1600" b="1">
                <a:solidFill>
                  <a:srgbClr val="000066"/>
                </a:solidFill>
              </a:rPr>
              <a:t>Premio P.A.</a:t>
            </a:r>
          </a:p>
        </p:txBody>
      </p:sp>
      <p:sp>
        <p:nvSpPr>
          <p:cNvPr id="29708" name="CasellaDiTesto 14"/>
          <p:cNvSpPr txBox="1">
            <a:spLocks noChangeArrowheads="1"/>
          </p:cNvSpPr>
          <p:nvPr/>
        </p:nvSpPr>
        <p:spPr bwMode="auto">
          <a:xfrm>
            <a:off x="6766817" y="4062190"/>
            <a:ext cx="1347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it-IT" sz="2000" b="1">
                <a:solidFill>
                  <a:srgbClr val="A50021"/>
                </a:solidFill>
                <a:latin typeface="Calibri" charset="0"/>
              </a:rPr>
              <a:t>2007- 2008</a:t>
            </a:r>
          </a:p>
        </p:txBody>
      </p:sp>
      <p:sp>
        <p:nvSpPr>
          <p:cNvPr id="16" name="Rettangolo arrotondato 15"/>
          <p:cNvSpPr/>
          <p:nvPr/>
        </p:nvSpPr>
        <p:spPr bwMode="auto">
          <a:xfrm>
            <a:off x="6493767" y="4567015"/>
            <a:ext cx="1714500" cy="1214437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35996" tIns="45715" rIns="35996" bIns="45715">
            <a:prstTxWarp prst="textNoShape">
              <a:avLst/>
            </a:prstTxWarp>
          </a:bodyPr>
          <a:lstStyle/>
          <a:p>
            <a:pPr>
              <a:buFontTx/>
              <a:buNone/>
              <a:defRPr/>
            </a:pPr>
            <a:r>
              <a:rPr lang="it-IT" sz="1600" b="1">
                <a:solidFill>
                  <a:srgbClr val="000066"/>
                </a:solidFill>
              </a:rPr>
              <a:t>Seconda edizione</a:t>
            </a:r>
          </a:p>
          <a:p>
            <a:pPr>
              <a:buFontTx/>
              <a:buNone/>
              <a:defRPr/>
            </a:pPr>
            <a:r>
              <a:rPr lang="it-IT" sz="1600" b="1">
                <a:solidFill>
                  <a:srgbClr val="000066"/>
                </a:solidFill>
              </a:rPr>
              <a:t>Premio </a:t>
            </a:r>
          </a:p>
          <a:p>
            <a:pPr>
              <a:buFontTx/>
              <a:buNone/>
              <a:defRPr/>
            </a:pPr>
            <a:r>
              <a:rPr lang="it-IT" sz="1600" b="1">
                <a:solidFill>
                  <a:srgbClr val="000066"/>
                </a:solidFill>
              </a:rPr>
              <a:t>P.A.</a:t>
            </a:r>
          </a:p>
        </p:txBody>
      </p:sp>
      <p:sp>
        <p:nvSpPr>
          <p:cNvPr id="29710" name="CasellaDiTesto 16"/>
          <p:cNvSpPr txBox="1">
            <a:spLocks noChangeArrowheads="1"/>
          </p:cNvSpPr>
          <p:nvPr/>
        </p:nvSpPr>
        <p:spPr bwMode="auto">
          <a:xfrm>
            <a:off x="4584551" y="4062190"/>
            <a:ext cx="1347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it-IT" sz="2000" b="1">
                <a:solidFill>
                  <a:srgbClr val="A50021"/>
                </a:solidFill>
                <a:latin typeface="Calibri" charset="0"/>
              </a:rPr>
              <a:t>2008- 2009</a:t>
            </a:r>
          </a:p>
        </p:txBody>
      </p:sp>
      <p:sp>
        <p:nvSpPr>
          <p:cNvPr id="18" name="Rettangolo arrotondato 17"/>
          <p:cNvSpPr/>
          <p:nvPr/>
        </p:nvSpPr>
        <p:spPr bwMode="auto">
          <a:xfrm>
            <a:off x="4441676" y="4567015"/>
            <a:ext cx="1714500" cy="1214437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35996" tIns="45715" rIns="35996" bIns="45715">
            <a:prstTxWarp prst="textNoShape">
              <a:avLst/>
            </a:prstTxWarp>
          </a:bodyPr>
          <a:lstStyle/>
          <a:p>
            <a:pPr>
              <a:buFontTx/>
              <a:buNone/>
              <a:defRPr/>
            </a:pPr>
            <a:r>
              <a:rPr lang="it-IT" sz="1600" b="1">
                <a:solidFill>
                  <a:srgbClr val="000066"/>
                </a:solidFill>
              </a:rPr>
              <a:t>I modelli adattati ai settori</a:t>
            </a:r>
          </a:p>
          <a:p>
            <a:pPr>
              <a:buFontTx/>
              <a:buNone/>
              <a:defRPr/>
            </a:pPr>
            <a:r>
              <a:rPr lang="it-IT" sz="1100" b="1">
                <a:solidFill>
                  <a:srgbClr val="000066"/>
                </a:solidFill>
              </a:rPr>
              <a:t>(Giustizia, Scuola, Comuni, Sanità,  …)</a:t>
            </a:r>
            <a:endParaRPr lang="it-IT" sz="1000" b="1">
              <a:solidFill>
                <a:srgbClr val="000066"/>
              </a:solidFill>
            </a:endParaRPr>
          </a:p>
        </p:txBody>
      </p:sp>
      <p:sp>
        <p:nvSpPr>
          <p:cNvPr id="29712" name="CasellaDiTesto 18"/>
          <p:cNvSpPr txBox="1">
            <a:spLocks noChangeArrowheads="1"/>
          </p:cNvSpPr>
          <p:nvPr/>
        </p:nvSpPr>
        <p:spPr bwMode="auto">
          <a:xfrm>
            <a:off x="2352526" y="4070127"/>
            <a:ext cx="1347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it-IT" sz="2000" b="1" dirty="0">
                <a:solidFill>
                  <a:srgbClr val="A50021"/>
                </a:solidFill>
                <a:latin typeface="Calibri" charset="0"/>
              </a:rPr>
              <a:t>2009- 2010</a:t>
            </a:r>
          </a:p>
        </p:txBody>
      </p:sp>
      <p:sp>
        <p:nvSpPr>
          <p:cNvPr id="20" name="Rettangolo arrotondato 19"/>
          <p:cNvSpPr/>
          <p:nvPr/>
        </p:nvSpPr>
        <p:spPr bwMode="auto">
          <a:xfrm>
            <a:off x="2353444" y="4579715"/>
            <a:ext cx="1714500" cy="1214437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35996" tIns="45715" rIns="35996" bIns="45715">
            <a:prstTxWarp prst="textNoShape">
              <a:avLst/>
            </a:prstTxWarp>
          </a:bodyPr>
          <a:lstStyle/>
          <a:p>
            <a:pPr>
              <a:buFontTx/>
              <a:buNone/>
              <a:defRPr/>
            </a:pPr>
            <a:r>
              <a:rPr lang="it-IT" sz="1600" b="1" dirty="0">
                <a:solidFill>
                  <a:srgbClr val="000066"/>
                </a:solidFill>
              </a:rPr>
              <a:t>I livelli di validazione CAF</a:t>
            </a:r>
          </a:p>
          <a:p>
            <a:pPr>
              <a:buFontTx/>
              <a:buNone/>
              <a:defRPr/>
            </a:pPr>
            <a:r>
              <a:rPr lang="it-IT" sz="1400" b="1" dirty="0">
                <a:solidFill>
                  <a:srgbClr val="000066"/>
                </a:solidFill>
              </a:rPr>
              <a:t>(</a:t>
            </a:r>
            <a:r>
              <a:rPr lang="it-IT" sz="1400" b="1" dirty="0" err="1">
                <a:solidFill>
                  <a:srgbClr val="000066"/>
                </a:solidFill>
              </a:rPr>
              <a:t>Caf</a:t>
            </a:r>
            <a:r>
              <a:rPr lang="it-IT" sz="1400" b="1" dirty="0">
                <a:solidFill>
                  <a:srgbClr val="000066"/>
                </a:solidFill>
              </a:rPr>
              <a:t> </a:t>
            </a:r>
            <a:r>
              <a:rPr lang="it-IT" sz="1400" b="1" dirty="0" err="1">
                <a:solidFill>
                  <a:srgbClr val="000066"/>
                </a:solidFill>
              </a:rPr>
              <a:t>Validation</a:t>
            </a:r>
            <a:r>
              <a:rPr lang="it-IT" sz="1400" b="1" dirty="0">
                <a:solidFill>
                  <a:srgbClr val="000066"/>
                </a:solidFill>
              </a:rPr>
              <a:t>)</a:t>
            </a:r>
            <a:endParaRPr lang="it-IT" sz="1200" b="1" dirty="0">
              <a:solidFill>
                <a:srgbClr val="000066"/>
              </a:solidFill>
            </a:endParaRPr>
          </a:p>
        </p:txBody>
      </p:sp>
      <p:sp>
        <p:nvSpPr>
          <p:cNvPr id="21" name="Freccia a destra 20"/>
          <p:cNvSpPr/>
          <p:nvPr/>
        </p:nvSpPr>
        <p:spPr bwMode="auto">
          <a:xfrm>
            <a:off x="2000250" y="3054127"/>
            <a:ext cx="571500" cy="357188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91429" tIns="45715" rIns="91429" bIns="45715"/>
          <a:lstStyle/>
          <a:p>
            <a:pPr>
              <a:defRPr/>
            </a:pPr>
            <a:endParaRPr lang="it-IT">
              <a:latin typeface="Arial Black" pitchFamily="34" charset="0"/>
            </a:endParaRPr>
          </a:p>
        </p:txBody>
      </p:sp>
      <p:sp>
        <p:nvSpPr>
          <p:cNvPr id="22" name="Freccia a destra 21"/>
          <p:cNvSpPr/>
          <p:nvPr/>
        </p:nvSpPr>
        <p:spPr bwMode="auto">
          <a:xfrm rot="10800000">
            <a:off x="5892105" y="4982940"/>
            <a:ext cx="571500" cy="357187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91429" tIns="45715" rIns="91429" bIns="45715"/>
          <a:lstStyle/>
          <a:p>
            <a:pPr>
              <a:defRPr/>
            </a:pPr>
            <a:endParaRPr lang="it-IT">
              <a:latin typeface="Arial Black" pitchFamily="34" charset="0"/>
            </a:endParaRPr>
          </a:p>
        </p:txBody>
      </p:sp>
      <p:sp>
        <p:nvSpPr>
          <p:cNvPr id="23" name="Freccia a destra 22"/>
          <p:cNvSpPr/>
          <p:nvPr/>
        </p:nvSpPr>
        <p:spPr bwMode="auto">
          <a:xfrm rot="10800000">
            <a:off x="3857476" y="4982940"/>
            <a:ext cx="571500" cy="357187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91429" tIns="45715" rIns="91429" bIns="45715"/>
          <a:lstStyle/>
          <a:p>
            <a:pPr>
              <a:defRPr/>
            </a:pPr>
            <a:endParaRPr lang="it-IT">
              <a:latin typeface="Arial Black" pitchFamily="34" charset="0"/>
            </a:endParaRPr>
          </a:p>
        </p:txBody>
      </p:sp>
      <p:sp>
        <p:nvSpPr>
          <p:cNvPr id="24" name="Freccia a destra 23"/>
          <p:cNvSpPr/>
          <p:nvPr/>
        </p:nvSpPr>
        <p:spPr bwMode="auto">
          <a:xfrm>
            <a:off x="6572250" y="3054127"/>
            <a:ext cx="571500" cy="357188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91429" tIns="45715" rIns="91429" bIns="45715"/>
          <a:lstStyle/>
          <a:p>
            <a:pPr>
              <a:defRPr/>
            </a:pPr>
            <a:endParaRPr lang="it-IT">
              <a:latin typeface="Arial Black" pitchFamily="34" charset="0"/>
            </a:endParaRPr>
          </a:p>
        </p:txBody>
      </p:sp>
      <p:sp>
        <p:nvSpPr>
          <p:cNvPr id="25" name="Freccia a destra 24"/>
          <p:cNvSpPr/>
          <p:nvPr/>
        </p:nvSpPr>
        <p:spPr bwMode="auto">
          <a:xfrm>
            <a:off x="4286250" y="3054127"/>
            <a:ext cx="571500" cy="357188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91429" tIns="45715" rIns="91429" bIns="45715"/>
          <a:lstStyle/>
          <a:p>
            <a:pPr>
              <a:defRPr/>
            </a:pPr>
            <a:endParaRPr lang="it-IT">
              <a:latin typeface="Arial Black" pitchFamily="34" charset="0"/>
            </a:endParaRPr>
          </a:p>
        </p:txBody>
      </p:sp>
      <p:sp>
        <p:nvSpPr>
          <p:cNvPr id="26" name="Freccia curva 25"/>
          <p:cNvSpPr/>
          <p:nvPr/>
        </p:nvSpPr>
        <p:spPr bwMode="auto">
          <a:xfrm rot="10800000">
            <a:off x="8178105" y="3911377"/>
            <a:ext cx="714375" cy="1357313"/>
          </a:xfrm>
          <a:prstGeom prst="bentArrow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91429" tIns="45715" rIns="91429" bIns="45715"/>
          <a:lstStyle/>
          <a:p>
            <a:pPr>
              <a:defRPr/>
            </a:pPr>
            <a:endParaRPr lang="it-IT">
              <a:latin typeface="Arial Black" pitchFamily="34" charset="0"/>
            </a:endParaRPr>
          </a:p>
        </p:txBody>
      </p:sp>
      <p:sp>
        <p:nvSpPr>
          <p:cNvPr id="29721" name="Rettangolo 27"/>
          <p:cNvSpPr>
            <a:spLocks noChangeArrowheads="1"/>
          </p:cNvSpPr>
          <p:nvPr/>
        </p:nvSpPr>
        <p:spPr bwMode="auto">
          <a:xfrm>
            <a:off x="71438" y="1196752"/>
            <a:ext cx="8929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prstTxWarp prst="textNoShape">
              <a:avLst/>
            </a:prstTxWarp>
            <a:spAutoFit/>
          </a:bodyPr>
          <a:lstStyle/>
          <a:p>
            <a:pPr algn="l">
              <a:buFontTx/>
              <a:buNone/>
            </a:pPr>
            <a:r>
              <a:rPr lang="it-IT" sz="2000">
                <a:solidFill>
                  <a:schemeClr val="tx1"/>
                </a:solidFill>
                <a:latin typeface="Tahoma" charset="0"/>
              </a:rPr>
              <a:t>Il Modello è il risultato della cooperazione tra i </a:t>
            </a:r>
            <a:r>
              <a:rPr lang="it-IT" sz="2000" b="1">
                <a:solidFill>
                  <a:srgbClr val="000066"/>
                </a:solidFill>
                <a:latin typeface="Tahoma" charset="0"/>
              </a:rPr>
              <a:t>Ministri della Funzione Pubblica dell’Unione Europea,</a:t>
            </a:r>
            <a:r>
              <a:rPr lang="it-IT" sz="2000">
                <a:solidFill>
                  <a:schemeClr val="tx1"/>
                </a:solidFill>
                <a:latin typeface="Tahoma" charset="0"/>
              </a:rPr>
              <a:t> la </a:t>
            </a:r>
            <a:r>
              <a:rPr lang="it-IT" sz="2000">
                <a:solidFill>
                  <a:srgbClr val="000066"/>
                </a:solidFill>
                <a:latin typeface="Tahoma" charset="0"/>
              </a:rPr>
              <a:t>Speyer School</a:t>
            </a:r>
            <a:r>
              <a:rPr lang="it-IT" sz="2000">
                <a:solidFill>
                  <a:schemeClr val="tx1"/>
                </a:solidFill>
                <a:latin typeface="Tahoma" charset="0"/>
              </a:rPr>
              <a:t> e l’</a:t>
            </a:r>
            <a:r>
              <a:rPr lang="it-IT" sz="2000" b="1">
                <a:solidFill>
                  <a:srgbClr val="000066"/>
                </a:solidFill>
                <a:latin typeface="Tahoma" charset="0"/>
              </a:rPr>
              <a:t>EFQM</a:t>
            </a:r>
          </a:p>
        </p:txBody>
      </p:sp>
      <p:cxnSp>
        <p:nvCxnSpPr>
          <p:cNvPr id="30" name="Connettore 1 29"/>
          <p:cNvCxnSpPr/>
          <p:nvPr/>
        </p:nvCxnSpPr>
        <p:spPr bwMode="auto">
          <a:xfrm>
            <a:off x="7223125" y="3282727"/>
            <a:ext cx="1571625" cy="1588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sx="1000" sy="1000" algn="ctr" rotWithShape="0">
              <a:schemeClr val="bg2"/>
            </a:outerShdw>
          </a:effectLst>
        </p:spPr>
      </p:cxnSp>
      <p:sp>
        <p:nvSpPr>
          <p:cNvPr id="28" name="Rettangolo arrotondato 27"/>
          <p:cNvSpPr/>
          <p:nvPr/>
        </p:nvSpPr>
        <p:spPr bwMode="auto">
          <a:xfrm>
            <a:off x="193204" y="4581128"/>
            <a:ext cx="1714500" cy="1214437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35996" tIns="45715" rIns="35996" bIns="45715">
            <a:prstTxWarp prst="textNoShape">
              <a:avLst/>
            </a:prstTxWarp>
          </a:bodyPr>
          <a:lstStyle/>
          <a:p>
            <a:pPr>
              <a:buFontTx/>
              <a:buNone/>
              <a:defRPr/>
            </a:pPr>
            <a:r>
              <a:rPr lang="it-IT" sz="1600" b="1">
                <a:solidFill>
                  <a:srgbClr val="000066"/>
                </a:solidFill>
              </a:rPr>
              <a:t>I livelli di validazione CAF</a:t>
            </a:r>
          </a:p>
          <a:p>
            <a:pPr>
              <a:buFontTx/>
              <a:buNone/>
              <a:defRPr/>
            </a:pPr>
            <a:r>
              <a:rPr lang="it-IT" sz="1400" b="1">
                <a:solidFill>
                  <a:srgbClr val="000066"/>
                </a:solidFill>
              </a:rPr>
              <a:t>(Caf Validation)</a:t>
            </a:r>
            <a:endParaRPr lang="it-IT" sz="1200" b="1">
              <a:solidFill>
                <a:srgbClr val="000066"/>
              </a:solidFill>
            </a:endParaRPr>
          </a:p>
        </p:txBody>
      </p:sp>
      <p:sp>
        <p:nvSpPr>
          <p:cNvPr id="27" name="Freccia a destra 26"/>
          <p:cNvSpPr/>
          <p:nvPr/>
        </p:nvSpPr>
        <p:spPr bwMode="auto">
          <a:xfrm rot="10800000">
            <a:off x="1794644" y="4982940"/>
            <a:ext cx="571500" cy="357187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91429" tIns="45715" rIns="91429" bIns="45715"/>
          <a:lstStyle/>
          <a:p>
            <a:pPr>
              <a:defRPr/>
            </a:pPr>
            <a:endParaRPr lang="it-IT">
              <a:latin typeface="Arial Black" pitchFamily="34" charset="0"/>
            </a:endParaRPr>
          </a:p>
        </p:txBody>
      </p:sp>
      <p:sp>
        <p:nvSpPr>
          <p:cNvPr id="2" name="Rettangolo arrotondato 1"/>
          <p:cNvSpPr/>
          <p:nvPr/>
        </p:nvSpPr>
        <p:spPr bwMode="auto">
          <a:xfrm>
            <a:off x="179512" y="4581128"/>
            <a:ext cx="1728192" cy="1224136"/>
          </a:xfrm>
          <a:prstGeom prst="roundRect">
            <a:avLst/>
          </a:prstGeom>
          <a:solidFill>
            <a:srgbClr val="E4FF08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Il Modello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it-IT" sz="1800" dirty="0" smtClean="0">
                <a:solidFill>
                  <a:schemeClr val="tx1"/>
                </a:solidFill>
                <a:latin typeface="Arial Black" pitchFamily="34" charset="0"/>
              </a:rPr>
              <a:t>CAF 2013</a:t>
            </a:r>
          </a:p>
        </p:txBody>
      </p:sp>
      <p:sp>
        <p:nvSpPr>
          <p:cNvPr id="29" name="CasellaDiTesto 18"/>
          <p:cNvSpPr txBox="1">
            <a:spLocks noChangeArrowheads="1"/>
          </p:cNvSpPr>
          <p:nvPr/>
        </p:nvSpPr>
        <p:spPr bwMode="auto">
          <a:xfrm>
            <a:off x="717120" y="4077072"/>
            <a:ext cx="704618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it-IT" sz="2000" b="1" dirty="0" smtClean="0">
                <a:solidFill>
                  <a:srgbClr val="A50021"/>
                </a:solidFill>
                <a:latin typeface="Calibri" charset="0"/>
              </a:rPr>
              <a:t>2012</a:t>
            </a:r>
            <a:endParaRPr lang="it-IT" sz="2000" b="1" dirty="0">
              <a:solidFill>
                <a:srgbClr val="A5002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95250" y="1431925"/>
            <a:ext cx="8940800" cy="466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l" eaLnBrk="0" hangingPunct="0">
              <a:buFontTx/>
              <a:buNone/>
            </a:pPr>
            <a:r>
              <a:rPr lang="it-IT" sz="2800" b="1">
                <a:solidFill>
                  <a:srgbClr val="FF3300"/>
                </a:solidFill>
                <a:latin typeface="Arial" charset="0"/>
                <a:sym typeface="Webdings" charset="2"/>
              </a:rPr>
              <a:t> </a:t>
            </a:r>
            <a:r>
              <a:rPr lang="it-IT" sz="2200" b="1">
                <a:solidFill>
                  <a:srgbClr val="000066"/>
                </a:solidFill>
                <a:latin typeface="Arial" charset="0"/>
              </a:rPr>
              <a:t>OPERARE ENTRO LE LEGGI, I DISPOSITIVI, I REGOLAMENTI</a:t>
            </a:r>
          </a:p>
          <a:p>
            <a:pPr algn="l" eaLnBrk="0" hangingPunct="0">
              <a:buFontTx/>
              <a:buNone/>
            </a:pPr>
            <a:endParaRPr lang="it-IT" sz="2200" b="1">
              <a:solidFill>
                <a:schemeClr val="tx1"/>
              </a:solidFill>
              <a:latin typeface="Arial" charset="0"/>
            </a:endParaRPr>
          </a:p>
          <a:p>
            <a:pPr algn="l" eaLnBrk="0" hangingPunct="0">
              <a:buFontTx/>
              <a:buNone/>
            </a:pPr>
            <a:r>
              <a:rPr lang="it-IT" sz="2800" b="1">
                <a:solidFill>
                  <a:srgbClr val="FF3300"/>
                </a:solidFill>
                <a:latin typeface="Arial" charset="0"/>
                <a:sym typeface="Webdings" charset="2"/>
              </a:rPr>
              <a:t></a:t>
            </a:r>
            <a:r>
              <a:rPr lang="it-IT" sz="2200" b="1">
                <a:solidFill>
                  <a:srgbClr val="FF3300"/>
                </a:solidFill>
                <a:latin typeface="Arial" charset="0"/>
                <a:sym typeface="Webdings" charset="2"/>
              </a:rPr>
              <a:t> </a:t>
            </a:r>
            <a:r>
              <a:rPr lang="it-IT" sz="2200" b="1">
                <a:solidFill>
                  <a:srgbClr val="000066"/>
                </a:solidFill>
                <a:latin typeface="Arial" charset="0"/>
              </a:rPr>
              <a:t>EROGARE SERVIZI “ECCELLENTI”AI CITTADINI</a:t>
            </a:r>
          </a:p>
          <a:p>
            <a:pPr algn="l" eaLnBrk="0" hangingPunct="0">
              <a:buFontTx/>
              <a:buNone/>
            </a:pPr>
            <a:endParaRPr lang="it-IT" sz="2200" b="1">
              <a:solidFill>
                <a:schemeClr val="tx1"/>
              </a:solidFill>
              <a:latin typeface="Arial" charset="0"/>
            </a:endParaRPr>
          </a:p>
          <a:p>
            <a:pPr algn="l" eaLnBrk="0" hangingPunct="0">
              <a:buFontTx/>
              <a:buNone/>
            </a:pPr>
            <a:r>
              <a:rPr lang="it-IT" sz="2800" b="1">
                <a:solidFill>
                  <a:srgbClr val="FF3300"/>
                </a:solidFill>
                <a:latin typeface="Arial" charset="0"/>
                <a:sym typeface="Webdings" charset="2"/>
              </a:rPr>
              <a:t></a:t>
            </a:r>
            <a:r>
              <a:rPr lang="it-IT" sz="2200" b="1">
                <a:solidFill>
                  <a:srgbClr val="FF3300"/>
                </a:solidFill>
                <a:latin typeface="Arial" charset="0"/>
                <a:sym typeface="Webdings" charset="2"/>
              </a:rPr>
              <a:t> </a:t>
            </a:r>
            <a:r>
              <a:rPr lang="it-IT" sz="2200" b="1">
                <a:solidFill>
                  <a:srgbClr val="000066"/>
                </a:solidFill>
                <a:latin typeface="Arial" charset="0"/>
              </a:rPr>
              <a:t>PERSEGUIRE E COGLIERE GLI STIMOLI AL CAMBIAMENTO</a:t>
            </a:r>
          </a:p>
          <a:p>
            <a:pPr algn="l" eaLnBrk="0" hangingPunct="0">
              <a:buFontTx/>
              <a:buNone/>
            </a:pPr>
            <a:endParaRPr lang="it-IT" sz="2200" b="1">
              <a:solidFill>
                <a:schemeClr val="tx1"/>
              </a:solidFill>
              <a:latin typeface="Arial" charset="0"/>
            </a:endParaRPr>
          </a:p>
          <a:p>
            <a:pPr algn="l" eaLnBrk="0" hangingPunct="0">
              <a:buFontTx/>
              <a:buNone/>
            </a:pPr>
            <a:r>
              <a:rPr lang="it-IT" sz="2800" b="1">
                <a:solidFill>
                  <a:srgbClr val="FF3300"/>
                </a:solidFill>
                <a:latin typeface="Arial" charset="0"/>
                <a:sym typeface="Webdings" charset="2"/>
              </a:rPr>
              <a:t></a:t>
            </a:r>
            <a:r>
              <a:rPr lang="it-IT" sz="2200" b="1">
                <a:solidFill>
                  <a:srgbClr val="FF3300"/>
                </a:solidFill>
                <a:latin typeface="Arial" charset="0"/>
                <a:sym typeface="Webdings" charset="2"/>
              </a:rPr>
              <a:t> </a:t>
            </a:r>
            <a:r>
              <a:rPr lang="it-IT" sz="2200" b="1">
                <a:solidFill>
                  <a:srgbClr val="000066"/>
                </a:solidFill>
                <a:latin typeface="Arial" charset="0"/>
              </a:rPr>
              <a:t>MODERNIZZARE LO STILE DI MANAGEMENT E LA GESTIONE</a:t>
            </a:r>
          </a:p>
          <a:p>
            <a:pPr algn="l" eaLnBrk="0" hangingPunct="0">
              <a:buFontTx/>
              <a:buNone/>
            </a:pPr>
            <a:endParaRPr lang="it-IT" sz="2200" b="1">
              <a:solidFill>
                <a:schemeClr val="tx1"/>
              </a:solidFill>
              <a:latin typeface="Arial" charset="0"/>
            </a:endParaRPr>
          </a:p>
          <a:p>
            <a:pPr algn="l" eaLnBrk="0" hangingPunct="0">
              <a:buFontTx/>
              <a:buNone/>
            </a:pPr>
            <a:r>
              <a:rPr lang="it-IT" sz="2800" b="1">
                <a:solidFill>
                  <a:srgbClr val="FF3300"/>
                </a:solidFill>
                <a:latin typeface="Arial" charset="0"/>
                <a:sym typeface="Webdings" charset="2"/>
              </a:rPr>
              <a:t></a:t>
            </a:r>
            <a:r>
              <a:rPr lang="it-IT" sz="2200" b="1">
                <a:solidFill>
                  <a:srgbClr val="FF3300"/>
                </a:solidFill>
                <a:latin typeface="Arial" charset="0"/>
                <a:sym typeface="Webdings" charset="2"/>
              </a:rPr>
              <a:t> </a:t>
            </a:r>
            <a:r>
              <a:rPr lang="it-IT" sz="2200" b="1">
                <a:solidFill>
                  <a:srgbClr val="000066"/>
                </a:solidFill>
                <a:latin typeface="Arial" charset="0"/>
              </a:rPr>
              <a:t>OPERARE IN MODO EFFICACE ED EFFICIENTE</a:t>
            </a:r>
          </a:p>
          <a:p>
            <a:pPr algn="l" eaLnBrk="0" hangingPunct="0">
              <a:buFontTx/>
              <a:buNone/>
            </a:pPr>
            <a:endParaRPr lang="it-IT" sz="2200" b="1">
              <a:solidFill>
                <a:schemeClr val="tx1"/>
              </a:solidFill>
              <a:latin typeface="Arial" charset="0"/>
            </a:endParaRPr>
          </a:p>
          <a:p>
            <a:pPr algn="l" eaLnBrk="0" hangingPunct="0">
              <a:buFontTx/>
              <a:buNone/>
            </a:pPr>
            <a:r>
              <a:rPr lang="it-IT" sz="2800" b="1">
                <a:solidFill>
                  <a:srgbClr val="FF3300"/>
                </a:solidFill>
                <a:latin typeface="Arial" charset="0"/>
                <a:sym typeface="Webdings" charset="2"/>
              </a:rPr>
              <a:t></a:t>
            </a:r>
            <a:r>
              <a:rPr lang="it-IT" sz="2200" b="1">
                <a:solidFill>
                  <a:srgbClr val="FF3300"/>
                </a:solidFill>
                <a:latin typeface="Arial" charset="0"/>
                <a:sym typeface="Webdings" charset="2"/>
              </a:rPr>
              <a:t> </a:t>
            </a:r>
            <a:r>
              <a:rPr lang="it-IT" sz="2200" b="1">
                <a:solidFill>
                  <a:srgbClr val="000066"/>
                </a:solidFill>
                <a:latin typeface="Arial" charset="0"/>
              </a:rPr>
              <a:t>GENERARE VALORE AGGIUNTO IN MODO ECONOMICO</a:t>
            </a:r>
          </a:p>
          <a:p>
            <a:pPr algn="l" eaLnBrk="0" hangingPunct="0">
              <a:buFontTx/>
              <a:buNone/>
            </a:pPr>
            <a:r>
              <a:rPr lang="it-IT" sz="2200" b="1">
                <a:solidFill>
                  <a:srgbClr val="000066"/>
                </a:solidFill>
                <a:latin typeface="Arial" charset="0"/>
              </a:rPr>
              <a:t>     “value for money”</a:t>
            </a:r>
          </a:p>
        </p:txBody>
      </p:sp>
      <p:sp>
        <p:nvSpPr>
          <p:cNvPr id="78852" name="Rectangle 6"/>
          <p:cNvSpPr>
            <a:spLocks noChangeArrowheads="1"/>
          </p:cNvSpPr>
          <p:nvPr/>
        </p:nvSpPr>
        <p:spPr bwMode="auto">
          <a:xfrm>
            <a:off x="1066800" y="116632"/>
            <a:ext cx="69135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buFontTx/>
              <a:buNone/>
            </a:pPr>
            <a:r>
              <a:rPr lang="it-IT" sz="3200" b="1" dirty="0">
                <a:solidFill>
                  <a:srgbClr val="CC0000"/>
                </a:solidFill>
                <a:latin typeface="Gill Sans MT" charset="0"/>
              </a:rPr>
              <a:t>Imperativi della PA moderna</a:t>
            </a:r>
          </a:p>
        </p:txBody>
      </p:sp>
    </p:spTree>
    <p:extLst>
      <p:ext uri="{BB962C8B-B14F-4D97-AF65-F5344CB8AC3E}">
        <p14:creationId xmlns:p14="http://schemas.microsoft.com/office/powerpoint/2010/main" val="12905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81000" y="1166813"/>
            <a:ext cx="83058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09" rIns="91418" bIns="45709">
            <a:prstTxWarp prst="textNoShape">
              <a:avLst/>
            </a:prstTxWarp>
            <a:spAutoFit/>
          </a:bodyPr>
          <a:lstStyle/>
          <a:p>
            <a:pPr algn="l">
              <a:buFontTx/>
              <a:buNone/>
              <a:defRPr/>
            </a:pPr>
            <a:r>
              <a:rPr lang="it-IT" sz="1800" i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 prescindere dal settore in cui opera, dalle sue dimensioni, struttura o maturità, qualsiasi organizzazione ha bisogno di dotarsi  di un adeguato sistema di management (“gestione”).</a:t>
            </a:r>
          </a:p>
          <a:p>
            <a:pPr algn="l">
              <a:spcBef>
                <a:spcPct val="30000"/>
              </a:spcBef>
              <a:buFontTx/>
              <a:buNone/>
              <a:defRPr/>
            </a:pPr>
            <a:r>
              <a:rPr lang="it-IT" sz="1800" i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Mediante i Modelli per l’Eccellenza essa può farlo nel modo migliore perché: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95288" y="2516188"/>
            <a:ext cx="8243887" cy="3576637"/>
          </a:xfrm>
          <a:prstGeom prst="rect">
            <a:avLst/>
          </a:prstGeom>
          <a:solidFill>
            <a:srgbClr val="E5FF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1418" tIns="45709" rIns="91418" bIns="45709">
            <a:prstTxWarp prst="textNoShape">
              <a:avLst/>
            </a:prstTxWarp>
            <a:spAutoFit/>
          </a:bodyPr>
          <a:lstStyle/>
          <a:p>
            <a:pPr algn="l" defTabSz="346075">
              <a:buClr>
                <a:schemeClr val="bg2"/>
              </a:buClr>
              <a:buFont typeface="Wingdings" charset="2"/>
              <a:buChar char="Ä"/>
              <a:defRPr/>
            </a:pPr>
            <a:r>
              <a:rPr lang="it-IT" sz="1800" i="1" dirty="0">
                <a:solidFill>
                  <a:srgbClr val="000099"/>
                </a:solidFill>
                <a:latin typeface="Arial" charset="0"/>
              </a:rPr>
              <a:t> I Modelli sono strumenti pratici che permettono di verificare</a:t>
            </a:r>
          </a:p>
          <a:p>
            <a:pPr algn="l" defTabSz="346075">
              <a:buClr>
                <a:schemeClr val="bg2"/>
              </a:buClr>
              <a:buFontTx/>
              <a:buNone/>
              <a:defRPr/>
            </a:pPr>
            <a:r>
              <a:rPr lang="it-IT" sz="1800" i="1" dirty="0">
                <a:solidFill>
                  <a:srgbClr val="000099"/>
                </a:solidFill>
                <a:latin typeface="Arial" charset="0"/>
              </a:rPr>
              <a:t>     l’organizzazione a fronte di criteri largamente condivisi</a:t>
            </a:r>
          </a:p>
          <a:p>
            <a:pPr algn="l" defTabSz="346075">
              <a:buClr>
                <a:schemeClr val="bg2"/>
              </a:buClr>
              <a:buFontTx/>
              <a:buNone/>
              <a:defRPr/>
            </a:pPr>
            <a:endParaRPr lang="it-IT" sz="600" i="1" dirty="0">
              <a:solidFill>
                <a:srgbClr val="000099"/>
              </a:solidFill>
              <a:latin typeface="Arial" charset="0"/>
            </a:endParaRPr>
          </a:p>
          <a:p>
            <a:pPr algn="l" defTabSz="346075">
              <a:buClr>
                <a:schemeClr val="bg2"/>
              </a:buClr>
              <a:buFont typeface="Wingdings" charset="2"/>
              <a:buChar char="Ä"/>
              <a:defRPr/>
            </a:pPr>
            <a:r>
              <a:rPr lang="it-IT" sz="1800" i="1" dirty="0">
                <a:solidFill>
                  <a:srgbClr val="000099"/>
                </a:solidFill>
                <a:latin typeface="Arial" charset="0"/>
              </a:rPr>
              <a:t> Forniscono una visione olistica dell’organizzazione, permettendo di</a:t>
            </a:r>
          </a:p>
          <a:p>
            <a:pPr algn="l" defTabSz="346075">
              <a:buClr>
                <a:schemeClr val="bg2"/>
              </a:buClr>
              <a:buFont typeface="Wingdings" charset="2"/>
              <a:buNone/>
              <a:defRPr/>
            </a:pPr>
            <a:r>
              <a:rPr lang="it-IT" sz="1800" i="1" dirty="0">
                <a:solidFill>
                  <a:srgbClr val="000099"/>
                </a:solidFill>
                <a:latin typeface="Arial" charset="0"/>
              </a:rPr>
              <a:t>    individuare  i punti forti e le aree da migliorare</a:t>
            </a:r>
          </a:p>
          <a:p>
            <a:pPr algn="l" defTabSz="346075">
              <a:buClr>
                <a:schemeClr val="bg2"/>
              </a:buClr>
              <a:buFont typeface="Wingdings" charset="2"/>
              <a:buNone/>
              <a:defRPr/>
            </a:pPr>
            <a:endParaRPr lang="it-IT" sz="600" i="1" dirty="0">
              <a:solidFill>
                <a:srgbClr val="000099"/>
              </a:solidFill>
              <a:latin typeface="Arial" charset="0"/>
            </a:endParaRPr>
          </a:p>
          <a:p>
            <a:pPr algn="l" defTabSz="346075">
              <a:buClr>
                <a:schemeClr val="bg2"/>
              </a:buClr>
              <a:buFont typeface="Wingdings" charset="2"/>
              <a:buChar char="Ä"/>
              <a:defRPr/>
            </a:pPr>
            <a:r>
              <a:rPr lang="it-IT" sz="1800" i="1" dirty="0">
                <a:solidFill>
                  <a:srgbClr val="000099"/>
                </a:solidFill>
                <a:latin typeface="Arial" charset="0"/>
              </a:rPr>
              <a:t> Permettono di correlare ciò che l’organizzazione fa (i “fattori</a:t>
            </a:r>
          </a:p>
          <a:p>
            <a:pPr algn="l" defTabSz="346075">
              <a:buClr>
                <a:schemeClr val="bg2"/>
              </a:buClr>
              <a:buFontTx/>
              <a:buNone/>
              <a:defRPr/>
            </a:pPr>
            <a:r>
              <a:rPr lang="it-IT" sz="1800" i="1" dirty="0">
                <a:solidFill>
                  <a:srgbClr val="000099"/>
                </a:solidFill>
                <a:latin typeface="Arial" charset="0"/>
              </a:rPr>
              <a:t>    abilitanti”) con i risultati </a:t>
            </a:r>
          </a:p>
          <a:p>
            <a:pPr algn="l" defTabSz="346075">
              <a:buClr>
                <a:schemeClr val="bg2"/>
              </a:buClr>
              <a:buFontTx/>
              <a:buNone/>
              <a:defRPr/>
            </a:pPr>
            <a:endParaRPr lang="it-IT" sz="600" i="1" dirty="0">
              <a:solidFill>
                <a:srgbClr val="000099"/>
              </a:solidFill>
              <a:latin typeface="Arial" charset="0"/>
            </a:endParaRPr>
          </a:p>
          <a:p>
            <a:pPr algn="l" defTabSz="346075">
              <a:buClr>
                <a:schemeClr val="bg2"/>
              </a:buClr>
              <a:buFont typeface="Wingdings" charset="2"/>
              <a:buChar char="Ä"/>
              <a:defRPr/>
            </a:pPr>
            <a:r>
              <a:rPr lang="it-IT" sz="1800" i="1" dirty="0">
                <a:solidFill>
                  <a:srgbClr val="000099"/>
                </a:solidFill>
                <a:latin typeface="Arial" charset="0"/>
              </a:rPr>
              <a:t> Sono in grado di misurare la posizione dell’organizzazione sul cammino</a:t>
            </a:r>
          </a:p>
          <a:p>
            <a:pPr algn="l" defTabSz="346075">
              <a:buClr>
                <a:schemeClr val="bg2"/>
              </a:buClr>
              <a:buFont typeface="Wingdings" charset="2"/>
              <a:buNone/>
              <a:defRPr/>
            </a:pPr>
            <a:r>
              <a:rPr lang="it-IT" sz="1800" i="1" dirty="0">
                <a:solidFill>
                  <a:srgbClr val="000099"/>
                </a:solidFill>
                <a:latin typeface="Arial" charset="0"/>
              </a:rPr>
              <a:t>    verso l’eccellenza ed i progressi ottenuti</a:t>
            </a:r>
          </a:p>
          <a:p>
            <a:pPr algn="l" defTabSz="346075">
              <a:buClr>
                <a:schemeClr val="bg2"/>
              </a:buClr>
              <a:buFont typeface="Wingdings" charset="2"/>
              <a:buNone/>
              <a:defRPr/>
            </a:pPr>
            <a:endParaRPr lang="it-IT" sz="600" i="1" dirty="0">
              <a:solidFill>
                <a:srgbClr val="000099"/>
              </a:solidFill>
              <a:latin typeface="Arial" charset="0"/>
            </a:endParaRPr>
          </a:p>
          <a:p>
            <a:pPr algn="l" defTabSz="346075">
              <a:buClr>
                <a:schemeClr val="bg2"/>
              </a:buClr>
              <a:buFont typeface="Wingdings" charset="2"/>
              <a:buChar char="Ä"/>
              <a:defRPr/>
            </a:pPr>
            <a:r>
              <a:rPr lang="it-IT" sz="1800" i="1" dirty="0">
                <a:solidFill>
                  <a:srgbClr val="000099"/>
                </a:solidFill>
                <a:latin typeface="Arial" charset="0"/>
              </a:rPr>
              <a:t> Permettono di confrontarsi con le organizzazioni migliori</a:t>
            </a:r>
          </a:p>
          <a:p>
            <a:pPr algn="l" defTabSz="346075">
              <a:buClr>
                <a:schemeClr val="bg2"/>
              </a:buClr>
              <a:buFont typeface="Wingdings" charset="2"/>
              <a:buNone/>
              <a:defRPr/>
            </a:pPr>
            <a:endParaRPr lang="it-IT" sz="600" i="1" dirty="0">
              <a:solidFill>
                <a:srgbClr val="000099"/>
              </a:solidFill>
              <a:latin typeface="Arial" charset="0"/>
            </a:endParaRPr>
          </a:p>
          <a:p>
            <a:pPr algn="l" defTabSz="346075">
              <a:buClr>
                <a:schemeClr val="bg2"/>
              </a:buClr>
              <a:buFont typeface="Wingdings" charset="2"/>
              <a:buChar char="Ä"/>
              <a:defRPr/>
            </a:pPr>
            <a:r>
              <a:rPr lang="it-IT" sz="1800" i="1" dirty="0">
                <a:solidFill>
                  <a:srgbClr val="000099"/>
                </a:solidFill>
                <a:latin typeface="Arial" charset="0"/>
              </a:rPr>
              <a:t> Permettono di focalizzare progetti ed iniziative di miglioramento</a:t>
            </a:r>
          </a:p>
          <a:p>
            <a:pPr algn="l" defTabSz="346075">
              <a:buClr>
                <a:schemeClr val="bg2"/>
              </a:buClr>
              <a:buFontTx/>
              <a:buNone/>
              <a:defRPr/>
            </a:pPr>
            <a:r>
              <a:rPr lang="it-IT" sz="1800" i="1" dirty="0">
                <a:solidFill>
                  <a:srgbClr val="000099"/>
                </a:solidFill>
                <a:latin typeface="Arial" charset="0"/>
              </a:rPr>
              <a:t>    sulle priorità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-27384"/>
            <a:ext cx="8229600" cy="714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/>
            <a:r>
              <a:rPr lang="it-IT" sz="2800" b="1" dirty="0">
                <a:solidFill>
                  <a:srgbClr val="A50021"/>
                </a:solidFill>
                <a:ea typeface="Arial" charset="0"/>
                <a:cs typeface="Arial" charset="0"/>
              </a:rPr>
              <a:t>L’esigenza di un Modello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Connettore 1 61"/>
          <p:cNvCxnSpPr/>
          <p:nvPr/>
        </p:nvCxnSpPr>
        <p:spPr bwMode="auto">
          <a:xfrm rot="16200000" flipH="1" flipV="1">
            <a:off x="1524794" y="-19844"/>
            <a:ext cx="19050" cy="3068638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Triangolo isoscele 62"/>
          <p:cNvSpPr/>
          <p:nvPr/>
        </p:nvSpPr>
        <p:spPr bwMode="auto">
          <a:xfrm>
            <a:off x="1003287" y="1513712"/>
            <a:ext cx="4148482" cy="4530120"/>
          </a:xfrm>
          <a:prstGeom prst="triangle">
            <a:avLst/>
          </a:prstGeom>
          <a:solidFill>
            <a:schemeClr val="bg2">
              <a:lumMod val="40000"/>
              <a:lumOff val="60000"/>
            </a:schemeClr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lIns="91429" tIns="45715" rIns="91429" bIns="45715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endParaRPr lang="it-IT">
              <a:solidFill>
                <a:srgbClr val="595959"/>
              </a:solidFill>
            </a:endParaRPr>
          </a:p>
          <a:p>
            <a:pPr eaLnBrk="0" hangingPunct="0">
              <a:spcBef>
                <a:spcPct val="50000"/>
              </a:spcBef>
              <a:buFontTx/>
              <a:buNone/>
              <a:defRPr/>
            </a:pPr>
            <a:endParaRPr lang="it-IT">
              <a:solidFill>
                <a:srgbClr val="595959"/>
              </a:solidFill>
            </a:endParaRPr>
          </a:p>
          <a:p>
            <a:pPr eaLnBrk="0" hangingPunct="0">
              <a:spcBef>
                <a:spcPct val="50000"/>
              </a:spcBef>
              <a:buFontTx/>
              <a:buNone/>
              <a:defRPr/>
            </a:pPr>
            <a:endParaRPr lang="it-IT" sz="1600" b="1">
              <a:solidFill>
                <a:srgbClr val="59595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it-IT" sz="1600" b="1">
                <a:solidFill>
                  <a:srgbClr val="40404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SISTEMA</a:t>
            </a:r>
          </a:p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it-IT" sz="1600" b="1">
                <a:solidFill>
                  <a:srgbClr val="40404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QUALITA</a:t>
            </a:r>
            <a:r>
              <a:rPr lang="it-IT" sz="1600" b="1">
                <a:solidFill>
                  <a:srgbClr val="59595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</a:p>
        </p:txBody>
      </p:sp>
      <p:sp>
        <p:nvSpPr>
          <p:cNvPr id="64" name="Triangolo isoscele 63"/>
          <p:cNvSpPr/>
          <p:nvPr/>
        </p:nvSpPr>
        <p:spPr bwMode="auto">
          <a:xfrm>
            <a:off x="1480468" y="1504240"/>
            <a:ext cx="3165833" cy="3441870"/>
          </a:xfrm>
          <a:prstGeom prst="triangle">
            <a:avLst/>
          </a:prstGeom>
          <a:solidFill>
            <a:srgbClr val="99FF99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lIns="0" tIns="45715" rIns="0" bIns="45715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endParaRPr lang="it-IT" sz="1600"/>
          </a:p>
          <a:p>
            <a:pPr eaLnBrk="0" hangingPunct="0">
              <a:spcBef>
                <a:spcPct val="50000"/>
              </a:spcBef>
              <a:buFontTx/>
              <a:buNone/>
              <a:defRPr/>
            </a:pPr>
            <a:endParaRPr lang="it-IT" sz="1600"/>
          </a:p>
        </p:txBody>
      </p:sp>
      <p:sp>
        <p:nvSpPr>
          <p:cNvPr id="65" name="Triangolo isoscele 64"/>
          <p:cNvSpPr/>
          <p:nvPr/>
        </p:nvSpPr>
        <p:spPr bwMode="auto">
          <a:xfrm>
            <a:off x="2011474" y="1504241"/>
            <a:ext cx="2115365" cy="2301193"/>
          </a:xfrm>
          <a:prstGeom prst="triangle">
            <a:avLst/>
          </a:prstGeom>
          <a:solidFill>
            <a:srgbClr val="93DBFF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lIns="91429" tIns="45715" rIns="91429" bIns="45715"/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endParaRPr lang="it-IT" dirty="0">
              <a:latin typeface="Arial Black" pitchFamily="34" charset="0"/>
            </a:endParaRPr>
          </a:p>
        </p:txBody>
      </p:sp>
      <p:sp>
        <p:nvSpPr>
          <p:cNvPr id="66" name="CasellaDiTesto 65"/>
          <p:cNvSpPr txBox="1"/>
          <p:nvPr/>
        </p:nvSpPr>
        <p:spPr>
          <a:xfrm rot="20142857">
            <a:off x="4800600" y="4506913"/>
            <a:ext cx="1949450" cy="1130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lIns="91429" tIns="45715" rIns="91429" bIns="45715">
            <a:prstTxWarp prst="textNoShape">
              <a:avLst/>
            </a:prstTxWarp>
            <a:spAutoFit/>
          </a:bodyPr>
          <a:lstStyle/>
          <a:p>
            <a:pPr algn="l" defTabSz="766763">
              <a:spcBef>
                <a:spcPts val="175"/>
              </a:spcBef>
              <a:buClr>
                <a:schemeClr val="tx1"/>
              </a:buClr>
              <a:buFontTx/>
              <a:buNone/>
              <a:defRPr/>
            </a:pPr>
            <a:r>
              <a:rPr lang="it-IT" sz="1000" b="1">
                <a:solidFill>
                  <a:srgbClr val="262626"/>
                </a:solidFill>
                <a:latin typeface="Arial" charset="0"/>
              </a:rPr>
              <a:t>Responsabilità direzione</a:t>
            </a:r>
          </a:p>
          <a:p>
            <a:pPr algn="l" defTabSz="766763">
              <a:spcBef>
                <a:spcPts val="175"/>
              </a:spcBef>
              <a:buClr>
                <a:schemeClr val="tx1"/>
              </a:buClr>
              <a:buFontTx/>
              <a:buNone/>
              <a:defRPr/>
            </a:pPr>
            <a:r>
              <a:rPr lang="it-IT" sz="1000" b="1">
                <a:solidFill>
                  <a:srgbClr val="262626"/>
                </a:solidFill>
                <a:latin typeface="Arial" charset="0"/>
              </a:rPr>
              <a:t> Sistema qualità </a:t>
            </a:r>
          </a:p>
          <a:p>
            <a:pPr algn="l" defTabSz="766763">
              <a:spcBef>
                <a:spcPts val="175"/>
              </a:spcBef>
              <a:buClr>
                <a:schemeClr val="tx1"/>
              </a:buClr>
              <a:buFontTx/>
              <a:buNone/>
              <a:defRPr/>
            </a:pPr>
            <a:r>
              <a:rPr lang="it-IT" sz="1000" b="1">
                <a:solidFill>
                  <a:srgbClr val="262626"/>
                </a:solidFill>
                <a:latin typeface="Arial" charset="0"/>
              </a:rPr>
              <a:t> Procedure</a:t>
            </a:r>
          </a:p>
          <a:p>
            <a:pPr algn="l" defTabSz="766763">
              <a:spcBef>
                <a:spcPts val="175"/>
              </a:spcBef>
              <a:buClr>
                <a:schemeClr val="tx1"/>
              </a:buClr>
              <a:buFontTx/>
              <a:buNone/>
              <a:defRPr/>
            </a:pPr>
            <a:r>
              <a:rPr lang="it-IT" sz="1000" b="1">
                <a:solidFill>
                  <a:srgbClr val="262626"/>
                </a:solidFill>
                <a:latin typeface="Arial" charset="0"/>
              </a:rPr>
              <a:t> Prove, controlli,   collaudi</a:t>
            </a:r>
          </a:p>
          <a:p>
            <a:pPr algn="l" defTabSz="766763">
              <a:spcBef>
                <a:spcPts val="175"/>
              </a:spcBef>
              <a:buClr>
                <a:schemeClr val="tx1"/>
              </a:buClr>
              <a:buFontTx/>
              <a:buNone/>
              <a:defRPr/>
            </a:pPr>
            <a:r>
              <a:rPr lang="it-IT" sz="1000" b="1">
                <a:solidFill>
                  <a:srgbClr val="262626"/>
                </a:solidFill>
                <a:latin typeface="Arial" charset="0"/>
              </a:rPr>
              <a:t> Azioni corrett. e preventive</a:t>
            </a:r>
          </a:p>
          <a:p>
            <a:pPr algn="l" defTabSz="766763">
              <a:spcBef>
                <a:spcPts val="175"/>
              </a:spcBef>
              <a:buClr>
                <a:schemeClr val="tx1"/>
              </a:buClr>
              <a:buFontTx/>
              <a:buNone/>
              <a:defRPr/>
            </a:pPr>
            <a:r>
              <a:rPr lang="it-IT" sz="1000" b="1">
                <a:solidFill>
                  <a:srgbClr val="262626"/>
                </a:solidFill>
                <a:latin typeface="Arial" charset="0"/>
              </a:rPr>
              <a:t>Misure, analisi</a:t>
            </a:r>
            <a:endParaRPr lang="it-IT" sz="1000">
              <a:solidFill>
                <a:srgbClr val="262626"/>
              </a:solidFill>
            </a:endParaRPr>
          </a:p>
        </p:txBody>
      </p:sp>
      <p:sp>
        <p:nvSpPr>
          <p:cNvPr id="67" name="CasellaDiTesto 66"/>
          <p:cNvSpPr txBox="1"/>
          <p:nvPr/>
        </p:nvSpPr>
        <p:spPr>
          <a:xfrm rot="20157536">
            <a:off x="4298950" y="3333750"/>
            <a:ext cx="1947863" cy="1273175"/>
          </a:xfrm>
          <a:prstGeom prst="rect">
            <a:avLst/>
          </a:prstGeom>
          <a:solidFill>
            <a:srgbClr val="99FF99"/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lIns="91429" tIns="45715" rIns="91429" bIns="45715">
            <a:prstTxWarp prst="textNoShape">
              <a:avLst/>
            </a:prstTxWarp>
            <a:spAutoFit/>
          </a:bodyPr>
          <a:lstStyle/>
          <a:p>
            <a:pPr algn="l" defTabSz="766763">
              <a:spcAft>
                <a:spcPts val="400"/>
              </a:spcAft>
              <a:buClr>
                <a:srgbClr val="003366"/>
              </a:buClr>
              <a:buFontTx/>
              <a:buNone/>
              <a:defRPr/>
            </a:pPr>
            <a:r>
              <a:rPr lang="it-IT" sz="1000" b="1">
                <a:solidFill>
                  <a:srgbClr val="262626"/>
                </a:solidFill>
                <a:latin typeface="Arial" charset="0"/>
              </a:rPr>
              <a:t>Responsabilità del vertice</a:t>
            </a:r>
          </a:p>
          <a:p>
            <a:pPr algn="l" defTabSz="766763">
              <a:spcAft>
                <a:spcPts val="400"/>
              </a:spcAft>
              <a:buClr>
                <a:srgbClr val="003366"/>
              </a:buClr>
              <a:buFontTx/>
              <a:buNone/>
              <a:defRPr/>
            </a:pPr>
            <a:r>
              <a:rPr lang="it-IT" sz="1000" b="1">
                <a:solidFill>
                  <a:srgbClr val="262626"/>
                </a:solidFill>
                <a:latin typeface="Arial" charset="0"/>
              </a:rPr>
              <a:t> Sistema di qualità </a:t>
            </a:r>
          </a:p>
          <a:p>
            <a:pPr algn="l" defTabSz="766763">
              <a:spcAft>
                <a:spcPts val="400"/>
              </a:spcAft>
              <a:buClr>
                <a:srgbClr val="003366"/>
              </a:buClr>
              <a:buFontTx/>
              <a:buNone/>
              <a:defRPr/>
            </a:pPr>
            <a:r>
              <a:rPr lang="it-IT" sz="10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it-IT" sz="1000" b="1">
                <a:solidFill>
                  <a:srgbClr val="008000"/>
                </a:solidFill>
                <a:latin typeface="Arial" charset="0"/>
              </a:rPr>
              <a:t>Attenzione al    cliente </a:t>
            </a:r>
          </a:p>
          <a:p>
            <a:pPr algn="l" defTabSz="766763">
              <a:spcAft>
                <a:spcPts val="400"/>
              </a:spcAft>
              <a:buClr>
                <a:srgbClr val="003366"/>
              </a:buClr>
              <a:buFontTx/>
              <a:buNone/>
              <a:defRPr/>
            </a:pPr>
            <a:r>
              <a:rPr lang="it-IT" sz="1000" b="1">
                <a:solidFill>
                  <a:srgbClr val="008000"/>
                </a:solidFill>
                <a:latin typeface="Arial" charset="0"/>
              </a:rPr>
              <a:t> Processi </a:t>
            </a:r>
          </a:p>
          <a:p>
            <a:pPr algn="l" defTabSz="766763">
              <a:spcAft>
                <a:spcPts val="400"/>
              </a:spcAft>
              <a:buClr>
                <a:srgbClr val="003366"/>
              </a:buClr>
              <a:buFontTx/>
              <a:buNone/>
              <a:defRPr/>
            </a:pPr>
            <a:r>
              <a:rPr lang="it-IT" sz="1000" b="1">
                <a:solidFill>
                  <a:srgbClr val="008000"/>
                </a:solidFill>
                <a:latin typeface="Arial" charset="0"/>
              </a:rPr>
              <a:t> Risorse</a:t>
            </a:r>
          </a:p>
          <a:p>
            <a:pPr algn="l" defTabSz="766763">
              <a:spcAft>
                <a:spcPts val="400"/>
              </a:spcAft>
              <a:buClr>
                <a:srgbClr val="003366"/>
              </a:buClr>
              <a:buFontTx/>
              <a:buNone/>
              <a:defRPr/>
            </a:pPr>
            <a:r>
              <a:rPr lang="it-IT" sz="1000" b="1">
                <a:solidFill>
                  <a:srgbClr val="008000"/>
                </a:solidFill>
                <a:latin typeface="Arial" charset="0"/>
              </a:rPr>
              <a:t>  Miglioramento   continuo</a:t>
            </a:r>
            <a:endParaRPr lang="it-IT" sz="1000">
              <a:solidFill>
                <a:srgbClr val="008000"/>
              </a:solidFill>
            </a:endParaRPr>
          </a:p>
        </p:txBody>
      </p:sp>
      <p:sp>
        <p:nvSpPr>
          <p:cNvPr id="68" name="CasellaDiTesto 67"/>
          <p:cNvSpPr txBox="1"/>
          <p:nvPr/>
        </p:nvSpPr>
        <p:spPr>
          <a:xfrm rot="20157536">
            <a:off x="3502025" y="1006475"/>
            <a:ext cx="1933575" cy="2452688"/>
          </a:xfrm>
          <a:prstGeom prst="rect">
            <a:avLst/>
          </a:prstGeom>
          <a:solidFill>
            <a:srgbClr val="93DBFF"/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lIns="91429" tIns="45715" rIns="91429" bIns="45715">
            <a:prstTxWarp prst="textNoShape">
              <a:avLst/>
            </a:prstTxWarp>
            <a:spAutoFit/>
          </a:bodyPr>
          <a:lstStyle/>
          <a:p>
            <a:pPr algn="l" defTabSz="766763">
              <a:lnSpc>
                <a:spcPts val="1088"/>
              </a:lnSpc>
              <a:buClr>
                <a:schemeClr val="tx1"/>
              </a:buClr>
              <a:buFontTx/>
              <a:buNone/>
              <a:defRPr/>
            </a:pPr>
            <a:r>
              <a:rPr lang="it-IT" sz="1000" b="1">
                <a:solidFill>
                  <a:srgbClr val="595959"/>
                </a:solidFill>
                <a:latin typeface="Arial" charset="0"/>
              </a:rPr>
              <a:t>Leadership</a:t>
            </a:r>
          </a:p>
          <a:p>
            <a:pPr algn="l" defTabSz="766763">
              <a:lnSpc>
                <a:spcPts val="1088"/>
              </a:lnSpc>
              <a:buClr>
                <a:schemeClr val="tx1"/>
              </a:buClr>
              <a:buFontTx/>
              <a:buNone/>
              <a:defRPr/>
            </a:pPr>
            <a:r>
              <a:rPr lang="it-IT" sz="1000" b="1">
                <a:solidFill>
                  <a:srgbClr val="0000AC"/>
                </a:solidFill>
                <a:latin typeface="Arial" charset="0"/>
              </a:rPr>
              <a:t> Politiche e Strategie </a:t>
            </a:r>
          </a:p>
          <a:p>
            <a:pPr algn="l" defTabSz="766763">
              <a:lnSpc>
                <a:spcPts val="1088"/>
              </a:lnSpc>
              <a:buClr>
                <a:schemeClr val="tx1"/>
              </a:buClr>
              <a:buFontTx/>
              <a:buNone/>
              <a:defRPr/>
            </a:pPr>
            <a:r>
              <a:rPr lang="it-IT" sz="1000" b="1">
                <a:solidFill>
                  <a:schemeClr val="hlink"/>
                </a:solidFill>
                <a:latin typeface="Arial" charset="0"/>
              </a:rPr>
              <a:t> </a:t>
            </a:r>
            <a:r>
              <a:rPr lang="it-IT" sz="1000" b="1">
                <a:solidFill>
                  <a:srgbClr val="002060"/>
                </a:solidFill>
                <a:latin typeface="Arial" charset="0"/>
              </a:rPr>
              <a:t>Sviluppo e Motivazione Persone</a:t>
            </a:r>
          </a:p>
          <a:p>
            <a:pPr algn="l" defTabSz="766763">
              <a:lnSpc>
                <a:spcPts val="1088"/>
              </a:lnSpc>
              <a:buClr>
                <a:schemeClr val="tx1"/>
              </a:buClr>
              <a:buFontTx/>
              <a:buNone/>
              <a:defRPr/>
            </a:pPr>
            <a:r>
              <a:rPr lang="it-IT" sz="1000" b="1">
                <a:solidFill>
                  <a:srgbClr val="002060"/>
                </a:solidFill>
                <a:latin typeface="Arial" charset="0"/>
              </a:rPr>
              <a:t> Risorse</a:t>
            </a:r>
          </a:p>
          <a:p>
            <a:pPr algn="l" defTabSz="766763">
              <a:lnSpc>
                <a:spcPts val="1088"/>
              </a:lnSpc>
              <a:buClr>
                <a:schemeClr val="tx1"/>
              </a:buClr>
              <a:buFontTx/>
              <a:buNone/>
              <a:defRPr/>
            </a:pPr>
            <a:r>
              <a:rPr lang="it-IT" sz="1000" b="1">
                <a:solidFill>
                  <a:srgbClr val="806800"/>
                </a:solidFill>
                <a:latin typeface="Arial" charset="0"/>
              </a:rPr>
              <a:t> </a:t>
            </a:r>
            <a:r>
              <a:rPr lang="it-IT" sz="1000" b="1">
                <a:solidFill>
                  <a:srgbClr val="262626"/>
                </a:solidFill>
                <a:latin typeface="Arial" charset="0"/>
              </a:rPr>
              <a:t>Sistema Qualità</a:t>
            </a:r>
          </a:p>
          <a:p>
            <a:pPr algn="l" defTabSz="766763">
              <a:lnSpc>
                <a:spcPts val="1088"/>
              </a:lnSpc>
              <a:buClr>
                <a:schemeClr val="tx1"/>
              </a:buClr>
              <a:buFontTx/>
              <a:buNone/>
              <a:defRPr/>
            </a:pPr>
            <a:r>
              <a:rPr lang="it-IT" sz="1000" b="1">
                <a:solidFill>
                  <a:srgbClr val="806800"/>
                </a:solidFill>
                <a:latin typeface="Arial" charset="0"/>
              </a:rPr>
              <a:t> </a:t>
            </a:r>
            <a:r>
              <a:rPr lang="it-IT" sz="1000" b="1">
                <a:solidFill>
                  <a:srgbClr val="595959"/>
                </a:solidFill>
                <a:latin typeface="Arial" charset="0"/>
              </a:rPr>
              <a:t>Processi</a:t>
            </a:r>
          </a:p>
          <a:p>
            <a:pPr algn="l" defTabSz="766763">
              <a:lnSpc>
                <a:spcPts val="1088"/>
              </a:lnSpc>
              <a:buClr>
                <a:schemeClr val="tx1"/>
              </a:buClr>
              <a:buFontTx/>
              <a:buNone/>
              <a:defRPr/>
            </a:pPr>
            <a:r>
              <a:rPr lang="it-IT" sz="10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it-IT" sz="1000" b="1">
                <a:solidFill>
                  <a:srgbClr val="0000AC"/>
                </a:solidFill>
                <a:latin typeface="Arial" charset="0"/>
              </a:rPr>
              <a:t>Apprendimento e Ricerca Prassi Migliori</a:t>
            </a:r>
          </a:p>
          <a:p>
            <a:pPr algn="l" defTabSz="766763">
              <a:lnSpc>
                <a:spcPts val="1088"/>
              </a:lnSpc>
              <a:buClr>
                <a:schemeClr val="tx1"/>
              </a:buClr>
              <a:buFontTx/>
              <a:buNone/>
              <a:defRPr/>
            </a:pPr>
            <a:r>
              <a:rPr lang="it-IT" sz="1000" b="1">
                <a:solidFill>
                  <a:srgbClr val="806800"/>
                </a:solidFill>
                <a:latin typeface="Arial" charset="0"/>
              </a:rPr>
              <a:t> </a:t>
            </a:r>
            <a:r>
              <a:rPr lang="it-IT" sz="1000" b="1">
                <a:solidFill>
                  <a:srgbClr val="008000"/>
                </a:solidFill>
                <a:latin typeface="Arial" charset="0"/>
              </a:rPr>
              <a:t>Miglioramento Continuo</a:t>
            </a:r>
          </a:p>
          <a:p>
            <a:pPr algn="l" defTabSz="766763">
              <a:lnSpc>
                <a:spcPts val="1088"/>
              </a:lnSpc>
              <a:buClr>
                <a:schemeClr val="tx1"/>
              </a:buClr>
              <a:buFontTx/>
              <a:buNone/>
              <a:defRPr/>
            </a:pPr>
            <a:r>
              <a:rPr lang="it-IT" sz="10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it-IT" sz="1000" b="1">
                <a:solidFill>
                  <a:srgbClr val="0000AC"/>
                </a:solidFill>
                <a:latin typeface="Arial" charset="0"/>
              </a:rPr>
              <a:t>Obiettivi Sfidanti</a:t>
            </a:r>
          </a:p>
          <a:p>
            <a:pPr algn="l" defTabSz="766763">
              <a:lnSpc>
                <a:spcPts val="1088"/>
              </a:lnSpc>
              <a:buClr>
                <a:schemeClr val="tx1"/>
              </a:buClr>
              <a:buFontTx/>
              <a:buNone/>
              <a:defRPr/>
            </a:pPr>
            <a:r>
              <a:rPr lang="it-IT" sz="1000" b="1">
                <a:solidFill>
                  <a:srgbClr val="0000AC"/>
                </a:solidFill>
                <a:latin typeface="Arial" charset="0"/>
              </a:rPr>
              <a:t> Risultati: Clienti, Personale  </a:t>
            </a:r>
          </a:p>
          <a:p>
            <a:pPr algn="l" defTabSz="766763">
              <a:lnSpc>
                <a:spcPts val="1088"/>
              </a:lnSpc>
              <a:buClr>
                <a:schemeClr val="tx1"/>
              </a:buClr>
              <a:buFontTx/>
              <a:buNone/>
              <a:defRPr/>
            </a:pPr>
            <a:r>
              <a:rPr lang="it-IT" sz="1000" b="1">
                <a:solidFill>
                  <a:srgbClr val="0000AC"/>
                </a:solidFill>
                <a:latin typeface="Arial" charset="0"/>
              </a:rPr>
              <a:t>   Impatto Società, Prodotti,</a:t>
            </a:r>
          </a:p>
          <a:p>
            <a:pPr algn="l" defTabSz="766763">
              <a:lnSpc>
                <a:spcPts val="1088"/>
              </a:lnSpc>
              <a:buClr>
                <a:schemeClr val="tx1"/>
              </a:buClr>
              <a:buFontTx/>
              <a:buNone/>
              <a:defRPr/>
            </a:pPr>
            <a:r>
              <a:rPr lang="it-IT" sz="1000" b="1">
                <a:solidFill>
                  <a:srgbClr val="0000AC"/>
                </a:solidFill>
                <a:latin typeface="Arial" charset="0"/>
              </a:rPr>
              <a:t>   Processi, Economia e </a:t>
            </a:r>
          </a:p>
          <a:p>
            <a:pPr algn="l" defTabSz="766763">
              <a:lnSpc>
                <a:spcPts val="1088"/>
              </a:lnSpc>
              <a:buClr>
                <a:schemeClr val="tx1"/>
              </a:buClr>
              <a:buFontTx/>
              <a:buNone/>
              <a:defRPr/>
            </a:pPr>
            <a:r>
              <a:rPr lang="it-IT" sz="1000" b="1">
                <a:solidFill>
                  <a:srgbClr val="0000AC"/>
                </a:solidFill>
                <a:latin typeface="Arial" charset="0"/>
              </a:rPr>
              <a:t>   Finanza</a:t>
            </a:r>
          </a:p>
          <a:p>
            <a:pPr algn="l" defTabSz="766763">
              <a:lnSpc>
                <a:spcPts val="1088"/>
              </a:lnSpc>
              <a:buClr>
                <a:schemeClr val="tx1"/>
              </a:buClr>
              <a:buFontTx/>
              <a:buNone/>
              <a:defRPr/>
            </a:pPr>
            <a:r>
              <a:rPr lang="it-IT" sz="1000" b="1">
                <a:solidFill>
                  <a:srgbClr val="0000AC"/>
                </a:solidFill>
                <a:latin typeface="Arial" charset="0"/>
              </a:rPr>
              <a:t> Confronto con</a:t>
            </a:r>
          </a:p>
          <a:p>
            <a:pPr algn="l" defTabSz="766763">
              <a:lnSpc>
                <a:spcPts val="1088"/>
              </a:lnSpc>
              <a:buClr>
                <a:schemeClr val="tx1"/>
              </a:buClr>
              <a:buFontTx/>
              <a:buNone/>
              <a:defRPr/>
            </a:pPr>
            <a:r>
              <a:rPr lang="it-IT" sz="1000" b="1">
                <a:solidFill>
                  <a:srgbClr val="0000AC"/>
                </a:solidFill>
                <a:latin typeface="Arial" charset="0"/>
              </a:rPr>
              <a:t>   Organizzazioni Leader</a:t>
            </a:r>
          </a:p>
        </p:txBody>
      </p:sp>
      <p:sp>
        <p:nvSpPr>
          <p:cNvPr id="69" name="Rettangolo 68"/>
          <p:cNvSpPr/>
          <p:nvPr/>
        </p:nvSpPr>
        <p:spPr>
          <a:xfrm>
            <a:off x="2000250" y="3968750"/>
            <a:ext cx="2214563" cy="823913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it-IT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PROCESSI E MIGLIORAMENTO CONTINUO</a:t>
            </a:r>
          </a:p>
        </p:txBody>
      </p:sp>
      <p:sp>
        <p:nvSpPr>
          <p:cNvPr id="70" name="CasellaDiTesto 69"/>
          <p:cNvSpPr txBox="1"/>
          <p:nvPr/>
        </p:nvSpPr>
        <p:spPr>
          <a:xfrm>
            <a:off x="1746250" y="3228975"/>
            <a:ext cx="2654300" cy="322263"/>
          </a:xfrm>
          <a:prstGeom prst="rect">
            <a:avLst/>
          </a:prstGeom>
          <a:noFill/>
        </p:spPr>
        <p:txBody>
          <a:bodyPr lIns="91429" tIns="45715" rIns="91429" bIns="45715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it-IT" sz="15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ECCELLENZA</a:t>
            </a:r>
          </a:p>
        </p:txBody>
      </p:sp>
      <p:sp>
        <p:nvSpPr>
          <p:cNvPr id="71" name="Rettangolo 14"/>
          <p:cNvSpPr>
            <a:spLocks noChangeArrowheads="1"/>
          </p:cNvSpPr>
          <p:nvPr/>
        </p:nvSpPr>
        <p:spPr bwMode="auto">
          <a:xfrm>
            <a:off x="285704" y="1915169"/>
            <a:ext cx="497818" cy="4003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>
            <a:innerShdw blurRad="355600">
              <a:prstClr val="black"/>
            </a:innerShdw>
          </a:effectLst>
        </p:spPr>
        <p:txBody>
          <a:bodyPr lIns="91429" tIns="45715" rIns="91429" bIns="45715"/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endParaRPr lang="it-IT">
              <a:latin typeface="Arial Black" pitchFamily="34" charset="0"/>
            </a:endParaRPr>
          </a:p>
        </p:txBody>
      </p:sp>
      <p:sp>
        <p:nvSpPr>
          <p:cNvPr id="72" name="Rettangolo 15"/>
          <p:cNvSpPr>
            <a:spLocks noChangeArrowheads="1"/>
          </p:cNvSpPr>
          <p:nvPr/>
        </p:nvSpPr>
        <p:spPr bwMode="auto">
          <a:xfrm>
            <a:off x="152954" y="1546192"/>
            <a:ext cx="763321" cy="39108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>
            <a:innerShdw blurRad="203200">
              <a:prstClr val="black"/>
            </a:innerShdw>
          </a:effectLst>
        </p:spPr>
        <p:txBody>
          <a:bodyPr lIns="91429" tIns="45715" rIns="91429" bIns="45715"/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endParaRPr lang="it-IT">
              <a:latin typeface="Arial Black" pitchFamily="34" charset="0"/>
            </a:endParaRPr>
          </a:p>
        </p:txBody>
      </p:sp>
      <p:cxnSp>
        <p:nvCxnSpPr>
          <p:cNvPr id="73" name="Connettore 1 72"/>
          <p:cNvCxnSpPr/>
          <p:nvPr/>
        </p:nvCxnSpPr>
        <p:spPr bwMode="auto">
          <a:xfrm rot="5400000">
            <a:off x="768351" y="4265612"/>
            <a:ext cx="31750" cy="1393825"/>
          </a:xfrm>
          <a:prstGeom prst="line">
            <a:avLst/>
          </a:prstGeom>
          <a:noFill/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65" name="Connettore 1 73"/>
          <p:cNvCxnSpPr>
            <a:cxnSpLocks noChangeShapeType="1"/>
          </p:cNvCxnSpPr>
          <p:nvPr/>
        </p:nvCxnSpPr>
        <p:spPr bwMode="auto">
          <a:xfrm rot="10800000" flipV="1">
            <a:off x="87313" y="3805238"/>
            <a:ext cx="1890712" cy="33337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</p:cxnSp>
      <p:sp>
        <p:nvSpPr>
          <p:cNvPr id="35866" name="Text Box 7"/>
          <p:cNvSpPr txBox="1">
            <a:spLocks noChangeArrowheads="1"/>
          </p:cNvSpPr>
          <p:nvPr/>
        </p:nvSpPr>
        <p:spPr bwMode="auto">
          <a:xfrm>
            <a:off x="5376863" y="1041400"/>
            <a:ext cx="3767137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  <a:spAutoFit/>
          </a:bodyPr>
          <a:lstStyle/>
          <a:p>
            <a:pPr algn="just" eaLnBrk="0" hangingPunct="0">
              <a:buFontTx/>
              <a:buNone/>
            </a:pPr>
            <a:r>
              <a:rPr lang="it-IT" sz="1700" b="1">
                <a:solidFill>
                  <a:srgbClr val="000066"/>
                </a:solidFill>
                <a:latin typeface="Arial" charset="0"/>
              </a:rPr>
              <a:t>In altri termini, l’applicazione  di un modello di Total Quality Mana-gement   è   il   modo  più  efficace    </a:t>
            </a:r>
          </a:p>
          <a:p>
            <a:pPr algn="just" eaLnBrk="0" hangingPunct="0">
              <a:buFontTx/>
              <a:buNone/>
            </a:pPr>
            <a:r>
              <a:rPr lang="it-IT" sz="1700" b="1">
                <a:solidFill>
                  <a:srgbClr val="000066"/>
                </a:solidFill>
                <a:latin typeface="Arial" charset="0"/>
              </a:rPr>
              <a:t> e   coerente    per   proseguire    il  </a:t>
            </a:r>
          </a:p>
          <a:p>
            <a:pPr algn="just" eaLnBrk="0" hangingPunct="0">
              <a:buFontTx/>
              <a:buNone/>
            </a:pPr>
            <a:r>
              <a:rPr lang="it-IT" sz="1700" b="1">
                <a:solidFill>
                  <a:srgbClr val="000066"/>
                </a:solidFill>
                <a:latin typeface="Arial" charset="0"/>
              </a:rPr>
              <a:t>   consolidamento  e  la   struttura-</a:t>
            </a:r>
          </a:p>
          <a:p>
            <a:pPr algn="just" eaLnBrk="0" hangingPunct="0">
              <a:buFontTx/>
              <a:buNone/>
            </a:pPr>
            <a:r>
              <a:rPr lang="it-IT" sz="1700" b="1">
                <a:solidFill>
                  <a:srgbClr val="000066"/>
                </a:solidFill>
                <a:latin typeface="Arial" charset="0"/>
              </a:rPr>
              <a:t>     zione,  nell’ottica   della   eccel-</a:t>
            </a:r>
          </a:p>
          <a:p>
            <a:pPr algn="just" eaLnBrk="0" hangingPunct="0">
              <a:buFontTx/>
              <a:buNone/>
            </a:pPr>
            <a:r>
              <a:rPr lang="it-IT" sz="1700" b="1">
                <a:solidFill>
                  <a:srgbClr val="000066"/>
                </a:solidFill>
                <a:latin typeface="Arial" charset="0"/>
              </a:rPr>
              <a:t>       lenza,   del   sistema  di  mana-</a:t>
            </a:r>
          </a:p>
          <a:p>
            <a:pPr algn="just" eaLnBrk="0" hangingPunct="0">
              <a:buFontTx/>
              <a:buNone/>
            </a:pPr>
            <a:r>
              <a:rPr lang="it-IT" sz="1700" b="1">
                <a:solidFill>
                  <a:srgbClr val="000066"/>
                </a:solidFill>
                <a:latin typeface="Arial" charset="0"/>
              </a:rPr>
              <a:t>         gement   per   le     organizza-</a:t>
            </a:r>
          </a:p>
          <a:p>
            <a:pPr algn="just" eaLnBrk="0" hangingPunct="0">
              <a:buFontTx/>
              <a:buNone/>
            </a:pPr>
            <a:r>
              <a:rPr lang="it-IT" sz="1700" b="1">
                <a:solidFill>
                  <a:srgbClr val="000066"/>
                </a:solidFill>
                <a:latin typeface="Arial" charset="0"/>
              </a:rPr>
              <a:t>           zioni  che   hanno   costruito </a:t>
            </a:r>
          </a:p>
          <a:p>
            <a:pPr algn="just" eaLnBrk="0" hangingPunct="0">
              <a:buFontTx/>
              <a:buNone/>
            </a:pPr>
            <a:r>
              <a:rPr lang="it-IT" sz="1700" b="1">
                <a:solidFill>
                  <a:srgbClr val="000066"/>
                </a:solidFill>
                <a:latin typeface="Arial" charset="0"/>
              </a:rPr>
              <a:t>             un   sistema  di     gestione </a:t>
            </a:r>
          </a:p>
          <a:p>
            <a:pPr algn="just" eaLnBrk="0" hangingPunct="0">
              <a:buFontTx/>
              <a:buNone/>
            </a:pPr>
            <a:r>
              <a:rPr lang="it-IT" sz="1700" b="1">
                <a:solidFill>
                  <a:srgbClr val="000066"/>
                </a:solidFill>
                <a:latin typeface="Arial" charset="0"/>
              </a:rPr>
              <a:t>               basato      sulle    Norme </a:t>
            </a:r>
          </a:p>
          <a:p>
            <a:pPr algn="just" eaLnBrk="0" hangingPunct="0">
              <a:buFontTx/>
              <a:buNone/>
            </a:pPr>
            <a:r>
              <a:rPr lang="it-IT" sz="1700" b="1">
                <a:solidFill>
                  <a:srgbClr val="000066"/>
                </a:solidFill>
                <a:latin typeface="Arial" charset="0"/>
              </a:rPr>
              <a:t>                  ISO 9000:2000  </a:t>
            </a:r>
            <a:r>
              <a:rPr lang="it-IT" sz="1600" b="1">
                <a:solidFill>
                  <a:srgbClr val="000066"/>
                </a:solidFill>
                <a:latin typeface="Arial" charset="0"/>
              </a:rPr>
              <a:t>(in  par-</a:t>
            </a:r>
          </a:p>
          <a:p>
            <a:pPr algn="just" eaLnBrk="0" hangingPunct="0">
              <a:buFontTx/>
              <a:buNone/>
            </a:pPr>
            <a:r>
              <a:rPr lang="it-IT" sz="1600" b="1">
                <a:solidFill>
                  <a:srgbClr val="000066"/>
                </a:solidFill>
                <a:latin typeface="Arial" charset="0"/>
              </a:rPr>
              <a:t>                     ticolare ISO9004:2000)</a:t>
            </a:r>
            <a:r>
              <a:rPr lang="it-IT" sz="1700" b="1">
                <a:solidFill>
                  <a:srgbClr val="000066"/>
                </a:solidFill>
                <a:latin typeface="Arial" charset="0"/>
              </a:rPr>
              <a:t>  </a:t>
            </a:r>
          </a:p>
          <a:p>
            <a:pPr algn="just" eaLnBrk="0" hangingPunct="0">
              <a:buFontTx/>
              <a:buNone/>
            </a:pPr>
            <a:endParaRPr lang="it-IT" sz="1700" b="1">
              <a:solidFill>
                <a:srgbClr val="000066"/>
              </a:solidFill>
              <a:latin typeface="Arial" charset="0"/>
            </a:endParaRPr>
          </a:p>
          <a:p>
            <a:pPr algn="just" eaLnBrk="0" hangingPunct="0">
              <a:buFontTx/>
              <a:buNone/>
            </a:pPr>
            <a:r>
              <a:rPr lang="it-IT" sz="1700" b="1">
                <a:solidFill>
                  <a:srgbClr val="000066"/>
                </a:solidFill>
                <a:latin typeface="Arial" charset="0"/>
              </a:rPr>
              <a:t>                        C’è una sostanziale</a:t>
            </a:r>
          </a:p>
          <a:p>
            <a:pPr algn="just" eaLnBrk="0" hangingPunct="0">
              <a:buFontTx/>
              <a:buNone/>
            </a:pPr>
            <a:r>
              <a:rPr lang="it-IT" sz="1700" b="1">
                <a:solidFill>
                  <a:srgbClr val="000066"/>
                </a:solidFill>
                <a:latin typeface="Arial" charset="0"/>
              </a:rPr>
              <a:t>                          coincidenza   tra   i</a:t>
            </a:r>
          </a:p>
          <a:p>
            <a:pPr algn="just" eaLnBrk="0" hangingPunct="0">
              <a:buFontTx/>
              <a:buNone/>
            </a:pPr>
            <a:r>
              <a:rPr lang="it-IT" sz="1700" b="1">
                <a:solidFill>
                  <a:srgbClr val="000066"/>
                </a:solidFill>
                <a:latin typeface="Arial" charset="0"/>
              </a:rPr>
              <a:t>                       concetti   fondamen-</a:t>
            </a:r>
          </a:p>
          <a:p>
            <a:pPr algn="just" eaLnBrk="0" hangingPunct="0">
              <a:buFontTx/>
              <a:buNone/>
            </a:pPr>
            <a:r>
              <a:rPr lang="it-IT" sz="1700" b="1">
                <a:solidFill>
                  <a:srgbClr val="000066"/>
                </a:solidFill>
                <a:latin typeface="Arial" charset="0"/>
              </a:rPr>
              <a:t>              tali  della  eccellenza  ed  i  </a:t>
            </a:r>
          </a:p>
          <a:p>
            <a:pPr algn="just" eaLnBrk="0" hangingPunct="0">
              <a:buFontTx/>
              <a:buNone/>
            </a:pPr>
            <a:r>
              <a:rPr lang="it-IT" sz="1700" b="1">
                <a:solidFill>
                  <a:srgbClr val="000066"/>
                </a:solidFill>
                <a:latin typeface="Arial" charset="0"/>
              </a:rPr>
              <a:t>   principi   di   gestione per la Qualità della ISO9004:2000</a:t>
            </a:r>
            <a:endParaRPr lang="en-US" sz="17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5" name="CasellaDiTesto 74"/>
          <p:cNvSpPr txBox="1"/>
          <p:nvPr/>
        </p:nvSpPr>
        <p:spPr>
          <a:xfrm>
            <a:off x="900113" y="2193925"/>
            <a:ext cx="1238250" cy="549275"/>
          </a:xfrm>
          <a:prstGeom prst="rect">
            <a:avLst/>
          </a:prstGeom>
          <a:solidFill>
            <a:schemeClr val="accent3">
              <a:alpha val="32000"/>
            </a:schemeClr>
          </a:solidFill>
        </p:spPr>
        <p:txBody>
          <a:bodyPr lIns="91429" tIns="45715" rIns="91429" bIns="45715">
            <a:prstTxWarp prst="textNoShape">
              <a:avLst/>
            </a:prstTxWarp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it-IT" sz="1400" b="1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500" b="1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MODELLI</a:t>
            </a:r>
          </a:p>
          <a:p>
            <a:pPr eaLnBrk="0" hangingPunct="0">
              <a:buFontTx/>
              <a:buNone/>
              <a:defRPr/>
            </a:pPr>
            <a:r>
              <a:rPr lang="it-IT" sz="1500" b="1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TQM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857250" y="1511300"/>
            <a:ext cx="1357313" cy="508000"/>
          </a:xfrm>
          <a:prstGeom prst="rect">
            <a:avLst/>
          </a:prstGeom>
          <a:solidFill>
            <a:schemeClr val="accent3">
              <a:alpha val="34000"/>
            </a:schemeClr>
          </a:solidFill>
        </p:spPr>
        <p:txBody>
          <a:bodyPr lIns="82487" tIns="41245" rIns="82487" bIns="41245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it-IT" sz="1400" b="1" dirty="0">
                <a:solidFill>
                  <a:srgbClr val="00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STRATEGIE   </a:t>
            </a:r>
          </a:p>
          <a:p>
            <a:pPr eaLnBrk="0" hangingPunct="0">
              <a:spcBef>
                <a:spcPts val="0"/>
              </a:spcBef>
              <a:buFontTx/>
              <a:buNone/>
              <a:defRPr/>
            </a:pPr>
            <a:r>
              <a:rPr lang="it-IT" sz="1400" b="1" dirty="0">
                <a:solidFill>
                  <a:srgbClr val="00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TQM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-12700" y="4229100"/>
            <a:ext cx="1655763" cy="311150"/>
          </a:xfrm>
          <a:prstGeom prst="rect">
            <a:avLst/>
          </a:prstGeom>
          <a:solidFill>
            <a:schemeClr val="accent3">
              <a:alpha val="34000"/>
            </a:schemeClr>
          </a:solidFill>
        </p:spPr>
        <p:txBody>
          <a:bodyPr lIns="82487" tIns="41245" rIns="82487" bIns="41245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it-IT" sz="15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ISO9000:2000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0" y="5095875"/>
            <a:ext cx="1357313" cy="752475"/>
          </a:xfrm>
          <a:prstGeom prst="rect">
            <a:avLst/>
          </a:prstGeom>
          <a:solidFill>
            <a:schemeClr val="accent3">
              <a:alpha val="35000"/>
            </a:schemeClr>
          </a:solidFill>
        </p:spPr>
        <p:txBody>
          <a:bodyPr lIns="82487" tIns="41245" rIns="82487" bIns="41245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ISO9000:94</a:t>
            </a:r>
          </a:p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REQUISITI </a:t>
            </a:r>
            <a:r>
              <a:rPr lang="it-IT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BASE</a:t>
            </a:r>
          </a:p>
        </p:txBody>
      </p:sp>
      <p:sp>
        <p:nvSpPr>
          <p:cNvPr id="35871" name="Rettangolo 76"/>
          <p:cNvSpPr>
            <a:spLocks noChangeArrowheads="1"/>
          </p:cNvSpPr>
          <p:nvPr/>
        </p:nvSpPr>
        <p:spPr bwMode="auto">
          <a:xfrm>
            <a:off x="2898775" y="116632"/>
            <a:ext cx="2774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prstTxWarp prst="textNoShape">
              <a:avLst/>
            </a:prstTxWarp>
            <a:spAutoFit/>
          </a:bodyPr>
          <a:lstStyle/>
          <a:p>
            <a:pPr marL="341313" indent="-341313">
              <a:spcBef>
                <a:spcPct val="20000"/>
              </a:spcBef>
              <a:buClr>
                <a:schemeClr val="folHlink"/>
              </a:buClr>
              <a:buSzPct val="60000"/>
              <a:buFontTx/>
              <a:buNone/>
            </a:pPr>
            <a:r>
              <a:rPr lang="it-IT" sz="2800" b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TQM e ISO9000</a:t>
            </a:r>
          </a:p>
        </p:txBody>
      </p:sp>
      <p:sp>
        <p:nvSpPr>
          <p:cNvPr id="21" name="Rettangolo 15"/>
          <p:cNvSpPr>
            <a:spLocks noChangeArrowheads="1"/>
          </p:cNvSpPr>
          <p:nvPr/>
        </p:nvSpPr>
        <p:spPr bwMode="auto">
          <a:xfrm>
            <a:off x="152954" y="5761034"/>
            <a:ext cx="763321" cy="39108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>
            <a:innerShdw blurRad="203200">
              <a:prstClr val="black"/>
            </a:innerShdw>
          </a:effectLst>
        </p:spPr>
        <p:txBody>
          <a:bodyPr lIns="91429" tIns="45715" rIns="91429" bIns="45715"/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endParaRPr lang="it-IT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684213" y="2900363"/>
            <a:ext cx="79248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it-IT" sz="3600" b="1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rPr>
              <a:t>IL CONCETTO DI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sz="3600" b="1">
                <a:solidFill>
                  <a:srgbClr val="A50021"/>
                </a:solidFill>
                <a:latin typeface="Arial" charset="0"/>
                <a:ea typeface="Times New Roman" charset="0"/>
                <a:cs typeface="Times New Roman" charset="0"/>
              </a:rPr>
              <a:t>ECCELLENZA SOSTENIBILE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900113" y="1676400"/>
            <a:ext cx="7704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it-IT" sz="2800" b="1">
                <a:solidFill>
                  <a:srgbClr val="000066"/>
                </a:solidFill>
                <a:latin typeface="Arial" charset="0"/>
                <a:ea typeface="Times New Roman" charset="0"/>
                <a:cs typeface="Times New Roman" charset="0"/>
              </a:rPr>
              <a:t>IL MODELLO CAF NELLA PPAA</a:t>
            </a:r>
            <a:r>
              <a:rPr lang="it-IT" sz="2800" b="1">
                <a:solidFill>
                  <a:srgbClr val="0000CC"/>
                </a:solidFill>
                <a:latin typeface="Arial" charset="0"/>
                <a:ea typeface="Times New Roman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116013" y="1628800"/>
            <a:ext cx="6742112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algn="l"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lang="it-IT" sz="2800">
                <a:solidFill>
                  <a:srgbClr val="000066"/>
                </a:solidFill>
                <a:latin typeface="Arial" charset="0"/>
              </a:rPr>
              <a:t>Il Modello CAF è un</a:t>
            </a:r>
            <a:r>
              <a:rPr lang="it-IT" sz="2800">
                <a:solidFill>
                  <a:srgbClr val="333333"/>
                </a:solidFill>
                <a:latin typeface="Arial" charset="0"/>
              </a:rPr>
              <a:t> </a:t>
            </a:r>
          </a:p>
          <a:p>
            <a:pPr algn="l"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lang="it-IT" sz="2800">
                <a:solidFill>
                  <a:srgbClr val="A50021"/>
                </a:solidFill>
                <a:latin typeface="Arial" charset="0"/>
              </a:rPr>
              <a:t>QUADRO DI RIFERIMENTO,</a:t>
            </a:r>
            <a:r>
              <a:rPr lang="it-IT" sz="2800">
                <a:solidFill>
                  <a:schemeClr val="bg2"/>
                </a:solidFill>
                <a:latin typeface="Arial" charset="0"/>
              </a:rPr>
              <a:t> </a:t>
            </a:r>
          </a:p>
          <a:p>
            <a:pPr algn="l"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lang="it-IT" sz="2800">
                <a:solidFill>
                  <a:srgbClr val="000066"/>
                </a:solidFill>
                <a:latin typeface="Arial" charset="0"/>
              </a:rPr>
              <a:t>che riconosce  la </a:t>
            </a:r>
          </a:p>
          <a:p>
            <a:pPr algn="l"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lang="it-IT" sz="2800">
                <a:solidFill>
                  <a:srgbClr val="A50021"/>
                </a:solidFill>
                <a:latin typeface="Arial" charset="0"/>
              </a:rPr>
              <a:t>PLURALITÀ DEGLI APPROCCI</a:t>
            </a:r>
            <a:r>
              <a:rPr lang="it-IT" sz="2800">
                <a:solidFill>
                  <a:schemeClr val="bg2"/>
                </a:solidFill>
                <a:latin typeface="Arial" charset="0"/>
              </a:rPr>
              <a:t> </a:t>
            </a:r>
          </a:p>
          <a:p>
            <a:pPr algn="l"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lang="it-IT" sz="2800">
                <a:solidFill>
                  <a:srgbClr val="000066"/>
                </a:solidFill>
                <a:latin typeface="Arial" charset="0"/>
              </a:rPr>
              <a:t>al perseguimento di una</a:t>
            </a:r>
          </a:p>
          <a:p>
            <a:pPr algn="l"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lang="it-IT" sz="2800" b="1">
                <a:solidFill>
                  <a:srgbClr val="A50021"/>
                </a:solidFill>
                <a:latin typeface="Arial" charset="0"/>
              </a:rPr>
              <a:t>ECCELLENZA SOSTENIBILE</a:t>
            </a:r>
            <a:r>
              <a:rPr lang="it-IT" sz="2800">
                <a:solidFill>
                  <a:schemeClr val="bg2"/>
                </a:solidFill>
                <a:latin typeface="Arial" charset="0"/>
              </a:rPr>
              <a:t> </a:t>
            </a:r>
          </a:p>
          <a:p>
            <a:pPr algn="l"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lang="it-IT" sz="2800" b="1">
                <a:solidFill>
                  <a:srgbClr val="000066"/>
                </a:solidFill>
                <a:latin typeface="Arial" charset="0"/>
              </a:rPr>
              <a:t>nel tempo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827088" y="188640"/>
            <a:ext cx="76342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it-IT" sz="3000" b="1" dirty="0">
                <a:solidFill>
                  <a:srgbClr val="333399"/>
                </a:solidFill>
                <a:latin typeface="Arial" charset="0"/>
                <a:ea typeface="Times New Roman" charset="0"/>
                <a:cs typeface="Times New Roman" charset="0"/>
              </a:rPr>
              <a:t>DEFINIZIONE DEL MODELLO CAF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623888" y="1125538"/>
            <a:ext cx="76200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47675" lvl="1" indent="-268288">
              <a:buFontTx/>
              <a:buNone/>
            </a:pPr>
            <a:r>
              <a:rPr lang="it-IT" b="1" dirty="0">
                <a:solidFill>
                  <a:srgbClr val="000066"/>
                </a:solidFill>
                <a:latin typeface="Arial" charset="0"/>
              </a:rPr>
              <a:t>IL Modello CAF è un</a:t>
            </a:r>
            <a:r>
              <a:rPr lang="it-IT" b="1" dirty="0">
                <a:solidFill>
                  <a:srgbClr val="660066"/>
                </a:solidFill>
                <a:latin typeface="Arial" charset="0"/>
              </a:rPr>
              <a:t> </a:t>
            </a:r>
          </a:p>
          <a:p>
            <a:pPr marL="447675" lvl="1" indent="-268288">
              <a:buFontTx/>
              <a:buNone/>
            </a:pPr>
            <a:r>
              <a:rPr lang="it-IT" b="1" dirty="0">
                <a:solidFill>
                  <a:srgbClr val="A50021"/>
                </a:solidFill>
                <a:latin typeface="Arial" charset="0"/>
              </a:rPr>
              <a:t>“QUADRO DI RIFERIMENTO”</a:t>
            </a:r>
          </a:p>
          <a:p>
            <a:pPr marL="447675" lvl="1" indent="-268288" eaLnBrk="0" hangingPunct="0">
              <a:lnSpc>
                <a:spcPct val="8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Wingdings" charset="2"/>
              <a:buNone/>
            </a:pPr>
            <a:endParaRPr lang="it-IT" sz="2800" b="1" dirty="0">
              <a:solidFill>
                <a:srgbClr val="A50021"/>
              </a:solidFill>
              <a:latin typeface="Arial" charset="0"/>
              <a:ea typeface="Arial" charset="0"/>
              <a:cs typeface="Arial" charset="0"/>
            </a:endParaRPr>
          </a:p>
          <a:p>
            <a:pPr marL="447675" lvl="1" indent="-268288" algn="l" eaLnBrk="0" hangingPunct="0">
              <a:lnSpc>
                <a:spcPct val="110000"/>
              </a:lnSpc>
              <a:buClr>
                <a:srgbClr val="0000CC"/>
              </a:buClr>
              <a:buSzPct val="75000"/>
              <a:buFont typeface="Wingdings" charset="2"/>
              <a:buChar char="l"/>
            </a:pPr>
            <a:r>
              <a:rPr lang="it-IT" sz="2200" b="1" dirty="0">
                <a:solidFill>
                  <a:srgbClr val="660033"/>
                </a:solidFill>
                <a:latin typeface="Arial" charset="0"/>
                <a:ea typeface="Arial" charset="0"/>
                <a:cs typeface="Arial" charset="0"/>
              </a:rPr>
              <a:t>Un insieme di </a:t>
            </a:r>
            <a:r>
              <a:rPr lang="it-IT" sz="2200" b="1" i="1" dirty="0">
                <a:solidFill>
                  <a:srgbClr val="660033"/>
                </a:solidFill>
                <a:latin typeface="Arial" charset="0"/>
              </a:rPr>
              <a:t>best </a:t>
            </a:r>
            <a:r>
              <a:rPr lang="it-IT" sz="2200" b="1" i="1" dirty="0" err="1">
                <a:solidFill>
                  <a:srgbClr val="660033"/>
                </a:solidFill>
                <a:latin typeface="Arial" charset="0"/>
              </a:rPr>
              <a:t>practice</a:t>
            </a:r>
            <a:r>
              <a:rPr lang="it-IT" sz="2200" b="1" dirty="0">
                <a:solidFill>
                  <a:srgbClr val="660033"/>
                </a:solidFill>
                <a:latin typeface="Arial" charset="0"/>
              </a:rPr>
              <a:t> di alto livello</a:t>
            </a:r>
          </a:p>
          <a:p>
            <a:pPr marL="447675" lvl="1" indent="-268288" algn="l" eaLnBrk="0" hangingPunct="0">
              <a:lnSpc>
                <a:spcPct val="110000"/>
              </a:lnSpc>
              <a:buClr>
                <a:srgbClr val="0000CC"/>
              </a:buClr>
              <a:buSzPct val="75000"/>
              <a:buFont typeface="Wingdings" charset="2"/>
              <a:buNone/>
            </a:pPr>
            <a:r>
              <a:rPr lang="it-IT" sz="2200" b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	 </a:t>
            </a:r>
            <a:r>
              <a:rPr lang="it-IT" sz="2200" dirty="0">
                <a:solidFill>
                  <a:srgbClr val="000066"/>
                </a:solidFill>
                <a:latin typeface="Arial" charset="0"/>
              </a:rPr>
              <a:t>tra le quali è possibile individuare le proprie risposte</a:t>
            </a:r>
          </a:p>
          <a:p>
            <a:pPr marL="447675" lvl="1" indent="-268288" algn="l" eaLnBrk="0" hangingPunct="0">
              <a:buClr>
                <a:srgbClr val="0000CC"/>
              </a:buClr>
              <a:buSzPct val="75000"/>
              <a:buFont typeface="Wingdings" charset="2"/>
              <a:buNone/>
            </a:pPr>
            <a:endParaRPr lang="it-IT" sz="1800" dirty="0">
              <a:solidFill>
                <a:srgbClr val="A50021"/>
              </a:solidFill>
              <a:latin typeface="Arial" charset="0"/>
              <a:ea typeface="Arial" charset="0"/>
              <a:cs typeface="Arial" charset="0"/>
            </a:endParaRPr>
          </a:p>
          <a:p>
            <a:pPr marL="447675" lvl="1" indent="-268288" algn="l" eaLnBrk="0" hangingPunct="0">
              <a:lnSpc>
                <a:spcPct val="110000"/>
              </a:lnSpc>
              <a:buClr>
                <a:srgbClr val="0000CC"/>
              </a:buClr>
              <a:buSzPct val="75000"/>
              <a:buFont typeface="Wingdings" charset="2"/>
              <a:buChar char="l"/>
            </a:pPr>
            <a:r>
              <a:rPr lang="it-IT" sz="2200" b="1" dirty="0">
                <a:solidFill>
                  <a:srgbClr val="660033"/>
                </a:solidFill>
                <a:latin typeface="Arial" charset="0"/>
                <a:ea typeface="Arial" charset="0"/>
                <a:cs typeface="Arial" charset="0"/>
              </a:rPr>
              <a:t>Uno “strumento campione”</a:t>
            </a:r>
            <a:r>
              <a:rPr lang="it-IT" sz="2200" b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 	</a:t>
            </a:r>
            <a:r>
              <a:rPr lang="it-IT" b="1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447675" lvl="1" indent="-268288" algn="l" eaLnBrk="0" hangingPunct="0">
              <a:lnSpc>
                <a:spcPct val="110000"/>
              </a:lnSpc>
              <a:buClr>
                <a:srgbClr val="0000CC"/>
              </a:buClr>
              <a:buSzPct val="75000"/>
              <a:buFont typeface="Wingdings" charset="2"/>
              <a:buNone/>
            </a:pPr>
            <a:r>
              <a:rPr lang="it-IT" sz="2200" b="1" dirty="0">
                <a:solidFill>
                  <a:srgbClr val="5F5F5F"/>
                </a:solidFill>
                <a:latin typeface="Arial" charset="0"/>
              </a:rPr>
              <a:t>	</a:t>
            </a:r>
            <a:r>
              <a:rPr lang="it-IT" sz="2200" dirty="0">
                <a:solidFill>
                  <a:srgbClr val="000066"/>
                </a:solidFill>
                <a:latin typeface="Arial" charset="0"/>
              </a:rPr>
              <a:t>con cui ogni organizzazione può diventare “eccellente”</a:t>
            </a:r>
            <a:endParaRPr lang="it-IT" sz="2200" dirty="0">
              <a:solidFill>
                <a:srgbClr val="000066"/>
              </a:solidFill>
              <a:latin typeface="Gill Sans MT" charset="0"/>
            </a:endParaRPr>
          </a:p>
          <a:p>
            <a:pPr marL="914400" lvl="2" indent="-287338" algn="l" eaLnBrk="0" hangingPunct="0">
              <a:spcBef>
                <a:spcPct val="20000"/>
              </a:spcBef>
              <a:buClr>
                <a:srgbClr val="0000CC"/>
              </a:buClr>
              <a:buSzPct val="75000"/>
            </a:pPr>
            <a:r>
              <a:rPr lang="it-IT" sz="2000" dirty="0">
                <a:solidFill>
                  <a:srgbClr val="111111"/>
                </a:solidFill>
                <a:latin typeface="Arial" charset="0"/>
              </a:rPr>
              <a:t>migliorare continuamente attraverso l’ “autovalutazione”</a:t>
            </a:r>
          </a:p>
          <a:p>
            <a:pPr marL="914400" lvl="2" indent="-287338" algn="l" eaLnBrk="0" hangingPunct="0">
              <a:spcBef>
                <a:spcPct val="20000"/>
              </a:spcBef>
              <a:buClr>
                <a:srgbClr val="0000CC"/>
              </a:buClr>
              <a:buSzPct val="75000"/>
            </a:pPr>
            <a:r>
              <a:rPr lang="it-IT" sz="2000" dirty="0">
                <a:solidFill>
                  <a:srgbClr val="111111"/>
                </a:solidFill>
                <a:latin typeface="Arial" charset="0"/>
              </a:rPr>
              <a:t>assicurare un fondamento razionale alle proprie strategie</a:t>
            </a:r>
            <a:r>
              <a:rPr lang="it-IT" i="1" dirty="0">
                <a:solidFill>
                  <a:srgbClr val="11111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447675" lvl="1" indent="-268288" algn="l" eaLnBrk="0" hangingPunct="0">
              <a:buClr>
                <a:srgbClr val="0000CC"/>
              </a:buClr>
              <a:buSzPct val="75000"/>
              <a:buFont typeface="Wingdings" charset="2"/>
              <a:buNone/>
            </a:pPr>
            <a:endParaRPr lang="it-IT" sz="1800" b="1" dirty="0">
              <a:solidFill>
                <a:srgbClr val="660033"/>
              </a:solidFill>
              <a:latin typeface="Arial" charset="0"/>
            </a:endParaRPr>
          </a:p>
          <a:p>
            <a:pPr marL="447675" lvl="1" indent="-268288" algn="l" eaLnBrk="0" hangingPunct="0">
              <a:lnSpc>
                <a:spcPct val="110000"/>
              </a:lnSpc>
              <a:buClr>
                <a:srgbClr val="0000CC"/>
              </a:buClr>
              <a:buSzPct val="75000"/>
              <a:buFont typeface="Wingdings" charset="2"/>
              <a:buChar char="l"/>
            </a:pPr>
            <a:r>
              <a:rPr lang="it-IT" sz="2200" b="1" dirty="0">
                <a:solidFill>
                  <a:srgbClr val="660033"/>
                </a:solidFill>
                <a:latin typeface="Arial" charset="0"/>
              </a:rPr>
              <a:t>Un metro per misurare le organizzazioni</a:t>
            </a:r>
          </a:p>
          <a:p>
            <a:pPr marL="447675" lvl="1" indent="-268288" algn="l" eaLnBrk="0" hangingPunct="0">
              <a:lnSpc>
                <a:spcPct val="110000"/>
              </a:lnSpc>
              <a:buClr>
                <a:srgbClr val="0000CC"/>
              </a:buClr>
              <a:buSzPct val="75000"/>
              <a:buFont typeface="Wingdings" charset="2"/>
              <a:buNone/>
            </a:pPr>
            <a:r>
              <a:rPr lang="en-US" sz="2200" b="1" dirty="0">
                <a:solidFill>
                  <a:srgbClr val="A50021"/>
                </a:solidFill>
                <a:latin typeface="Arial" charset="0"/>
              </a:rPr>
              <a:t>	 </a:t>
            </a:r>
            <a:r>
              <a:rPr lang="it-IT" sz="2200" dirty="0">
                <a:solidFill>
                  <a:srgbClr val="000066"/>
                </a:solidFill>
                <a:latin typeface="Arial" charset="0"/>
              </a:rPr>
              <a:t>che concorrono ai Premi della Qualità</a:t>
            </a:r>
            <a:endParaRPr lang="en-US" sz="22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27088" y="188640"/>
            <a:ext cx="76342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it-IT" sz="3000" b="1" dirty="0">
                <a:solidFill>
                  <a:srgbClr val="333399"/>
                </a:solidFill>
                <a:latin typeface="Arial" charset="0"/>
                <a:ea typeface="Times New Roman" charset="0"/>
                <a:cs typeface="Times New Roman" charset="0"/>
              </a:rPr>
              <a:t>DEFINIZIONE DEL MODELLO CAF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395288" y="1268413"/>
            <a:ext cx="80645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47675" lvl="1" indent="-268288" eaLnBrk="0" hangingPunct="0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Wingdings" charset="2"/>
              <a:buNone/>
            </a:pPr>
            <a:r>
              <a:rPr lang="it-IT" b="1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IL Modello EFQM riconosce la</a:t>
            </a:r>
            <a:r>
              <a:rPr lang="it-IT" b="1" dirty="0">
                <a:solidFill>
                  <a:srgbClr val="660066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447675" lvl="1" indent="-268288" eaLnBrk="0" hangingPunct="0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Wingdings" charset="2"/>
              <a:buNone/>
            </a:pPr>
            <a:r>
              <a:rPr lang="it-IT" b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“PLURALITA’ DEGLI APPROCCI”</a:t>
            </a:r>
            <a:r>
              <a:rPr lang="it-IT" sz="2200" b="1" dirty="0">
                <a:solidFill>
                  <a:srgbClr val="5F5F5F"/>
                </a:solidFill>
                <a:latin typeface="Arial" charset="0"/>
              </a:rPr>
              <a:t>	</a:t>
            </a:r>
            <a:endParaRPr lang="it-IT" sz="2200" b="1" dirty="0">
              <a:solidFill>
                <a:srgbClr val="000066"/>
              </a:solidFill>
              <a:latin typeface="Arial" charset="0"/>
            </a:endParaRPr>
          </a:p>
          <a:p>
            <a:pPr marL="447675" lvl="1" indent="-268288" algn="l" eaLnBrk="0" hangingPunct="0">
              <a:lnSpc>
                <a:spcPct val="130000"/>
              </a:lnSpc>
              <a:buClr>
                <a:srgbClr val="A50021"/>
              </a:buClr>
              <a:buSzPct val="120000"/>
              <a:buFont typeface="Wingdings" charset="2"/>
              <a:buNone/>
            </a:pPr>
            <a:r>
              <a:rPr lang="it-IT" sz="2200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 	</a:t>
            </a:r>
          </a:p>
          <a:p>
            <a:pPr marL="447675" lvl="1" indent="-268288" algn="l" eaLnBrk="0" hangingPunct="0">
              <a:lnSpc>
                <a:spcPct val="110000"/>
              </a:lnSpc>
              <a:spcAft>
                <a:spcPct val="50000"/>
              </a:spcAft>
              <a:buClr>
                <a:srgbClr val="A50021"/>
              </a:buClr>
              <a:buSzPct val="120000"/>
              <a:buFont typeface="Wingdings" charset="2"/>
              <a:buChar char="Ü"/>
            </a:pPr>
            <a:r>
              <a:rPr lang="it-IT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     E’ applicabile a tutte le organizzazioni, senza 	distinzione di tipologia</a:t>
            </a:r>
          </a:p>
          <a:p>
            <a:pPr marL="447675" lvl="1" indent="-268288" algn="l" eaLnBrk="0" hangingPunct="0">
              <a:lnSpc>
                <a:spcPct val="110000"/>
              </a:lnSpc>
              <a:spcBef>
                <a:spcPct val="25000"/>
              </a:spcBef>
              <a:spcAft>
                <a:spcPct val="50000"/>
              </a:spcAft>
              <a:buClr>
                <a:srgbClr val="A50021"/>
              </a:buClr>
              <a:buSzPct val="120000"/>
              <a:buFont typeface="Wingdings" charset="2"/>
              <a:buChar char="Ü"/>
            </a:pPr>
            <a:r>
              <a:rPr lang="it-IT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 	È aperto a tutti i contributi a valore aggiunto </a:t>
            </a:r>
          </a:p>
          <a:p>
            <a:pPr marL="447675" lvl="1" indent="-268288" algn="l" eaLnBrk="0" hangingPunct="0">
              <a:lnSpc>
                <a:spcPct val="110000"/>
              </a:lnSpc>
              <a:spcBef>
                <a:spcPct val="25000"/>
              </a:spcBef>
              <a:spcAft>
                <a:spcPct val="50000"/>
              </a:spcAft>
              <a:buClr>
                <a:srgbClr val="A50021"/>
              </a:buClr>
              <a:buSzPct val="120000"/>
              <a:buFont typeface="Wingdings" charset="2"/>
              <a:buChar char="Ü"/>
            </a:pPr>
            <a:r>
              <a:rPr lang="it-IT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 	Non è prescrittivo</a:t>
            </a:r>
          </a:p>
          <a:p>
            <a:pPr marL="447675" lvl="1" indent="-268288" algn="l" eaLnBrk="0" hangingPunct="0">
              <a:lnSpc>
                <a:spcPct val="110000"/>
              </a:lnSpc>
              <a:spcBef>
                <a:spcPct val="25000"/>
              </a:spcBef>
              <a:spcAft>
                <a:spcPct val="50000"/>
              </a:spcAft>
              <a:buClr>
                <a:srgbClr val="A50021"/>
              </a:buClr>
              <a:buSzPct val="120000"/>
              <a:buFont typeface="Wingdings" charset="2"/>
              <a:buChar char="Ü"/>
            </a:pPr>
            <a:r>
              <a:rPr lang="it-IT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 	Non definisce regole di implementazione</a:t>
            </a:r>
            <a:endParaRPr lang="en-US" b="1" i="1" dirty="0">
              <a:solidFill>
                <a:srgbClr val="0000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27088" y="188640"/>
            <a:ext cx="76342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it-IT" sz="3000" b="1" dirty="0">
                <a:solidFill>
                  <a:srgbClr val="333399"/>
                </a:solidFill>
                <a:latin typeface="Arial" charset="0"/>
                <a:ea typeface="Times New Roman" charset="0"/>
                <a:cs typeface="Times New Roman" charset="0"/>
              </a:rPr>
              <a:t>DEFINIZIONE DEL MODELLO CAF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 txBox="1">
            <a:spLocks noChangeArrowheads="1"/>
          </p:cNvSpPr>
          <p:nvPr/>
        </p:nvSpPr>
        <p:spPr bwMode="auto">
          <a:xfrm>
            <a:off x="465137" y="-7838"/>
            <a:ext cx="87153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it-IT" b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Le tappe dell’evoluzione del concetto di qualità </a:t>
            </a:r>
            <a:endParaRPr lang="it-IT" b="1" dirty="0" smtClean="0">
              <a:solidFill>
                <a:srgbClr val="A5002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it-IT" b="1" dirty="0" smtClean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dall’era </a:t>
            </a:r>
            <a:r>
              <a:rPr lang="it-IT" b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della produzione di massa ad oggi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642938" y="1484784"/>
            <a:ext cx="6929437" cy="18383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9" tIns="45715" rIns="91429" bIns="45715">
            <a:prstTxWarp prst="textNoShape">
              <a:avLst/>
            </a:prstTxWarp>
          </a:bodyPr>
          <a:lstStyle/>
          <a:p>
            <a:pPr marL="341313" indent="-341313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charset="2"/>
              <a:buChar char="¢"/>
            </a:pPr>
            <a:r>
              <a:rPr lang="it-IT" sz="1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it-IT" sz="1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“qualità degli obiettivi” </a:t>
            </a:r>
            <a:r>
              <a:rPr lang="it-IT" sz="1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 la </a:t>
            </a:r>
            <a:r>
              <a:rPr lang="it-IT" sz="1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“qualità della realizzazione”</a:t>
            </a:r>
          </a:p>
          <a:p>
            <a:pPr marL="341313" indent="-341313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charset="2"/>
              <a:buChar char="¢"/>
            </a:pPr>
            <a:r>
              <a:rPr lang="it-IT" sz="1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Qualità degli obiettivi competenza di pochi (pianificazione del prodotto e progetto).</a:t>
            </a:r>
          </a:p>
          <a:p>
            <a:pPr marL="341313" indent="-341313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charset="2"/>
              <a:buChar char="¢"/>
            </a:pPr>
            <a:r>
              <a:rPr lang="it-IT" sz="1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La massa delle persone era coinvolta nella qualità della realizzazione.</a:t>
            </a:r>
          </a:p>
          <a:p>
            <a:pPr marL="341313" indent="-341313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charset="2"/>
              <a:buChar char="¢"/>
            </a:pPr>
            <a:r>
              <a:rPr lang="it-IT" sz="1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Qualità come sinonimo di conformità.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065213" y="3342159"/>
            <a:ext cx="7156450" cy="12144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9" tIns="45715" rIns="91429" bIns="45715">
            <a:prstTxWarp prst="textNoShape">
              <a:avLst/>
            </a:prstTxWarp>
          </a:bodyPr>
          <a:lstStyle/>
          <a:p>
            <a:pPr marL="341313" indent="-341313" algn="l">
              <a:spcBef>
                <a:spcPct val="20000"/>
              </a:spcBef>
              <a:buClr>
                <a:schemeClr val="tx1"/>
              </a:buClr>
              <a:buSzPct val="70000"/>
              <a:buFont typeface="Wingdings" charset="2"/>
              <a:buChar char="¢"/>
            </a:pPr>
            <a:r>
              <a:rPr lang="it-IT" sz="1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Conformità garantita da norme, procedure, standard di lavorazione.</a:t>
            </a:r>
          </a:p>
          <a:p>
            <a:pPr marL="341313" indent="-341313" algn="l">
              <a:spcBef>
                <a:spcPct val="20000"/>
              </a:spcBef>
              <a:buClr>
                <a:schemeClr val="tx1"/>
              </a:buClr>
              <a:buSzPct val="70000"/>
              <a:buFont typeface="Wingdings" charset="2"/>
              <a:buChar char="¢"/>
            </a:pPr>
            <a:r>
              <a:rPr lang="it-IT" sz="1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Sviluppo (anni 1930 ai ’60) norme di “controllo” e “assicurazione” della qualità.</a:t>
            </a:r>
          </a:p>
          <a:p>
            <a:pPr marL="341313" indent="-341313" algn="l">
              <a:spcBef>
                <a:spcPct val="20000"/>
              </a:spcBef>
              <a:buClr>
                <a:schemeClr val="tx1"/>
              </a:buClr>
              <a:buSzPct val="70000"/>
              <a:buFontTx/>
              <a:buNone/>
            </a:pPr>
            <a:endParaRPr lang="it-IT" sz="1800" b="1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1412875" y="4556596"/>
            <a:ext cx="7461250" cy="100012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9" tIns="45715" rIns="91429" bIns="45715">
            <a:prstTxWarp prst="textNoShape">
              <a:avLst/>
            </a:prstTxWarp>
          </a:bodyPr>
          <a:lstStyle/>
          <a:p>
            <a:pPr marL="341313" indent="-341313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charset="2"/>
              <a:buChar char="¢"/>
            </a:pPr>
            <a:r>
              <a:rPr lang="it-IT" sz="1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Anni 70-80 - approccio giapponese : competizione su valore percepito dal cliente.</a:t>
            </a:r>
          </a:p>
          <a:p>
            <a:pPr marL="341313" indent="-341313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charset="2"/>
              <a:buChar char="¢"/>
            </a:pPr>
            <a:r>
              <a:rPr lang="it-IT" sz="1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Crisi del modello della “qualità basata su norme”.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395288" y="1027113"/>
            <a:ext cx="8355012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47675" lvl="1" indent="-268288" eaLnBrk="0" hangingPunct="0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Wingdings" charset="2"/>
              <a:buNone/>
            </a:pPr>
            <a:r>
              <a:rPr lang="it-IT" b="1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IL Modello EFQM persegue una</a:t>
            </a:r>
            <a:r>
              <a:rPr lang="it-IT" b="1" dirty="0">
                <a:solidFill>
                  <a:srgbClr val="660066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447675" lvl="1" indent="-268288" eaLnBrk="0" hangingPunct="0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Wingdings" charset="2"/>
              <a:buNone/>
            </a:pPr>
            <a:r>
              <a:rPr lang="it-IT" b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“ECCELLENZA SOSTENIBILE NEL TEMPO”</a:t>
            </a:r>
          </a:p>
          <a:p>
            <a:pPr marL="447675" lvl="1" indent="-268288" algn="l" eaLnBrk="0" hangingPunct="0">
              <a:lnSpc>
                <a:spcPct val="6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Wingdings" charset="2"/>
              <a:buNone/>
            </a:pPr>
            <a:r>
              <a:rPr lang="it-IT" sz="2200" b="1" dirty="0">
                <a:solidFill>
                  <a:srgbClr val="5F5F5F"/>
                </a:solidFill>
                <a:latin typeface="Arial" charset="0"/>
              </a:rPr>
              <a:t>	</a:t>
            </a:r>
            <a:endParaRPr lang="it-IT" sz="2200" b="1" dirty="0">
              <a:solidFill>
                <a:srgbClr val="000066"/>
              </a:solidFill>
              <a:latin typeface="Arial" charset="0"/>
            </a:endParaRPr>
          </a:p>
          <a:p>
            <a:pPr marL="447675" lvl="1" indent="-268288" algn="l" eaLnBrk="0" hangingPunct="0">
              <a:lnSpc>
                <a:spcPct val="110000"/>
              </a:lnSpc>
              <a:spcAft>
                <a:spcPct val="50000"/>
              </a:spcAft>
              <a:buClr>
                <a:srgbClr val="A50021"/>
              </a:buClr>
              <a:buSzPct val="120000"/>
              <a:buFont typeface="Wingdings" charset="2"/>
              <a:buChar char="Ü"/>
            </a:pPr>
            <a:r>
              <a:rPr lang="it-IT" sz="2200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 	Non è fissato un livello standard di eccellenza comune a 	tutte le organizzazioni, come potrebbe essere ad esempio 	quello dei premi</a:t>
            </a:r>
          </a:p>
          <a:p>
            <a:pPr marL="447675" lvl="1" indent="-268288" algn="l" eaLnBrk="0" hangingPunct="0">
              <a:lnSpc>
                <a:spcPct val="110000"/>
              </a:lnSpc>
              <a:spcAft>
                <a:spcPct val="50000"/>
              </a:spcAft>
              <a:buClr>
                <a:srgbClr val="A50021"/>
              </a:buClr>
              <a:buSzPct val="120000"/>
              <a:buFont typeface="Wingdings" charset="2"/>
              <a:buChar char="Ü"/>
            </a:pPr>
            <a:r>
              <a:rPr lang="it-IT" sz="2200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 	Ogni organizzazione deve comprendere quale possa 	essere	il proprio livello di eccellenza sostenibile, in 	funzione del contesto in cui opera e delle risorse di cui 	dispone </a:t>
            </a:r>
          </a:p>
          <a:p>
            <a:pPr marL="447675" lvl="1" indent="-268288" algn="l" eaLnBrk="0" hangingPunct="0">
              <a:lnSpc>
                <a:spcPct val="110000"/>
              </a:lnSpc>
              <a:spcAft>
                <a:spcPct val="50000"/>
              </a:spcAft>
              <a:buClr>
                <a:srgbClr val="A50021"/>
              </a:buClr>
              <a:buSzPct val="120000"/>
              <a:buFont typeface="Wingdings" charset="2"/>
              <a:buChar char="Ü"/>
            </a:pPr>
            <a:r>
              <a:rPr lang="it-IT" sz="2000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 	</a:t>
            </a:r>
            <a:r>
              <a:rPr lang="it-IT" sz="2200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Il livello di eccellenza sostenibile può variare nel tempo in 	funzione dei cambiamenti interni/esterni all’organizzazione</a:t>
            </a:r>
            <a:endParaRPr lang="en-US" sz="2200" b="1" i="1" dirty="0">
              <a:solidFill>
                <a:srgbClr val="0000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27088" y="188640"/>
            <a:ext cx="76342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it-IT" sz="3000" b="1" dirty="0">
                <a:solidFill>
                  <a:srgbClr val="333399"/>
                </a:solidFill>
                <a:latin typeface="Arial" charset="0"/>
                <a:ea typeface="Times New Roman" charset="0"/>
                <a:cs typeface="Times New Roman" charset="0"/>
              </a:rPr>
              <a:t>DEFINIZIONE DEL MODELLO CAF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66738" y="1052736"/>
            <a:ext cx="7291387" cy="649288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9" tIns="45715" rIns="91429" bIns="45715">
            <a:prstTxWarp prst="textNoShape">
              <a:avLst/>
            </a:prstTxWarp>
          </a:bodyPr>
          <a:lstStyle/>
          <a:p>
            <a:pPr marL="341313" indent="-341313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charset="2"/>
              <a:buChar char="¢"/>
            </a:pPr>
            <a:r>
              <a:rPr lang="it-IT" sz="17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Modelli di TQM in Giappone (Modello Deming) e poi in Europa</a:t>
            </a:r>
          </a:p>
          <a:p>
            <a:pPr marL="341313" indent="-341313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charset="2"/>
              <a:buChar char="¢"/>
            </a:pPr>
            <a:r>
              <a:rPr lang="it-IT" sz="17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Il Premio Americano Malcolm Baldrige (1987).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28688" y="1663924"/>
            <a:ext cx="7648575" cy="617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9" tIns="45715" rIns="91429" bIns="45715">
            <a:prstTxWarp prst="textNoShape">
              <a:avLst/>
            </a:prstTxWarp>
          </a:bodyPr>
          <a:lstStyle/>
          <a:p>
            <a:pPr marL="341313" indent="-341313" algn="l">
              <a:spcBef>
                <a:spcPct val="20000"/>
              </a:spcBef>
              <a:buClr>
                <a:schemeClr val="tx1"/>
              </a:buClr>
              <a:buSzPct val="70000"/>
              <a:buFont typeface="Wingdings" charset="2"/>
              <a:buChar char="¢"/>
              <a:defRPr/>
            </a:pPr>
            <a:r>
              <a:rPr lang="it-IT" sz="17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1987: modello TQM americano (il Malcolm Baldrige), e Norme ISO 9000 relative ai Sistemi di Gestione per la Qualità.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1214438" y="2216374"/>
            <a:ext cx="7786687" cy="636587"/>
          </a:xfrm>
          <a:prstGeom prst="rect">
            <a:avLst/>
          </a:prstGeom>
          <a:solidFill>
            <a:srgbClr val="81D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9" tIns="45715" rIns="91429" bIns="45715">
            <a:prstTxWarp prst="textNoShape">
              <a:avLst/>
            </a:prstTxWarp>
          </a:bodyPr>
          <a:lstStyle/>
          <a:p>
            <a:pPr marL="341313" indent="-341313" algn="l">
              <a:spcBef>
                <a:spcPct val="20000"/>
              </a:spcBef>
              <a:buClr>
                <a:schemeClr val="tx1"/>
              </a:buClr>
              <a:buSzPct val="70000"/>
              <a:buFont typeface="Wingdings" charset="2"/>
              <a:buChar char="¢"/>
            </a:pPr>
            <a:r>
              <a:rPr lang="it-IT" sz="17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1992: modello TQM europeo ad opera della European Foundation for Quality Management, con contributo delle maggiori aziende europee 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510797"/>
              </p:ext>
            </p:extLst>
          </p:nvPr>
        </p:nvGraphicFramePr>
        <p:xfrm>
          <a:off x="990600" y="2914799"/>
          <a:ext cx="7543800" cy="353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Disegno" r:id="rId4" imgW="2530800" imgH="1454400" progId="">
                  <p:embed/>
                </p:oleObj>
              </mc:Choice>
              <mc:Fallback>
                <p:oleObj name="Disegno" r:id="rId4" imgW="2530800" imgH="145440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14799"/>
                        <a:ext cx="7543800" cy="353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37145" y="-7838"/>
            <a:ext cx="87153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it-IT" b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Le tappe dell’evoluzione del concetto di qualità </a:t>
            </a:r>
            <a:endParaRPr lang="it-IT" b="1" dirty="0" smtClean="0">
              <a:solidFill>
                <a:srgbClr val="A5002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it-IT" b="1" dirty="0" smtClean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dall’era </a:t>
            </a:r>
            <a:r>
              <a:rPr lang="it-IT" b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della produzione di massa ad oggi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755650" y="1562571"/>
            <a:ext cx="78232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81000" indent="-381000" algn="l" eaLnBrk="0" hangingPunct="0">
              <a:spcBef>
                <a:spcPct val="35000"/>
              </a:spcBef>
              <a:buClr>
                <a:srgbClr val="CC0000"/>
              </a:buClr>
              <a:buSzPct val="120000"/>
              <a:tabLst>
                <a:tab pos="381000" algn="l"/>
              </a:tabLst>
            </a:pPr>
            <a:r>
              <a:rPr lang="en-GB" sz="2200">
                <a:solidFill>
                  <a:srgbClr val="292929"/>
                </a:solidFill>
                <a:latin typeface="Arial" charset="0"/>
              </a:rPr>
              <a:t>142 Premi basati sul Malcolm Baldrige 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755650" y="1100608"/>
            <a:ext cx="7680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>
              <a:buFontTx/>
              <a:buNone/>
            </a:pPr>
            <a:r>
              <a:rPr lang="it-IT" sz="2200" b="1" i="1">
                <a:solidFill>
                  <a:srgbClr val="A50021"/>
                </a:solidFill>
                <a:latin typeface="Arial" charset="0"/>
              </a:rPr>
              <a:t>USA</a:t>
            </a:r>
            <a:r>
              <a:rPr lang="it-IT" sz="2200">
                <a:solidFill>
                  <a:srgbClr val="000066"/>
                </a:solidFill>
                <a:latin typeface="Calibri" charset="0"/>
              </a:rPr>
              <a:t> 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827088" y="2599208"/>
            <a:ext cx="7823200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81000" indent="-381000" algn="l" eaLnBrk="0" hangingPunct="0">
              <a:spcBef>
                <a:spcPct val="35000"/>
              </a:spcBef>
              <a:buClr>
                <a:srgbClr val="CC0000"/>
              </a:buClr>
              <a:buSzPct val="120000"/>
              <a:tabLst>
                <a:tab pos="381000" algn="l"/>
              </a:tabLst>
            </a:pPr>
            <a:r>
              <a:rPr lang="en-GB" sz="2200">
                <a:solidFill>
                  <a:srgbClr val="292929"/>
                </a:solidFill>
                <a:latin typeface="Arial" charset="0"/>
              </a:rPr>
              <a:t>25 Premi nazionali 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827088" y="2132483"/>
            <a:ext cx="7680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>
              <a:buFontTx/>
              <a:buNone/>
            </a:pPr>
            <a:r>
              <a:rPr lang="it-IT" sz="2200" b="1" i="1">
                <a:solidFill>
                  <a:srgbClr val="A50021"/>
                </a:solidFill>
                <a:latin typeface="Arial" charset="0"/>
              </a:rPr>
              <a:t>EUROPA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900113" y="3621558"/>
            <a:ext cx="8208962" cy="247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81000" indent="-381000" algn="l" eaLnBrk="0" hangingPunct="0">
              <a:spcBef>
                <a:spcPct val="20000"/>
              </a:spcBef>
              <a:buClr>
                <a:srgbClr val="CC0000"/>
              </a:buClr>
              <a:buSzPct val="120000"/>
              <a:tabLst>
                <a:tab pos="381000" algn="l"/>
              </a:tabLst>
            </a:pPr>
            <a:r>
              <a:rPr lang="en-GB" sz="2200">
                <a:solidFill>
                  <a:srgbClr val="292929"/>
                </a:solidFill>
                <a:latin typeface="Arial" charset="0"/>
              </a:rPr>
              <a:t>Premio Qualità Italia PMI </a:t>
            </a:r>
            <a:r>
              <a:rPr lang="en-GB" sz="2200" i="1">
                <a:solidFill>
                  <a:srgbClr val="292929"/>
                </a:solidFill>
                <a:latin typeface="Arial" charset="0"/>
              </a:rPr>
              <a:t>(nazionale)</a:t>
            </a:r>
          </a:p>
          <a:p>
            <a:pPr marL="381000" indent="-381000" algn="l" eaLnBrk="0" hangingPunct="0">
              <a:spcBef>
                <a:spcPct val="20000"/>
              </a:spcBef>
              <a:buClr>
                <a:srgbClr val="CC0000"/>
              </a:buClr>
              <a:buSzPct val="120000"/>
              <a:tabLst>
                <a:tab pos="381000" algn="l"/>
              </a:tabLst>
            </a:pPr>
            <a:r>
              <a:rPr lang="it-IT" sz="2200">
                <a:solidFill>
                  <a:srgbClr val="292929"/>
                </a:solidFill>
                <a:latin typeface="Arial" charset="0"/>
              </a:rPr>
              <a:t>Premio Qualità Italia Scuola </a:t>
            </a:r>
            <a:r>
              <a:rPr lang="en-GB" sz="2200" i="1">
                <a:solidFill>
                  <a:srgbClr val="292929"/>
                </a:solidFill>
                <a:latin typeface="Arial" charset="0"/>
              </a:rPr>
              <a:t>(nazionale)</a:t>
            </a:r>
            <a:r>
              <a:rPr lang="it-IT" sz="2200">
                <a:solidFill>
                  <a:srgbClr val="292929"/>
                </a:solidFill>
                <a:latin typeface="Arial" charset="0"/>
              </a:rPr>
              <a:t> </a:t>
            </a:r>
          </a:p>
          <a:p>
            <a:pPr marL="381000" indent="-381000" algn="l" eaLnBrk="0" hangingPunct="0">
              <a:spcBef>
                <a:spcPct val="20000"/>
              </a:spcBef>
              <a:buClr>
                <a:srgbClr val="CC0000"/>
              </a:buClr>
              <a:buSzPct val="120000"/>
              <a:tabLst>
                <a:tab pos="381000" algn="l"/>
              </a:tabLst>
            </a:pPr>
            <a:r>
              <a:rPr lang="it-IT" sz="2200">
                <a:solidFill>
                  <a:srgbClr val="292929"/>
                </a:solidFill>
                <a:latin typeface="Arial" charset="0"/>
              </a:rPr>
              <a:t>Premio Qualità per la PA </a:t>
            </a:r>
            <a:r>
              <a:rPr lang="en-GB" sz="2200" i="1">
                <a:solidFill>
                  <a:srgbClr val="292929"/>
                </a:solidFill>
                <a:latin typeface="Times New Roman" charset="0"/>
              </a:rPr>
              <a:t>(</a:t>
            </a:r>
            <a:r>
              <a:rPr lang="en-GB" sz="2200" i="1">
                <a:solidFill>
                  <a:srgbClr val="292929"/>
                </a:solidFill>
                <a:latin typeface="Arial" charset="0"/>
              </a:rPr>
              <a:t>nazionale</a:t>
            </a:r>
            <a:r>
              <a:rPr lang="en-GB" sz="2200" i="1">
                <a:solidFill>
                  <a:srgbClr val="292929"/>
                </a:solidFill>
                <a:latin typeface="Times New Roman" charset="0"/>
              </a:rPr>
              <a:t>)</a:t>
            </a:r>
          </a:p>
          <a:p>
            <a:pPr marL="381000" indent="-381000" algn="l" eaLnBrk="0" hangingPunct="0">
              <a:spcBef>
                <a:spcPct val="20000"/>
              </a:spcBef>
              <a:buClr>
                <a:srgbClr val="CC0000"/>
              </a:buClr>
              <a:buSzPct val="120000"/>
              <a:tabLst>
                <a:tab pos="381000" algn="l"/>
              </a:tabLst>
            </a:pPr>
            <a:r>
              <a:rPr lang="it-IT" sz="2200">
                <a:solidFill>
                  <a:srgbClr val="292929"/>
                </a:solidFill>
                <a:latin typeface="Arial" charset="0"/>
                <a:ea typeface="Arial" charset="0"/>
                <a:cs typeface="Arial" charset="0"/>
              </a:rPr>
              <a:t>Premio Imprese per l’Innovazione</a:t>
            </a:r>
            <a:r>
              <a:rPr lang="en-GB" sz="2200">
                <a:solidFill>
                  <a:srgbClr val="2929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2200" i="1">
                <a:solidFill>
                  <a:srgbClr val="292929"/>
                </a:solidFill>
                <a:latin typeface="Arial" charset="0"/>
                <a:ea typeface="Arial" charset="0"/>
                <a:cs typeface="Arial" charset="0"/>
              </a:rPr>
              <a:t>(nazionale)</a:t>
            </a:r>
            <a:endParaRPr lang="it-IT" sz="2200" i="1">
              <a:solidFill>
                <a:srgbClr val="292929"/>
              </a:solidFill>
              <a:latin typeface="Arial" charset="0"/>
              <a:ea typeface="Arial" charset="0"/>
              <a:cs typeface="Arial" charset="0"/>
            </a:endParaRPr>
          </a:p>
          <a:p>
            <a:pPr marL="381000" indent="-381000" algn="l" eaLnBrk="0" hangingPunct="0">
              <a:spcBef>
                <a:spcPct val="20000"/>
              </a:spcBef>
              <a:buClr>
                <a:srgbClr val="CC0000"/>
              </a:buClr>
              <a:buSzPct val="120000"/>
              <a:tabLst>
                <a:tab pos="381000" algn="l"/>
              </a:tabLst>
            </a:pPr>
            <a:r>
              <a:rPr lang="it-IT" sz="2200">
                <a:solidFill>
                  <a:srgbClr val="292929"/>
                </a:solidFill>
                <a:latin typeface="Arial" charset="0"/>
              </a:rPr>
              <a:t>Premio per l’eccellenza degli artigiani lombardi </a:t>
            </a:r>
            <a:r>
              <a:rPr lang="it-IT" sz="2200" i="1">
                <a:solidFill>
                  <a:srgbClr val="292929"/>
                </a:solidFill>
                <a:latin typeface="Arial" charset="0"/>
              </a:rPr>
              <a:t>(regionale)</a:t>
            </a:r>
          </a:p>
          <a:p>
            <a:pPr marL="381000" indent="-381000" algn="l" eaLnBrk="0" hangingPunct="0">
              <a:spcBef>
                <a:spcPct val="20000"/>
              </a:spcBef>
              <a:buClr>
                <a:srgbClr val="CC0000"/>
              </a:buClr>
              <a:buSzPct val="120000"/>
              <a:tabLst>
                <a:tab pos="381000" algn="l"/>
              </a:tabLst>
            </a:pPr>
            <a:r>
              <a:rPr lang="it-IT" sz="2200">
                <a:solidFill>
                  <a:srgbClr val="292929"/>
                </a:solidFill>
                <a:latin typeface="Arial" charset="0"/>
                <a:ea typeface="Arial" charset="0"/>
                <a:cs typeface="Arial" charset="0"/>
              </a:rPr>
              <a:t>Premio Qualità Scuola del Veneto </a:t>
            </a:r>
            <a:r>
              <a:rPr lang="it-IT" i="1">
                <a:solidFill>
                  <a:srgbClr val="292929"/>
                </a:solidFill>
                <a:latin typeface="Arial" charset="0"/>
                <a:ea typeface="Arial" charset="0"/>
                <a:cs typeface="Arial" charset="0"/>
              </a:rPr>
              <a:t>(regionale)</a:t>
            </a:r>
            <a:endParaRPr lang="en-GB" i="1">
              <a:solidFill>
                <a:srgbClr val="29292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900113" y="3150071"/>
            <a:ext cx="7680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>
              <a:buFontTx/>
              <a:buNone/>
            </a:pPr>
            <a:r>
              <a:rPr lang="it-IT" sz="2200" b="1" i="1">
                <a:solidFill>
                  <a:srgbClr val="A50021"/>
                </a:solidFill>
                <a:latin typeface="Arial" charset="0"/>
              </a:rPr>
              <a:t>ITALIA</a:t>
            </a: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1206698" y="203746"/>
            <a:ext cx="73977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it-IT" sz="2600" b="1" dirty="0">
                <a:solidFill>
                  <a:srgbClr val="000066"/>
                </a:solidFill>
                <a:latin typeface="Arial" charset="0"/>
                <a:ea typeface="Times New Roman" charset="0"/>
                <a:cs typeface="Times New Roman" charset="0"/>
              </a:rPr>
              <a:t>I PREMI TQM DEL MONDO OCCIDENTALE</a:t>
            </a:r>
            <a:r>
              <a:rPr lang="it-IT" sz="2600" b="1" dirty="0">
                <a:solidFill>
                  <a:srgbClr val="0000CC"/>
                </a:solidFill>
                <a:latin typeface="Arial" charset="0"/>
                <a:ea typeface="Times New Roman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1254125" y="1524206"/>
            <a:ext cx="1592263" cy="950913"/>
          </a:xfrm>
          <a:prstGeom prst="chevron">
            <a:avLst>
              <a:gd name="adj" fmla="val 16946"/>
            </a:avLst>
          </a:prstGeom>
          <a:gradFill rotWithShape="0">
            <a:gsLst>
              <a:gs pos="0">
                <a:srgbClr val="EEFBEE"/>
              </a:gs>
              <a:gs pos="100000">
                <a:srgbClr val="BDEFBD"/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lIns="78556" tIns="39278" rIns="78556" bIns="39278" anchor="ctr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/>
          </a:p>
        </p:txBody>
      </p:sp>
      <p:sp>
        <p:nvSpPr>
          <p:cNvPr id="35" name="AutoShape 6"/>
          <p:cNvSpPr>
            <a:spLocks noChangeArrowheads="1"/>
          </p:cNvSpPr>
          <p:nvPr/>
        </p:nvSpPr>
        <p:spPr bwMode="auto">
          <a:xfrm>
            <a:off x="2782888" y="1524206"/>
            <a:ext cx="1847850" cy="950913"/>
          </a:xfrm>
          <a:prstGeom prst="chevron">
            <a:avLst>
              <a:gd name="adj" fmla="val 19666"/>
            </a:avLst>
          </a:prstGeom>
          <a:gradFill rotWithShape="0">
            <a:gsLst>
              <a:gs pos="0">
                <a:srgbClr val="E3F8E3"/>
              </a:gs>
              <a:gs pos="100000">
                <a:srgbClr val="82E082"/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lIns="78556" tIns="39278" rIns="78556" bIns="39278" anchor="ctr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/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1254125" y="3251406"/>
            <a:ext cx="1592263" cy="952500"/>
          </a:xfrm>
          <a:prstGeom prst="chevron">
            <a:avLst>
              <a:gd name="adj" fmla="val 16918"/>
            </a:avLst>
          </a:prstGeom>
          <a:gradFill rotWithShape="0">
            <a:gsLst>
              <a:gs pos="0">
                <a:srgbClr val="FFEEE7"/>
              </a:gs>
              <a:gs pos="100000">
                <a:srgbClr val="FFBEA1"/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lIns="78556" tIns="39278" rIns="78556" bIns="39278" anchor="ctr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/>
          </a:p>
        </p:txBody>
      </p:sp>
      <p:sp>
        <p:nvSpPr>
          <p:cNvPr id="37" name="AutoShape 8"/>
          <p:cNvSpPr>
            <a:spLocks noChangeArrowheads="1"/>
          </p:cNvSpPr>
          <p:nvPr/>
        </p:nvSpPr>
        <p:spPr bwMode="auto">
          <a:xfrm>
            <a:off x="2782888" y="3251406"/>
            <a:ext cx="1847850" cy="952500"/>
          </a:xfrm>
          <a:prstGeom prst="chevron">
            <a:avLst>
              <a:gd name="adj" fmla="val 19634"/>
            </a:avLst>
          </a:prstGeom>
          <a:gradFill rotWithShape="0">
            <a:gsLst>
              <a:gs pos="0">
                <a:srgbClr val="FFD4C1"/>
              </a:gs>
              <a:gs pos="100000">
                <a:srgbClr val="FF8E5B"/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lIns="78556" tIns="39278" rIns="78556" bIns="39278" anchor="ctr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/>
          </a:p>
        </p:txBody>
      </p:sp>
      <p:sp>
        <p:nvSpPr>
          <p:cNvPr id="38" name="AutoShape 9"/>
          <p:cNvSpPr>
            <a:spLocks noChangeArrowheads="1"/>
          </p:cNvSpPr>
          <p:nvPr/>
        </p:nvSpPr>
        <p:spPr bwMode="auto">
          <a:xfrm>
            <a:off x="1254125" y="4980194"/>
            <a:ext cx="1592263" cy="950912"/>
          </a:xfrm>
          <a:prstGeom prst="chevron">
            <a:avLst>
              <a:gd name="adj" fmla="val 16946"/>
            </a:avLst>
          </a:prstGeom>
          <a:gradFill rotWithShape="0">
            <a:gsLst>
              <a:gs pos="0">
                <a:srgbClr val="FFF6CE"/>
              </a:gs>
              <a:gs pos="100000">
                <a:srgbClr val="FFE989"/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lIns="78556" tIns="39278" rIns="78556" bIns="39278" anchor="ctr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/>
          </a:p>
        </p:txBody>
      </p:sp>
      <p:sp>
        <p:nvSpPr>
          <p:cNvPr id="39" name="Oval 10"/>
          <p:cNvSpPr>
            <a:spLocks noChangeArrowheads="1"/>
          </p:cNvSpPr>
          <p:nvPr/>
        </p:nvSpPr>
        <p:spPr bwMode="auto">
          <a:xfrm>
            <a:off x="6223000" y="3094244"/>
            <a:ext cx="1911350" cy="1325562"/>
          </a:xfrm>
          <a:prstGeom prst="ellipse">
            <a:avLst/>
          </a:prstGeom>
          <a:gradFill rotWithShape="0">
            <a:gsLst>
              <a:gs pos="0">
                <a:srgbClr val="FF500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lIns="78556" tIns="39278" rIns="78556" bIns="39278" anchor="ctr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/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6159500" y="1182894"/>
            <a:ext cx="1974850" cy="1554162"/>
          </a:xfrm>
          <a:prstGeom prst="ellipse">
            <a:avLst/>
          </a:prstGeom>
          <a:gradFill rotWithShape="0">
            <a:gsLst>
              <a:gs pos="0">
                <a:srgbClr val="33CC33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lIns="78556" tIns="39278" rIns="78556" bIns="39278" anchor="ctr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/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>
            <a:off x="6172200" y="4788106"/>
            <a:ext cx="1962150" cy="1327150"/>
          </a:xfrm>
          <a:prstGeom prst="ellipse">
            <a:avLst/>
          </a:prstGeom>
          <a:gradFill rotWithShape="0">
            <a:gsLst>
              <a:gs pos="0">
                <a:srgbClr val="F8C9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lIns="78556" tIns="39278" rIns="78556" bIns="39278" anchor="ctr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/>
          </a:p>
        </p:txBody>
      </p:sp>
      <p:sp>
        <p:nvSpPr>
          <p:cNvPr id="42" name="AutoShape 13"/>
          <p:cNvSpPr>
            <a:spLocks noChangeArrowheads="1"/>
          </p:cNvSpPr>
          <p:nvPr/>
        </p:nvSpPr>
        <p:spPr bwMode="auto">
          <a:xfrm>
            <a:off x="2782888" y="4980194"/>
            <a:ext cx="1847850" cy="950912"/>
          </a:xfrm>
          <a:prstGeom prst="chevron">
            <a:avLst>
              <a:gd name="adj" fmla="val 19666"/>
            </a:avLst>
          </a:prstGeom>
          <a:gradFill rotWithShape="0">
            <a:gsLst>
              <a:gs pos="0">
                <a:srgbClr val="FFF2B8"/>
              </a:gs>
              <a:gs pos="100000">
                <a:srgbClr val="FFE15F"/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lIns="78556" tIns="39278" rIns="78556" bIns="39278" anchor="ctr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/>
          </a:p>
        </p:txBody>
      </p:sp>
      <p:sp>
        <p:nvSpPr>
          <p:cNvPr id="43" name="AutoShape 14"/>
          <p:cNvSpPr>
            <a:spLocks noChangeArrowheads="1"/>
          </p:cNvSpPr>
          <p:nvPr/>
        </p:nvSpPr>
        <p:spPr bwMode="auto">
          <a:xfrm>
            <a:off x="4567238" y="3251406"/>
            <a:ext cx="1782762" cy="952500"/>
          </a:xfrm>
          <a:prstGeom prst="chevron">
            <a:avLst>
              <a:gd name="adj" fmla="val 18942"/>
            </a:avLst>
          </a:prstGeom>
          <a:gradFill rotWithShape="0">
            <a:gsLst>
              <a:gs pos="0">
                <a:srgbClr val="FFBA9C"/>
              </a:gs>
              <a:gs pos="100000">
                <a:srgbClr val="FF641F"/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lIns="78556" tIns="39278" rIns="78556" bIns="39278" anchor="ctr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/>
          </a:p>
        </p:txBody>
      </p:sp>
      <p:sp>
        <p:nvSpPr>
          <p:cNvPr id="44" name="AutoShape 15"/>
          <p:cNvSpPr>
            <a:spLocks noChangeArrowheads="1"/>
          </p:cNvSpPr>
          <p:nvPr/>
        </p:nvSpPr>
        <p:spPr bwMode="auto">
          <a:xfrm>
            <a:off x="4567238" y="1524206"/>
            <a:ext cx="1782762" cy="950913"/>
          </a:xfrm>
          <a:prstGeom prst="chevron">
            <a:avLst>
              <a:gd name="adj" fmla="val 18974"/>
            </a:avLst>
          </a:prstGeom>
          <a:gradFill rotWithShape="0">
            <a:gsLst>
              <a:gs pos="0">
                <a:srgbClr val="DEF7DE"/>
              </a:gs>
              <a:gs pos="100000">
                <a:srgbClr val="55D555"/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lIns="78556" tIns="39278" rIns="78556" bIns="39278" anchor="ctr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/>
          </a:p>
        </p:txBody>
      </p:sp>
      <p:sp>
        <p:nvSpPr>
          <p:cNvPr id="45" name="AutoShape 16"/>
          <p:cNvSpPr>
            <a:spLocks noChangeArrowheads="1"/>
          </p:cNvSpPr>
          <p:nvPr/>
        </p:nvSpPr>
        <p:spPr bwMode="auto">
          <a:xfrm>
            <a:off x="4567238" y="4980194"/>
            <a:ext cx="1782762" cy="950912"/>
          </a:xfrm>
          <a:prstGeom prst="chevron">
            <a:avLst>
              <a:gd name="adj" fmla="val 18974"/>
            </a:avLst>
          </a:prstGeom>
          <a:gradFill rotWithShape="0">
            <a:gsLst>
              <a:gs pos="0">
                <a:srgbClr val="FFEEA4"/>
              </a:gs>
              <a:gs pos="100000">
                <a:srgbClr val="FFD523"/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lIns="78556" tIns="39278" rIns="78556" bIns="39278" anchor="ctr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/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1667007" y="244041"/>
            <a:ext cx="6793425" cy="448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8556" tIns="39278" rIns="78556" bIns="39278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it-IT" b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L’EVOLUZIONE DEL CONCETTO DI QUALITA’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1438275" y="1679781"/>
            <a:ext cx="1100138" cy="541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8556" tIns="39278" rIns="78556" bIns="39278">
            <a:prstTxWarp prst="textNoShape">
              <a:avLst/>
            </a:prstTxWarp>
            <a:spAutoFit/>
          </a:bodyPr>
          <a:lstStyle/>
          <a:p>
            <a:pPr>
              <a:buFontTx/>
              <a:buNone/>
              <a:defRPr/>
            </a:pPr>
            <a:r>
              <a:rPr lang="it-IT" sz="10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CONFORMITA’ </a:t>
            </a:r>
          </a:p>
          <a:p>
            <a:pPr>
              <a:buFontTx/>
              <a:buNone/>
              <a:defRPr/>
            </a:pPr>
            <a:r>
              <a:rPr lang="it-IT" sz="10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DEL</a:t>
            </a:r>
          </a:p>
          <a:p>
            <a:pPr>
              <a:buFontTx/>
              <a:buNone/>
              <a:defRPr/>
            </a:pPr>
            <a:r>
              <a:rPr lang="it-IT" sz="10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PRODOTTO</a:t>
            </a:r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4679950" y="1694069"/>
            <a:ext cx="1682750" cy="541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8556" tIns="39278" rIns="78556" bIns="39278">
            <a:prstTxWarp prst="textNoShape">
              <a:avLst/>
            </a:prstTxWarp>
            <a:spAutoFit/>
          </a:bodyPr>
          <a:lstStyle/>
          <a:p>
            <a:pPr>
              <a:buFontTx/>
              <a:buNone/>
              <a:defRPr/>
            </a:pPr>
            <a:r>
              <a:rPr lang="it-IT" sz="10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PIANIFICAZIONE E </a:t>
            </a:r>
          </a:p>
          <a:p>
            <a:pPr>
              <a:buFontTx/>
              <a:buNone/>
              <a:defRPr/>
            </a:pPr>
            <a:r>
              <a:rPr lang="it-IT" sz="10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CONTROLLO </a:t>
            </a:r>
          </a:p>
          <a:p>
            <a:pPr>
              <a:buFontTx/>
              <a:buNone/>
              <a:defRPr/>
            </a:pPr>
            <a:r>
              <a:rPr lang="it-IT" sz="10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DELL’ORGANIZZAZIONE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100388" y="1668669"/>
            <a:ext cx="1346200" cy="541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8556" tIns="39278" rIns="78556" bIns="39278">
            <a:spAutoFit/>
          </a:bodyPr>
          <a:lstStyle/>
          <a:p>
            <a:pPr>
              <a:buFontTx/>
              <a:buNone/>
              <a:defRPr/>
            </a:pPr>
            <a:r>
              <a:rPr lang="it-IT" sz="1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PIANIFICAZIONE E </a:t>
            </a:r>
          </a:p>
          <a:p>
            <a:pPr>
              <a:buFontTx/>
              <a:buNone/>
              <a:defRPr/>
            </a:pPr>
            <a:r>
              <a:rPr lang="it-IT" sz="1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CONTROLLO </a:t>
            </a:r>
          </a:p>
          <a:p>
            <a:pPr>
              <a:buFontTx/>
              <a:buNone/>
              <a:defRPr/>
            </a:pPr>
            <a:r>
              <a:rPr lang="it-IT" sz="1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DEI PROCESSI</a:t>
            </a:r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6159500" y="1571831"/>
            <a:ext cx="1987550" cy="633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8556" tIns="39278" rIns="78556" bIns="39278">
            <a:prstTxWarp prst="textNoShape">
              <a:avLst/>
            </a:prstTxWarp>
            <a:spAutoFit/>
          </a:bodyPr>
          <a:lstStyle/>
          <a:p>
            <a:pPr>
              <a:buFontTx/>
              <a:buNone/>
              <a:defRPr/>
            </a:pPr>
            <a:r>
              <a:rPr lang="it-IT" sz="12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“VALORE” PER CLIENTI,</a:t>
            </a:r>
          </a:p>
          <a:p>
            <a:pPr>
              <a:buFontTx/>
              <a:buNone/>
              <a:defRPr/>
            </a:pPr>
            <a:r>
              <a:rPr lang="it-IT" sz="12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PERSONALE, </a:t>
            </a:r>
          </a:p>
          <a:p>
            <a:pPr>
              <a:buFontTx/>
              <a:buNone/>
              <a:defRPr/>
            </a:pPr>
            <a:r>
              <a:rPr lang="it-IT" sz="12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SOCIETA’ AZIONISTI</a:t>
            </a:r>
            <a:endParaRPr lang="it-IT" sz="1000" b="1" i="1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1336675" y="4624594"/>
            <a:ext cx="1244600" cy="293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8556" tIns="39278" rIns="78556" bIns="39278">
            <a:prstTxWarp prst="textNoShape">
              <a:avLst/>
            </a:prstTxWarp>
            <a:spAutoFit/>
          </a:bodyPr>
          <a:lstStyle/>
          <a:p>
            <a:pPr algn="l">
              <a:buFontTx/>
              <a:buNone/>
              <a:defRPr/>
            </a:pPr>
            <a:r>
              <a:rPr lang="it-IT" sz="14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 “MODELLI”</a:t>
            </a:r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4729163" y="5034169"/>
            <a:ext cx="1479550" cy="849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8556" tIns="39278" rIns="78556" bIns="39278">
            <a:prstTxWarp prst="textNoShape">
              <a:avLst/>
            </a:prstTxWarp>
            <a:spAutoFit/>
          </a:bodyPr>
          <a:lstStyle/>
          <a:p>
            <a:pPr>
              <a:buFontTx/>
              <a:buNone/>
              <a:defRPr/>
            </a:pPr>
            <a:r>
              <a:rPr lang="it-IT" sz="10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NORME/DIRETTIVE/</a:t>
            </a:r>
          </a:p>
          <a:p>
            <a:pPr>
              <a:buFontTx/>
              <a:buNone/>
              <a:defRPr/>
            </a:pPr>
            <a:r>
              <a:rPr lang="it-IT" sz="10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LEGGI PER SISTEMI</a:t>
            </a:r>
          </a:p>
          <a:p>
            <a:pPr>
              <a:buFontTx/>
              <a:buNone/>
              <a:defRPr/>
            </a:pPr>
            <a:r>
              <a:rPr lang="it-IT" sz="10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ORGANIZZATIVI</a:t>
            </a:r>
          </a:p>
          <a:p>
            <a:pPr>
              <a:buFontTx/>
              <a:buNone/>
              <a:defRPr/>
            </a:pPr>
            <a:r>
              <a:rPr lang="it-IT" sz="10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(ISO 9000/ISO14000</a:t>
            </a:r>
          </a:p>
          <a:p>
            <a:pPr>
              <a:buFontTx/>
              <a:buNone/>
              <a:defRPr/>
            </a:pPr>
            <a:r>
              <a:rPr lang="it-IT" sz="10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LEGGE 626/HACCP</a:t>
            </a:r>
            <a:r>
              <a:rPr lang="it-IT" sz="8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...)</a:t>
            </a:r>
            <a:endParaRPr lang="it-IT" sz="1000" b="1" i="1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6229350" y="5005594"/>
            <a:ext cx="2022475" cy="817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8556" tIns="39278" rIns="78556" bIns="39278">
            <a:prstTxWarp prst="textNoShape">
              <a:avLst/>
            </a:prstTxWarp>
            <a:spAutoFit/>
          </a:bodyPr>
          <a:lstStyle/>
          <a:p>
            <a:pPr>
              <a:buFontTx/>
              <a:buNone/>
              <a:defRPr/>
            </a:pPr>
            <a:r>
              <a:rPr lang="it-IT" sz="12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MODELLI NAZIONALI/</a:t>
            </a:r>
          </a:p>
          <a:p>
            <a:pPr>
              <a:buFontTx/>
              <a:buNone/>
              <a:defRPr/>
            </a:pPr>
            <a:r>
              <a:rPr lang="it-IT" sz="12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INTERNAZIONALI</a:t>
            </a:r>
          </a:p>
          <a:p>
            <a:pPr>
              <a:buFontTx/>
              <a:buNone/>
              <a:defRPr/>
            </a:pPr>
            <a:r>
              <a:rPr lang="it-IT" sz="12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PER L’ECCELLENZA</a:t>
            </a:r>
          </a:p>
          <a:p>
            <a:pPr>
              <a:buFontTx/>
              <a:buNone/>
              <a:defRPr/>
            </a:pPr>
            <a:r>
              <a:rPr lang="it-IT" sz="12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DELL’ORGANIZZAZIONE</a:t>
            </a:r>
            <a:endParaRPr lang="it-IT" sz="1000" b="1" i="1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1381125" y="2889456"/>
            <a:ext cx="4060825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8556" tIns="39278" rIns="78556" bIns="39278">
            <a:prstTxWarp prst="textNoShape">
              <a:avLst/>
            </a:prstTxWarp>
            <a:spAutoFit/>
          </a:bodyPr>
          <a:lstStyle/>
          <a:p>
            <a:pPr algn="l">
              <a:buFontTx/>
              <a:buNone/>
              <a:defRPr/>
            </a:pPr>
            <a:r>
              <a:rPr lang="it-IT" sz="14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L’EVOLUZIONE DEGLI APPROCCI AZIENDALI</a:t>
            </a:r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>
            <a:off x="1465263" y="3406981"/>
            <a:ext cx="1006475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8556" tIns="39278" rIns="78556" bIns="39278">
            <a:spAutoFit/>
          </a:bodyPr>
          <a:lstStyle/>
          <a:p>
            <a:pPr>
              <a:buFontTx/>
              <a:buNone/>
              <a:defRPr/>
            </a:pPr>
            <a:r>
              <a:rPr lang="it-IT" sz="1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ISPEZIONE E </a:t>
            </a:r>
          </a:p>
          <a:p>
            <a:pPr>
              <a:buFontTx/>
              <a:buNone/>
              <a:defRPr/>
            </a:pPr>
            <a:r>
              <a:rPr lang="it-IT" sz="1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CONTROLLO </a:t>
            </a:r>
          </a:p>
          <a:p>
            <a:pPr>
              <a:buFontTx/>
              <a:buNone/>
              <a:defRPr/>
            </a:pPr>
            <a:r>
              <a:rPr lang="it-IT" sz="1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STATISTICO</a:t>
            </a: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4667250" y="3454606"/>
            <a:ext cx="1633538" cy="387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8556" tIns="39278" rIns="78556" bIns="39278">
            <a:prstTxWarp prst="textNoShape">
              <a:avLst/>
            </a:prstTxWarp>
            <a:spAutoFit/>
          </a:bodyPr>
          <a:lstStyle/>
          <a:p>
            <a:pPr>
              <a:buFontTx/>
              <a:buNone/>
              <a:defRPr/>
            </a:pPr>
            <a:r>
              <a:rPr lang="it-IT" sz="10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SISTEMI QUALITA’,</a:t>
            </a:r>
          </a:p>
          <a:p>
            <a:pPr>
              <a:buFontTx/>
              <a:buNone/>
              <a:defRPr/>
            </a:pPr>
            <a:r>
              <a:rPr lang="it-IT" sz="10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AMBIENTE, SICUREZZA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6545263" y="3486356"/>
            <a:ext cx="1416050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8556" tIns="39278" rIns="78556" bIns="39278">
            <a:prstTxWarp prst="textNoShape">
              <a:avLst/>
            </a:prstTxWarp>
            <a:spAutoFit/>
          </a:bodyPr>
          <a:lstStyle/>
          <a:p>
            <a:pPr>
              <a:buFontTx/>
              <a:buNone/>
              <a:defRPr/>
            </a:pPr>
            <a:r>
              <a:rPr lang="it-IT" sz="12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TOTAL QUALITY </a:t>
            </a:r>
          </a:p>
          <a:p>
            <a:pPr>
              <a:buFontTx/>
              <a:buNone/>
              <a:defRPr/>
            </a:pPr>
            <a:r>
              <a:rPr lang="it-IT" sz="1200" b="1" i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MANAGEMENT</a:t>
            </a:r>
            <a:endParaRPr lang="it-IT" sz="1000" b="1" i="1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58" name="Text Box 29"/>
          <p:cNvSpPr txBox="1">
            <a:spLocks noChangeArrowheads="1"/>
          </p:cNvSpPr>
          <p:nvPr/>
        </p:nvSpPr>
        <p:spPr bwMode="auto">
          <a:xfrm>
            <a:off x="2909888" y="5046869"/>
            <a:ext cx="1720850" cy="879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8556" tIns="39278" rIns="78556" bIns="39278">
            <a:spAutoFit/>
          </a:bodyPr>
          <a:lstStyle/>
          <a:p>
            <a:pPr algn="l">
              <a:buFontTx/>
              <a:buNone/>
              <a:defRPr/>
            </a:pPr>
            <a:r>
              <a:rPr lang="it-IT" sz="1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NORME </a:t>
            </a:r>
            <a:r>
              <a:rPr lang="it-IT" sz="10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DI</a:t>
            </a:r>
            <a:r>
              <a:rPr lang="it-IT" sz="1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CONTROLLO DEI PROCESSI</a:t>
            </a:r>
          </a:p>
          <a:p>
            <a:pPr algn="l">
              <a:buFontTx/>
              <a:buNone/>
              <a:defRPr/>
            </a:pPr>
            <a:r>
              <a:rPr lang="it-IT" sz="1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NORME/DIRETTIVE </a:t>
            </a:r>
            <a:r>
              <a:rPr lang="it-IT" sz="10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DI</a:t>
            </a:r>
            <a:r>
              <a:rPr lang="it-IT" sz="1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  <a:p>
            <a:pPr algn="l">
              <a:buFontTx/>
              <a:buNone/>
              <a:defRPr/>
            </a:pPr>
            <a:r>
              <a:rPr lang="it-IT" sz="1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SVILUPPO E FABBRICAZIONE</a:t>
            </a:r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1438275" y="5067506"/>
            <a:ext cx="1152525" cy="695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8556" tIns="39278" rIns="78556" bIns="39278">
            <a:spAutoFit/>
          </a:bodyPr>
          <a:lstStyle/>
          <a:p>
            <a:pPr algn="l">
              <a:buFontTx/>
              <a:buNone/>
              <a:defRPr/>
            </a:pPr>
            <a:r>
              <a:rPr lang="it-IT" sz="1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NORME </a:t>
            </a:r>
            <a:r>
              <a:rPr lang="it-IT" sz="10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DI</a:t>
            </a:r>
            <a:endParaRPr lang="it-IT" sz="10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l">
              <a:buFontTx/>
              <a:buNone/>
              <a:defRPr/>
            </a:pPr>
            <a:r>
              <a:rPr lang="it-IT" sz="1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PRODOTTO</a:t>
            </a:r>
          </a:p>
          <a:p>
            <a:pPr algn="l">
              <a:buFontTx/>
              <a:buNone/>
              <a:defRPr/>
            </a:pPr>
            <a:r>
              <a:rPr lang="it-IT" sz="1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NORME PER IL CONTROLLO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3054350" y="3306969"/>
            <a:ext cx="1320800" cy="879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8556" tIns="39278" rIns="78556" bIns="39278">
            <a:spAutoFit/>
          </a:bodyPr>
          <a:lstStyle/>
          <a:p>
            <a:pPr algn="l">
              <a:buFontTx/>
              <a:buNone/>
              <a:defRPr/>
            </a:pPr>
            <a:r>
              <a:rPr lang="it-IT" sz="1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CONTROLLO STATISTICO PROCESSI</a:t>
            </a:r>
          </a:p>
          <a:p>
            <a:pPr algn="l">
              <a:buFontTx/>
              <a:buNone/>
              <a:defRPr/>
            </a:pPr>
            <a:r>
              <a:rPr lang="it-IT" sz="1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TOTAL QUALITY </a:t>
            </a:r>
          </a:p>
          <a:p>
            <a:pPr algn="l">
              <a:buFontTx/>
              <a:buNone/>
              <a:defRPr/>
            </a:pPr>
            <a:r>
              <a:rPr lang="it-IT" sz="1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CONTROL</a:t>
            </a:r>
          </a:p>
        </p:txBody>
      </p:sp>
      <p:sp>
        <p:nvSpPr>
          <p:cNvPr id="62" name="Ovale 61"/>
          <p:cNvSpPr/>
          <p:nvPr/>
        </p:nvSpPr>
        <p:spPr bwMode="auto">
          <a:xfrm>
            <a:off x="1071539" y="980728"/>
            <a:ext cx="2807497" cy="5420006"/>
          </a:xfrm>
          <a:prstGeom prst="ellipse">
            <a:avLst/>
          </a:prstGeom>
          <a:solidFill>
            <a:srgbClr val="FFFF8B">
              <a:alpha val="31765"/>
            </a:srgbClr>
          </a:solid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0" tIns="39278" rIns="0" bIns="39278">
            <a:scene3d>
              <a:camera prst="orthographicFront">
                <a:rot lat="0" lon="2100000" rev="0"/>
              </a:camera>
              <a:lightRig rig="threePt" dir="t"/>
            </a:scene3d>
          </a:bodyPr>
          <a:lstStyle/>
          <a:p>
            <a:pPr>
              <a:buFontTx/>
              <a:buNone/>
              <a:defRPr/>
            </a:pPr>
            <a:endParaRPr lang="it-IT" sz="1700" dirty="0">
              <a:solidFill>
                <a:srgbClr val="CC9900"/>
              </a:solidFill>
              <a:latin typeface="Times" charset="0"/>
            </a:endParaRPr>
          </a:p>
          <a:p>
            <a:pPr>
              <a:buFontTx/>
              <a:buNone/>
              <a:defRPr/>
            </a:pPr>
            <a:r>
              <a:rPr lang="it-IT" sz="4100" b="1" dirty="0">
                <a:solidFill>
                  <a:srgbClr val="996633"/>
                </a:solidFill>
                <a:latin typeface="Times" charset="0"/>
              </a:rPr>
              <a:t>La conformità</a:t>
            </a:r>
          </a:p>
        </p:txBody>
      </p:sp>
      <p:sp>
        <p:nvSpPr>
          <p:cNvPr id="63" name="Ovale 62"/>
          <p:cNvSpPr/>
          <p:nvPr/>
        </p:nvSpPr>
        <p:spPr bwMode="auto">
          <a:xfrm>
            <a:off x="3162228" y="980728"/>
            <a:ext cx="2807497" cy="5420006"/>
          </a:xfrm>
          <a:prstGeom prst="ellipse">
            <a:avLst/>
          </a:prstGeom>
          <a:solidFill>
            <a:srgbClr val="D0F939">
              <a:alpha val="31765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0" tIns="39278" rIns="0" bIns="39278">
            <a:scene3d>
              <a:camera prst="orthographicFront">
                <a:rot lat="0" lon="2100000" rev="0"/>
              </a:camera>
              <a:lightRig rig="threePt" dir="t"/>
            </a:scene3d>
          </a:bodyPr>
          <a:lstStyle/>
          <a:p>
            <a:pPr>
              <a:buFontTx/>
              <a:buNone/>
              <a:defRPr/>
            </a:pPr>
            <a:endParaRPr lang="it-IT" sz="1700" dirty="0">
              <a:solidFill>
                <a:srgbClr val="CC9900"/>
              </a:solidFill>
              <a:latin typeface="Times" charset="0"/>
            </a:endParaRPr>
          </a:p>
          <a:p>
            <a:pPr>
              <a:buFontTx/>
              <a:buNone/>
              <a:defRPr/>
            </a:pPr>
            <a:endParaRPr lang="it-IT" sz="900" b="1" dirty="0">
              <a:solidFill>
                <a:srgbClr val="996633"/>
              </a:solidFill>
              <a:latin typeface="Times" charset="0"/>
            </a:endParaRPr>
          </a:p>
          <a:p>
            <a:pPr>
              <a:buFontTx/>
              <a:buNone/>
              <a:defRPr/>
            </a:pPr>
            <a:r>
              <a:rPr lang="it-IT" sz="3600" b="1" dirty="0">
                <a:solidFill>
                  <a:srgbClr val="666633"/>
                </a:solidFill>
                <a:latin typeface="Times" charset="0"/>
              </a:rPr>
              <a:t>Il miglioramento</a:t>
            </a:r>
          </a:p>
        </p:txBody>
      </p:sp>
      <p:sp>
        <p:nvSpPr>
          <p:cNvPr id="64" name="Ovale 63"/>
          <p:cNvSpPr/>
          <p:nvPr/>
        </p:nvSpPr>
        <p:spPr bwMode="auto">
          <a:xfrm>
            <a:off x="5372386" y="980728"/>
            <a:ext cx="2807497" cy="5420006"/>
          </a:xfrm>
          <a:prstGeom prst="ellipse">
            <a:avLst/>
          </a:prstGeom>
          <a:solidFill>
            <a:srgbClr val="8BF939">
              <a:alpha val="31765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0" tIns="39278" rIns="0" bIns="39278">
            <a:scene3d>
              <a:camera prst="orthographicFront">
                <a:rot lat="0" lon="2100000" rev="0"/>
              </a:camera>
              <a:lightRig rig="threePt" dir="t"/>
            </a:scene3d>
          </a:bodyPr>
          <a:lstStyle/>
          <a:p>
            <a:pPr>
              <a:buFontTx/>
              <a:buNone/>
              <a:defRPr/>
            </a:pPr>
            <a:endParaRPr lang="it-IT" sz="1700" dirty="0">
              <a:solidFill>
                <a:srgbClr val="CC9900"/>
              </a:solidFill>
              <a:latin typeface="Times" charset="0"/>
            </a:endParaRPr>
          </a:p>
          <a:p>
            <a:pPr>
              <a:buFontTx/>
              <a:buNone/>
              <a:defRPr/>
            </a:pPr>
            <a:endParaRPr lang="it-IT" sz="900" b="1" dirty="0">
              <a:solidFill>
                <a:srgbClr val="996633"/>
              </a:solidFill>
              <a:latin typeface="Times" charset="0"/>
            </a:endParaRPr>
          </a:p>
          <a:p>
            <a:pPr>
              <a:buFontTx/>
              <a:buNone/>
              <a:defRPr/>
            </a:pPr>
            <a:r>
              <a:rPr lang="it-IT" sz="4100" b="1" dirty="0">
                <a:solidFill>
                  <a:srgbClr val="008000"/>
                </a:solidFill>
                <a:latin typeface="Times" charset="0"/>
              </a:rPr>
              <a:t>L’eccellenza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804614" y="44624"/>
            <a:ext cx="794385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it-IT" b="1" dirty="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rPr>
              <a:t>La visione dell’Unione Europea sulla Qualità:</a:t>
            </a:r>
            <a:r>
              <a:rPr lang="it-IT" b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 b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un urgente bisogno di rinnovamento</a:t>
            </a:r>
          </a:p>
        </p:txBody>
      </p:sp>
      <p:sp>
        <p:nvSpPr>
          <p:cNvPr id="587779" name="Text Box 3"/>
          <p:cNvSpPr txBox="1">
            <a:spLocks noChangeArrowheads="1"/>
          </p:cNvSpPr>
          <p:nvPr/>
        </p:nvSpPr>
        <p:spPr bwMode="auto">
          <a:xfrm>
            <a:off x="179388" y="1340768"/>
            <a:ext cx="8785225" cy="4481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1418" tIns="45709" rIns="91418" bIns="45709">
            <a:prstTxWarp prst="textNoShape">
              <a:avLst/>
            </a:prstTxWarp>
            <a:spAutoFit/>
          </a:bodyPr>
          <a:lstStyle/>
          <a:p>
            <a:pPr algn="l">
              <a:spcBef>
                <a:spcPct val="45000"/>
              </a:spcBef>
              <a:buClr>
                <a:srgbClr val="A50021"/>
              </a:buClr>
              <a:buSzPct val="130000"/>
              <a:buFontTx/>
              <a:buNone/>
              <a:defRPr/>
            </a:pPr>
            <a:endParaRPr lang="it-IT" sz="100">
              <a:solidFill>
                <a:schemeClr val="tx1"/>
              </a:solidFill>
            </a:endParaRPr>
          </a:p>
          <a:p>
            <a:pPr algn="l">
              <a:spcBef>
                <a:spcPct val="45000"/>
              </a:spcBef>
              <a:buClr>
                <a:srgbClr val="A50021"/>
              </a:buClr>
              <a:buSzPct val="130000"/>
              <a:defRPr/>
            </a:pPr>
            <a:r>
              <a:rPr lang="it-IT" sz="1600">
                <a:solidFill>
                  <a:schemeClr val="tx1"/>
                </a:solidFill>
              </a:rPr>
              <a:t>  </a:t>
            </a:r>
            <a:r>
              <a:rPr lang="it-IT">
                <a:solidFill>
                  <a:srgbClr val="000066"/>
                </a:solidFill>
                <a:latin typeface="Tahoma" charset="0"/>
              </a:rPr>
              <a:t>Tutte le organizzazioni, private e pubbliche, hanno bisogno</a:t>
            </a:r>
          </a:p>
          <a:p>
            <a:pPr algn="l">
              <a:buClr>
                <a:srgbClr val="A50021"/>
              </a:buClr>
              <a:buSzPct val="130000"/>
              <a:buFontTx/>
              <a:buNone/>
              <a:defRPr/>
            </a:pPr>
            <a:r>
              <a:rPr lang="it-IT">
                <a:solidFill>
                  <a:srgbClr val="000066"/>
                </a:solidFill>
                <a:latin typeface="Tahoma" charset="0"/>
              </a:rPr>
              <a:t>   urgente di rinnovarsi. </a:t>
            </a:r>
          </a:p>
          <a:p>
            <a:pPr algn="l">
              <a:buClr>
                <a:srgbClr val="A50021"/>
              </a:buClr>
              <a:buFontTx/>
              <a:buNone/>
              <a:defRPr/>
            </a:pPr>
            <a:r>
              <a:rPr lang="it-IT">
                <a:solidFill>
                  <a:srgbClr val="000066"/>
                </a:solidFill>
                <a:latin typeface="Tahoma" charset="0"/>
              </a:rPr>
              <a:t>   Il passo del cambiamento organizzativo è stato ed è infatti</a:t>
            </a:r>
          </a:p>
          <a:p>
            <a:pPr algn="l">
              <a:buClr>
                <a:srgbClr val="A50021"/>
              </a:buClr>
              <a:buFontTx/>
              <a:buNone/>
              <a:defRPr/>
            </a:pPr>
            <a:r>
              <a:rPr lang="it-IT">
                <a:solidFill>
                  <a:srgbClr val="000066"/>
                </a:solidFill>
                <a:latin typeface="Tahoma" charset="0"/>
              </a:rPr>
              <a:t>   molto inferiore al passo dei cambiamenti tecnologico e</a:t>
            </a:r>
          </a:p>
          <a:p>
            <a:pPr algn="l">
              <a:buClr>
                <a:srgbClr val="A50021"/>
              </a:buClr>
              <a:buFontTx/>
              <a:buNone/>
              <a:defRPr/>
            </a:pPr>
            <a:r>
              <a:rPr lang="it-IT">
                <a:solidFill>
                  <a:srgbClr val="000066"/>
                </a:solidFill>
                <a:latin typeface="Tahoma" charset="0"/>
              </a:rPr>
              <a:t>   sociale.</a:t>
            </a:r>
          </a:p>
          <a:p>
            <a:pPr algn="l">
              <a:spcBef>
                <a:spcPct val="50000"/>
              </a:spcBef>
              <a:buClr>
                <a:srgbClr val="A50021"/>
              </a:buClr>
              <a:defRPr/>
            </a:pPr>
            <a:r>
              <a:rPr lang="it-IT">
                <a:solidFill>
                  <a:srgbClr val="000066"/>
                </a:solidFill>
                <a:latin typeface="Tahoma" charset="0"/>
              </a:rPr>
              <a:t>  Occorre una strategia che non solo faccia recuperare il gap,</a:t>
            </a:r>
          </a:p>
          <a:p>
            <a:pPr algn="l">
              <a:buClr>
                <a:srgbClr val="A50021"/>
              </a:buClr>
              <a:buFontTx/>
              <a:buNone/>
              <a:defRPr/>
            </a:pPr>
            <a:r>
              <a:rPr lang="it-IT">
                <a:solidFill>
                  <a:srgbClr val="000066"/>
                </a:solidFill>
                <a:latin typeface="Tahoma" charset="0"/>
              </a:rPr>
              <a:t>    ma che consenta di mantenere nel tempo il passo con il </a:t>
            </a:r>
          </a:p>
          <a:p>
            <a:pPr algn="l">
              <a:buClr>
                <a:srgbClr val="A50021"/>
              </a:buClr>
              <a:buFontTx/>
              <a:buNone/>
              <a:defRPr/>
            </a:pPr>
            <a:r>
              <a:rPr lang="it-IT">
                <a:solidFill>
                  <a:srgbClr val="000066"/>
                </a:solidFill>
                <a:latin typeface="Tahoma" charset="0"/>
              </a:rPr>
              <a:t>    cambiamento.</a:t>
            </a:r>
          </a:p>
          <a:p>
            <a:pPr algn="l">
              <a:spcBef>
                <a:spcPct val="50000"/>
              </a:spcBef>
              <a:buClr>
                <a:srgbClr val="A50021"/>
              </a:buClr>
              <a:defRPr/>
            </a:pPr>
            <a:r>
              <a:rPr lang="it-IT">
                <a:solidFill>
                  <a:srgbClr val="000066"/>
                </a:solidFill>
                <a:latin typeface="Tahoma" charset="0"/>
              </a:rPr>
              <a:t>  Occorre cioè una strategia di adeguamento/ miglioramento </a:t>
            </a:r>
          </a:p>
          <a:p>
            <a:pPr algn="l">
              <a:buClr>
                <a:srgbClr val="A50021"/>
              </a:buClr>
              <a:buFontTx/>
              <a:buNone/>
              <a:defRPr/>
            </a:pPr>
            <a:r>
              <a:rPr lang="it-IT">
                <a:solidFill>
                  <a:srgbClr val="000066"/>
                </a:solidFill>
                <a:latin typeface="Tahoma" charset="0"/>
              </a:rPr>
              <a:t>    continuo delle organizzazioni.</a:t>
            </a:r>
          </a:p>
          <a:p>
            <a:pPr lvl="1" indent="0" algn="l">
              <a:buClr>
                <a:srgbClr val="0000FF"/>
              </a:buClr>
              <a:buFontTx/>
              <a:buNone/>
              <a:defRPr/>
            </a:pPr>
            <a:endParaRPr lang="it-IT" sz="1200">
              <a:solidFill>
                <a:srgbClr val="000066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1464692" y="188640"/>
            <a:ext cx="76438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prstTxWarp prst="textNoShape">
              <a:avLst/>
            </a:prstTxWarp>
          </a:bodyPr>
          <a:lstStyle/>
          <a:p>
            <a:pPr algn="l">
              <a:buFontTx/>
              <a:buNone/>
            </a:pPr>
            <a:r>
              <a:rPr lang="it-IT" b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Adeguatezza </a:t>
            </a:r>
            <a:r>
              <a:rPr lang="it-IT" b="1" i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dei </a:t>
            </a:r>
            <a:r>
              <a:rPr lang="it-IT" b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fini	-  Adeguatezza </a:t>
            </a:r>
            <a:r>
              <a:rPr lang="it-IT" b="1" i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ai</a:t>
            </a:r>
            <a:r>
              <a:rPr lang="it-IT" b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 fini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288" y="1052736"/>
            <a:ext cx="8353425" cy="23479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1418" tIns="45709" rIns="91418" bIns="45709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charset="2"/>
              <a:buNone/>
              <a:tabLst>
                <a:tab pos="2608263" algn="l"/>
              </a:tabLst>
              <a:defRPr/>
            </a:pPr>
            <a:r>
              <a:rPr lang="it-IT" sz="2000">
                <a:solidFill>
                  <a:srgbClr val="000066"/>
                </a:solidFill>
                <a:latin typeface="Tahoma" charset="0"/>
              </a:rPr>
              <a:t>“Adeguatezza dei/ai fini” può essere assunta come definizione di qualità dell’organizzazione</a:t>
            </a:r>
          </a:p>
          <a:p>
            <a:pPr algn="l"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charset="2"/>
              <a:buNone/>
              <a:tabLst>
                <a:tab pos="2608263" algn="l"/>
              </a:tabLst>
              <a:defRPr/>
            </a:pPr>
            <a:r>
              <a:rPr lang="it-IT" sz="2000">
                <a:solidFill>
                  <a:srgbClr val="000066"/>
                </a:solidFill>
                <a:latin typeface="Tahoma" charset="0"/>
              </a:rPr>
              <a:t>Le strategie di qualità mirate all’adeguamento /miglioramento continuo dell’organizzazione hanno quindi una doppia valenza:</a:t>
            </a:r>
          </a:p>
          <a:p>
            <a:pPr marL="177800" lvl="1" indent="0" algn="l" eaLnBrk="0" hangingPunct="0">
              <a:spcBef>
                <a:spcPts val="500"/>
              </a:spcBef>
              <a:buClr>
                <a:srgbClr val="A50021"/>
              </a:buClr>
              <a:tabLst>
                <a:tab pos="2608263" algn="l"/>
              </a:tabLst>
              <a:defRPr/>
            </a:pPr>
            <a:r>
              <a:rPr lang="it-IT" sz="1800">
                <a:solidFill>
                  <a:schemeClr val="tx1"/>
                </a:solidFill>
                <a:latin typeface="Tahoma" charset="0"/>
              </a:rPr>
              <a:t>  Aiuto a identificare obiettivi adeguati ai fini, esplicitati nelle “mission” e </a:t>
            </a:r>
          </a:p>
          <a:p>
            <a:pPr marL="177800" lvl="1" indent="0" algn="l" eaLnBrk="0" hangingPunct="0">
              <a:buClr>
                <a:srgbClr val="A50021"/>
              </a:buClr>
              <a:buFontTx/>
              <a:buNone/>
              <a:tabLst>
                <a:tab pos="2608263" algn="l"/>
              </a:tabLst>
              <a:defRPr/>
            </a:pPr>
            <a:r>
              <a:rPr lang="it-IT" sz="1800">
                <a:solidFill>
                  <a:schemeClr val="tx1"/>
                </a:solidFill>
                <a:latin typeface="Tahoma" charset="0"/>
              </a:rPr>
              <a:t>   “vision” (qualità come “fare le cose giuste”)</a:t>
            </a:r>
          </a:p>
          <a:p>
            <a:pPr marL="177800" lvl="1" indent="0" algn="l" eaLnBrk="0" hangingPunct="0">
              <a:spcBef>
                <a:spcPts val="500"/>
              </a:spcBef>
              <a:buClr>
                <a:srgbClr val="A50021"/>
              </a:buClr>
              <a:tabLst>
                <a:tab pos="2608263" algn="l"/>
              </a:tabLst>
              <a:defRPr/>
            </a:pPr>
            <a:r>
              <a:rPr lang="it-IT" sz="1800">
                <a:solidFill>
                  <a:schemeClr val="tx1"/>
                </a:solidFill>
                <a:latin typeface="Tahoma" charset="0"/>
              </a:rPr>
              <a:t>  Aiuto a raggiungere gli obiettivi posti (qualità come “fare le cose bene”)</a:t>
            </a: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502248"/>
            <a:ext cx="5184775" cy="276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519113" y="-7268"/>
            <a:ext cx="822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it-IT" b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Come guidare il miglioramento: </a:t>
            </a:r>
          </a:p>
          <a:p>
            <a:pPr>
              <a:buFontTx/>
              <a:buNone/>
            </a:pPr>
            <a:r>
              <a:rPr lang="it-IT" b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un modello e un processo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188" y="1484784"/>
            <a:ext cx="8137525" cy="4170362"/>
          </a:xfrm>
          <a:prstGeom prst="rect">
            <a:avLst/>
          </a:prstGeom>
          <a:solidFill>
            <a:schemeClr val="bg1"/>
          </a:solidFill>
          <a:ln w="9525">
            <a:solidFill>
              <a:srgbClr val="660066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1418" tIns="45709" rIns="91418" bIns="45709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40000"/>
              </a:lnSpc>
              <a:spcBef>
                <a:spcPts val="600"/>
              </a:spcBef>
              <a:buClr>
                <a:schemeClr val="folHlink"/>
              </a:buClr>
              <a:buSzPct val="60000"/>
              <a:buFontTx/>
              <a:buNone/>
              <a:tabLst>
                <a:tab pos="2608263" algn="l"/>
              </a:tabLst>
              <a:defRPr/>
            </a:pPr>
            <a:endParaRPr lang="it-IT" dirty="0">
              <a:solidFill>
                <a:srgbClr val="000066"/>
              </a:solidFill>
              <a:latin typeface="Tahoma" charset="0"/>
            </a:endParaRPr>
          </a:p>
          <a:p>
            <a:pPr algn="l" eaLnBrk="0" hangingPunct="0">
              <a:spcBef>
                <a:spcPts val="600"/>
              </a:spcBef>
              <a:buClr>
                <a:schemeClr val="folHlink"/>
              </a:buClr>
              <a:buSzPct val="60000"/>
              <a:buFontTx/>
              <a:buNone/>
              <a:tabLst>
                <a:tab pos="2608263" algn="l"/>
              </a:tabLst>
              <a:defRPr/>
            </a:pPr>
            <a:r>
              <a:rPr lang="it-IT" dirty="0">
                <a:solidFill>
                  <a:srgbClr val="000066"/>
                </a:solidFill>
                <a:latin typeface="Tahoma" charset="0"/>
              </a:rPr>
              <a:t>Per guidare il miglioramento/adeguamento continuo occorrono due strumenti:</a:t>
            </a:r>
          </a:p>
          <a:p>
            <a:pPr algn="l" eaLnBrk="0" hangingPunct="0">
              <a:buClr>
                <a:schemeClr val="folHlink"/>
              </a:buClr>
              <a:buSzPct val="60000"/>
              <a:buFontTx/>
              <a:buNone/>
              <a:tabLst>
                <a:tab pos="2608263" algn="l"/>
              </a:tabLst>
              <a:defRPr/>
            </a:pPr>
            <a:endParaRPr lang="it-IT" sz="1200" dirty="0">
              <a:solidFill>
                <a:srgbClr val="000066"/>
              </a:solidFill>
              <a:latin typeface="Tahoma" charset="0"/>
            </a:endParaRPr>
          </a:p>
          <a:p>
            <a:pPr marL="177800" lvl="1" indent="0" algn="l" eaLnBrk="0" hangingPunct="0">
              <a:buClr>
                <a:srgbClr val="A50021"/>
              </a:buClr>
              <a:buFont typeface="Wingdings" charset="2"/>
              <a:buChar char="Ø"/>
              <a:tabLst>
                <a:tab pos="2608263" algn="l"/>
              </a:tabLst>
              <a:defRPr/>
            </a:pPr>
            <a:r>
              <a:rPr lang="it-IT" sz="2000" dirty="0">
                <a:solidFill>
                  <a:schemeClr val="tx1"/>
                </a:solidFill>
                <a:latin typeface="Tahoma" charset="0"/>
              </a:rPr>
              <a:t>  </a:t>
            </a:r>
            <a:r>
              <a:rPr lang="it-IT" sz="2200" dirty="0">
                <a:solidFill>
                  <a:srgbClr val="A50021"/>
                </a:solidFill>
                <a:latin typeface="Tahoma" charset="0"/>
              </a:rPr>
              <a:t>Un processo euristico</a:t>
            </a:r>
            <a:r>
              <a:rPr lang="it-IT" sz="2200" dirty="0">
                <a:solidFill>
                  <a:schemeClr val="tx1"/>
                </a:solidFill>
                <a:latin typeface="Tahoma" charset="0"/>
              </a:rPr>
              <a:t>, per correggere la rotta quando</a:t>
            </a:r>
          </a:p>
          <a:p>
            <a:pPr marL="177800" lvl="1" indent="0" algn="l" eaLnBrk="0" hangingPunct="0">
              <a:buClr>
                <a:srgbClr val="A50021"/>
              </a:buClr>
              <a:buFont typeface="Wingdings" charset="2"/>
              <a:buNone/>
              <a:tabLst>
                <a:tab pos="2608263" algn="l"/>
              </a:tabLst>
              <a:defRPr/>
            </a:pPr>
            <a:r>
              <a:rPr lang="it-IT" sz="2200" dirty="0">
                <a:solidFill>
                  <a:schemeClr val="tx1"/>
                </a:solidFill>
                <a:latin typeface="Tahoma" charset="0"/>
              </a:rPr>
              <a:t>     necessario e per dirigerla verso obiettivi sfidanti:</a:t>
            </a:r>
          </a:p>
          <a:p>
            <a:pPr marL="177800" lvl="1" indent="0" algn="l" eaLnBrk="0" hangingPunct="0">
              <a:buClr>
                <a:srgbClr val="A50021"/>
              </a:buClr>
              <a:buFont typeface="Wingdings" charset="2"/>
              <a:buNone/>
              <a:tabLst>
                <a:tab pos="2608263" algn="l"/>
              </a:tabLst>
              <a:defRPr/>
            </a:pPr>
            <a:r>
              <a:rPr lang="it-IT" sz="2200" dirty="0">
                <a:solidFill>
                  <a:schemeClr val="tx1"/>
                </a:solidFill>
                <a:latin typeface="Tahoma" charset="0"/>
              </a:rPr>
              <a:t>     il ciclo PDCA</a:t>
            </a:r>
          </a:p>
          <a:p>
            <a:pPr marL="177800" lvl="1" indent="0" algn="l" eaLnBrk="0" hangingPunct="0">
              <a:lnSpc>
                <a:spcPct val="80000"/>
              </a:lnSpc>
              <a:buClr>
                <a:srgbClr val="A50021"/>
              </a:buClr>
              <a:buFont typeface="Wingdings" charset="2"/>
              <a:buNone/>
              <a:tabLst>
                <a:tab pos="2608263" algn="l"/>
              </a:tabLst>
              <a:defRPr/>
            </a:pPr>
            <a:endParaRPr lang="it-IT" sz="2200" dirty="0">
              <a:solidFill>
                <a:schemeClr val="tx1"/>
              </a:solidFill>
              <a:latin typeface="Tahoma" charset="0"/>
            </a:endParaRPr>
          </a:p>
          <a:p>
            <a:pPr marL="177800" lvl="1" indent="0" algn="l" eaLnBrk="0" hangingPunct="0">
              <a:buClr>
                <a:srgbClr val="A50021"/>
              </a:buClr>
              <a:buFont typeface="Wingdings" charset="2"/>
              <a:buChar char="Ø"/>
              <a:tabLst>
                <a:tab pos="2608263" algn="l"/>
              </a:tabLst>
              <a:defRPr/>
            </a:pPr>
            <a:r>
              <a:rPr lang="it-IT" sz="2200" dirty="0">
                <a:solidFill>
                  <a:schemeClr val="tx1"/>
                </a:solidFill>
                <a:latin typeface="Tahoma" charset="0"/>
              </a:rPr>
              <a:t>  </a:t>
            </a:r>
            <a:r>
              <a:rPr lang="it-IT" sz="2200" dirty="0">
                <a:solidFill>
                  <a:srgbClr val="A50021"/>
                </a:solidFill>
                <a:latin typeface="Tahoma" charset="0"/>
              </a:rPr>
              <a:t>Un modello organizzativo e di gestione</a:t>
            </a:r>
            <a:r>
              <a:rPr lang="it-IT" sz="2200" dirty="0">
                <a:solidFill>
                  <a:schemeClr val="tx1"/>
                </a:solidFill>
                <a:latin typeface="Tahoma" charset="0"/>
              </a:rPr>
              <a:t>, che operi come una</a:t>
            </a:r>
          </a:p>
          <a:p>
            <a:pPr marL="177800" lvl="1" indent="0" algn="l" eaLnBrk="0" hangingPunct="0">
              <a:buClr>
                <a:srgbClr val="A50021"/>
              </a:buClr>
              <a:buFont typeface="Wingdings" charset="2"/>
              <a:buNone/>
              <a:tabLst>
                <a:tab pos="2608263" algn="l"/>
              </a:tabLst>
              <a:defRPr/>
            </a:pPr>
            <a:r>
              <a:rPr lang="it-IT" sz="2200" dirty="0">
                <a:solidFill>
                  <a:schemeClr val="tx1"/>
                </a:solidFill>
                <a:latin typeface="Tahoma" charset="0"/>
              </a:rPr>
              <a:t>     “bussola”: che aiuti a individuare i fini di maggior valore</a:t>
            </a:r>
          </a:p>
          <a:p>
            <a:pPr marL="177800" lvl="1" indent="0" algn="l" eaLnBrk="0" hangingPunct="0">
              <a:buClr>
                <a:srgbClr val="A50021"/>
              </a:buClr>
              <a:buFont typeface="Wingdings" charset="2"/>
              <a:buNone/>
              <a:tabLst>
                <a:tab pos="2608263" algn="l"/>
              </a:tabLst>
              <a:defRPr/>
            </a:pPr>
            <a:r>
              <a:rPr lang="it-IT" sz="2200" dirty="0">
                <a:solidFill>
                  <a:schemeClr val="tx1"/>
                </a:solidFill>
                <a:latin typeface="Tahoma" charset="0"/>
              </a:rPr>
              <a:t>    per i clienti e gli stakeholder e a dirige l’organizzazione </a:t>
            </a:r>
          </a:p>
          <a:p>
            <a:pPr marL="177800" lvl="1" indent="0" algn="l" eaLnBrk="0" hangingPunct="0">
              <a:buClr>
                <a:srgbClr val="A50021"/>
              </a:buClr>
              <a:buFont typeface="Wingdings" charset="2"/>
              <a:buNone/>
              <a:tabLst>
                <a:tab pos="2608263" algn="l"/>
              </a:tabLst>
              <a:defRPr/>
            </a:pPr>
            <a:r>
              <a:rPr lang="it-IT" sz="2200" dirty="0">
                <a:solidFill>
                  <a:schemeClr val="tx1"/>
                </a:solidFill>
                <a:latin typeface="Tahoma" charset="0"/>
              </a:rPr>
              <a:t>    verso di essi</a:t>
            </a:r>
          </a:p>
          <a:p>
            <a:pPr algn="l" eaLnBrk="0" hangingPunct="0">
              <a:lnSpc>
                <a:spcPct val="50000"/>
              </a:lnSpc>
              <a:spcBef>
                <a:spcPts val="1200"/>
              </a:spcBef>
              <a:buClr>
                <a:schemeClr val="folHlink"/>
              </a:buClr>
              <a:buSzPct val="60000"/>
              <a:buFont typeface="Wingdings" charset="2"/>
              <a:buNone/>
              <a:tabLst>
                <a:tab pos="2608263" algn="l"/>
              </a:tabLst>
              <a:defRPr/>
            </a:pPr>
            <a:endParaRPr lang="it-IT" sz="2200" dirty="0">
              <a:solidFill>
                <a:schemeClr val="tx1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7950" y="2613025"/>
            <a:ext cx="29559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3" rIns="92064" bIns="46033">
            <a:prstTxWarp prst="textNoShape">
              <a:avLst/>
            </a:prstTxWarp>
            <a:spAutoFit/>
          </a:bodyPr>
          <a:lstStyle/>
          <a:p>
            <a:pPr>
              <a:buFontTx/>
              <a:buNone/>
              <a:defRPr/>
            </a:pPr>
            <a:r>
              <a:rPr lang="it-IT" sz="2000" b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PLAN</a:t>
            </a:r>
            <a:r>
              <a:rPr lang="it-IT" sz="20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       </a:t>
            </a:r>
            <a:r>
              <a:rPr lang="it-IT" sz="2000" b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DO</a:t>
            </a:r>
          </a:p>
          <a:p>
            <a:pPr>
              <a:buFontTx/>
              <a:buNone/>
              <a:defRPr/>
            </a:pPr>
            <a:endParaRPr lang="it-IT" sz="2000" b="1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buFontTx/>
              <a:buNone/>
              <a:defRPr/>
            </a:pPr>
            <a:endParaRPr lang="it-IT" sz="2000" b="1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buFontTx/>
              <a:buNone/>
              <a:defRPr/>
            </a:pPr>
            <a:endParaRPr lang="it-IT" sz="2000" b="1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buFontTx/>
              <a:buNone/>
              <a:defRPr/>
            </a:pPr>
            <a:endParaRPr lang="it-IT" sz="2000" b="1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buFontTx/>
              <a:buNone/>
              <a:defRPr/>
            </a:pPr>
            <a:endParaRPr lang="it-IT" sz="2000" b="1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buFontTx/>
              <a:buNone/>
              <a:defRPr/>
            </a:pPr>
            <a:endParaRPr lang="it-IT" sz="2000" b="1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it-IT" sz="2000" b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ACT</a:t>
            </a:r>
            <a:r>
              <a:rPr lang="it-IT" sz="20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</a:t>
            </a:r>
            <a:r>
              <a:rPr lang="it-IT" sz="2000" b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CHECK</a:t>
            </a:r>
          </a:p>
        </p:txBody>
      </p:sp>
      <p:graphicFrame>
        <p:nvGraphicFramePr>
          <p:cNvPr id="19" name="Object 6"/>
          <p:cNvGraphicFramePr>
            <a:graphicFrameLocks/>
          </p:cNvGraphicFramePr>
          <p:nvPr/>
        </p:nvGraphicFramePr>
        <p:xfrm>
          <a:off x="500063" y="3051175"/>
          <a:ext cx="1785937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ClipArt" r:id="rId4" imgW="3367080" imgH="3313080" progId="">
                  <p:embed/>
                </p:oleObj>
              </mc:Choice>
              <mc:Fallback>
                <p:oleObj name="ClipArt" r:id="rId4" imgW="3367080" imgH="3313080" progId="">
                  <p:embed/>
                  <p:pic>
                    <p:nvPicPr>
                      <p:cNvPr id="0" name="Picture 2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051175"/>
                        <a:ext cx="1785937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900113" y="-387424"/>
            <a:ext cx="73437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it-IT" b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Il Ciclo PDCA (o CAPD) orientato </a:t>
            </a:r>
          </a:p>
          <a:p>
            <a:pPr>
              <a:buFontTx/>
              <a:buNone/>
            </a:pPr>
            <a:r>
              <a:rPr lang="it-IT" b="1" dirty="0">
                <a:solidFill>
                  <a:srgbClr val="A50021"/>
                </a:solidFill>
                <a:latin typeface="Arial" charset="0"/>
                <a:ea typeface="Arial" charset="0"/>
                <a:cs typeface="Arial" charset="0"/>
              </a:rPr>
              <a:t>al miglioramento continuo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916238" y="2133600"/>
            <a:ext cx="6099175" cy="3965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64" tIns="46033" rIns="92064" bIns="46033">
            <a:prstTxWarp prst="textNoShape">
              <a:avLst/>
            </a:prstTxWarp>
            <a:spAutoFit/>
          </a:bodyPr>
          <a:lstStyle/>
          <a:p>
            <a:pPr algn="l" defTabSz="760413">
              <a:spcBef>
                <a:spcPct val="40000"/>
              </a:spcBef>
              <a:buFontTx/>
              <a:buNone/>
              <a:defRPr/>
            </a:pPr>
            <a:r>
              <a:rPr lang="it-IT" b="1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PLAN:</a:t>
            </a:r>
            <a:r>
              <a:rPr lang="it-IT" sz="2000" b="1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it-IT" sz="20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miglioramento pianificato, integrato 	    nella pianificazione del business</a:t>
            </a:r>
            <a:r>
              <a:rPr lang="it-IT" sz="2000" b="1">
                <a:latin typeface="Arial" charset="0"/>
                <a:ea typeface="Arial" charset="0"/>
                <a:cs typeface="Arial" charset="0"/>
              </a:rPr>
              <a:t> </a:t>
            </a:r>
            <a:endParaRPr lang="it-IT" b="1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l" defTabSz="760413">
              <a:spcBef>
                <a:spcPct val="40000"/>
              </a:spcBef>
              <a:buFontTx/>
              <a:buNone/>
              <a:defRPr/>
            </a:pPr>
            <a:r>
              <a:rPr lang="it-IT" b="1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DO:  </a:t>
            </a:r>
            <a:r>
              <a:rPr lang="it-IT" sz="20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implementazione del piano di 	    	miglioramento contestuale alla 	 	  	implementazione del piano di business </a:t>
            </a:r>
          </a:p>
          <a:p>
            <a:pPr algn="l" defTabSz="760413">
              <a:spcBef>
                <a:spcPct val="40000"/>
              </a:spcBef>
              <a:buFontTx/>
              <a:buNone/>
              <a:defRPr/>
            </a:pPr>
            <a:r>
              <a:rPr lang="it-IT" sz="2000" b="1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CHECK:  </a:t>
            </a:r>
            <a:r>
              <a:rPr lang="it-IT" sz="20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self assessment come check-up 	 	     annuale dell’organizzazione, mirato a 	     un miglioramento pianificato, 	  	     connesso alla pianificazione strategica 	    e operativa</a:t>
            </a:r>
            <a:r>
              <a:rPr lang="it-IT" sz="2000" b="1">
                <a:latin typeface="Arial" charset="0"/>
                <a:ea typeface="Arial" charset="0"/>
                <a:cs typeface="Arial" charset="0"/>
              </a:rPr>
              <a:t> </a:t>
            </a:r>
            <a:endParaRPr lang="it-IT" sz="1800" b="1">
              <a:latin typeface="Arial" charset="0"/>
              <a:ea typeface="Arial" charset="0"/>
              <a:cs typeface="Arial" charset="0"/>
            </a:endParaRPr>
          </a:p>
          <a:p>
            <a:pPr algn="l" defTabSz="760413">
              <a:spcBef>
                <a:spcPct val="40000"/>
              </a:spcBef>
              <a:buFontTx/>
              <a:buNone/>
              <a:defRPr/>
            </a:pPr>
            <a:r>
              <a:rPr lang="it-IT" sz="2000" b="1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ACT:</a:t>
            </a:r>
            <a:r>
              <a:rPr lang="it-IT" sz="20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  </a:t>
            </a:r>
            <a:r>
              <a:rPr lang="it-IT" sz="20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azioni immediate conseguenti al Check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21" grpId="0" build="p" autoUpdateAnimBg="0"/>
    </p:bldLst>
  </p:timing>
</p:sld>
</file>

<file path=ppt/theme/theme1.xml><?xml version="1.0" encoding="utf-8"?>
<a:theme xmlns:a="http://schemas.openxmlformats.org/drawingml/2006/main" name="5_Sfumature">
  <a:themeElements>
    <a:clrScheme name="Sfumatur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5_Sfumatur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rgbClr val="00CC00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rgbClr val="00CC00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Sfuma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9125</TotalTime>
  <Words>1524</Words>
  <Application>Microsoft Macintosh PowerPoint</Application>
  <PresentationFormat>Presentazione su schermo (4:3)</PresentationFormat>
  <Paragraphs>369</Paragraphs>
  <Slides>20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3" baseType="lpstr">
      <vt:lpstr>5_Sfumature</vt:lpstr>
      <vt:lpstr>Disegno</vt:lpstr>
      <vt:lpstr>ClipArt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IL CAF e il suo sviluppo</vt:lpstr>
      <vt:lpstr>Presentazione di PowerPoint</vt:lpstr>
      <vt:lpstr>L’esigenza di un Modello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L’autovalutazione Semplificata Verso Il Modello Di Eccellenza Del Premio Qualità Italia</dc:title>
  <dc:creator>fontanazza</dc:creator>
  <cp:lastModifiedBy>italo benedini</cp:lastModifiedBy>
  <cp:revision>355</cp:revision>
  <dcterms:created xsi:type="dcterms:W3CDTF">2012-04-13T10:07:40Z</dcterms:created>
  <dcterms:modified xsi:type="dcterms:W3CDTF">2012-10-08T05:12:07Z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2059391962</vt:i4>
  </property>
  <property fmtid="{D5CDD505-2E9C-101B-9397-08002B2CF9AE}" pid="3" name="_EmailSubject">
    <vt:lpwstr>2 - Corso CafAss 2010</vt:lpwstr>
  </property>
  <property fmtid="{D5CDD505-2E9C-101B-9397-08002B2CF9AE}" pid="4" name="_AuthorEmail">
    <vt:lpwstr>rino.bertorelli@virgilio.it</vt:lpwstr>
  </property>
  <property fmtid="{D5CDD505-2E9C-101B-9397-08002B2CF9AE}" pid="5" name="_AuthorEmailDisplayName">
    <vt:lpwstr>Giovanni Bertorelli</vt:lpwstr>
  </property>
</Properties>
</file>